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1119" r:id="rId2"/>
    <p:sldId id="1120" r:id="rId3"/>
    <p:sldId id="264" r:id="rId4"/>
    <p:sldId id="1121" r:id="rId5"/>
    <p:sldId id="1404" r:id="rId6"/>
    <p:sldId id="1406" r:id="rId7"/>
    <p:sldId id="1407" r:id="rId8"/>
    <p:sldId id="1408" r:id="rId9"/>
    <p:sldId id="1127" r:id="rId10"/>
    <p:sldId id="1409" r:id="rId11"/>
    <p:sldId id="1410" r:id="rId12"/>
    <p:sldId id="1411" r:id="rId13"/>
    <p:sldId id="1412" r:id="rId14"/>
    <p:sldId id="1413" r:id="rId15"/>
    <p:sldId id="141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1" d="100"/>
          <a:sy n="71" d="100"/>
        </p:scale>
        <p:origin x="84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1E006-9DDC-4061-89C1-2BE848978EA0}" type="datetimeFigureOut">
              <a:rPr lang="en-AU" smtClean="0"/>
              <a:t>19/06/2022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46D3C-D6F8-4495-8C6F-A6D0EBC016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7591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84248-62E4-4DE7-B31E-D7F02CC1FD7A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58046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84248-62E4-4DE7-B31E-D7F02CC1FD7A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43779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84248-62E4-4DE7-B31E-D7F02CC1FD7A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1577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84248-62E4-4DE7-B31E-D7F02CC1FD7A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6622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84248-62E4-4DE7-B31E-D7F02CC1FD7A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0034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84248-62E4-4DE7-B31E-D7F02CC1FD7A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7909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84248-62E4-4DE7-B31E-D7F02CC1FD7A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6144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84248-62E4-4DE7-B31E-D7F02CC1FD7A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873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84248-62E4-4DE7-B31E-D7F02CC1FD7A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00549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84248-62E4-4DE7-B31E-D7F02CC1FD7A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28802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84248-62E4-4DE7-B31E-D7F02CC1FD7A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04803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84248-62E4-4DE7-B31E-D7F02CC1FD7A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6448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C4675-DF19-421E-B5D7-E2E1564BE3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80A7B4-88CE-F138-9FC0-D79756A966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36542B-60F8-E425-0561-07A26ABEB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D5E2A-08C5-48BC-ACC5-CE04D5088866}" type="datetimeFigureOut">
              <a:rPr lang="en-AU" smtClean="0"/>
              <a:t>19/06/2022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1395A-F9F6-0F7D-3269-972650DC7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013DD4-7955-D837-FAE1-B0E55F823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AA8D6-02CF-468A-B535-268A8EAED1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4051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83184-830A-E414-EC61-5614843C8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EA4CB6-9355-56CF-295E-489E3F00D8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0CAF5-C9AC-7CC0-E0A6-5D1951FD4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D5E2A-08C5-48BC-ACC5-CE04D5088866}" type="datetimeFigureOut">
              <a:rPr lang="en-AU" smtClean="0"/>
              <a:t>19/06/2022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28EFA-B055-1AEE-668B-3F3FAFF83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C73B09-9B26-F310-D077-70FF142B8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AA8D6-02CF-468A-B535-268A8EAED1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0286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6D848F-DB06-EB6A-F30C-0BFF1860BA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E702AE-069B-88CD-2D21-36EAC76AF6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F67ED2-68D8-92EE-EE56-9E9527AC7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D5E2A-08C5-48BC-ACC5-CE04D5088866}" type="datetimeFigureOut">
              <a:rPr lang="en-AU" smtClean="0"/>
              <a:t>19/06/2022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2E0ADE-0007-0097-CB8A-3A7E8D949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2C77B-378A-D6DC-45F8-35DC01372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AA8D6-02CF-468A-B535-268A8EAED1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6188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0A1B1-6167-C171-E35B-0993E4BF7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46CFC-8BCB-AC8E-EF69-0B5F7BAB6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9D2DD-2CCF-B451-20B0-7B3628A2B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D5E2A-08C5-48BC-ACC5-CE04D5088866}" type="datetimeFigureOut">
              <a:rPr lang="en-AU" smtClean="0"/>
              <a:t>19/06/2022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AE674-AA42-E3C5-6E8B-412CC7272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243292-077E-EA76-2030-4647E25C9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AA8D6-02CF-468A-B535-268A8EAED1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6412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DB2AD-C692-D46B-3004-3855C2C57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1FB6A-80BB-F7FE-68D8-97994D9C5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3AFD57-5466-B35E-F1BF-341387219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D5E2A-08C5-48BC-ACC5-CE04D5088866}" type="datetimeFigureOut">
              <a:rPr lang="en-AU" smtClean="0"/>
              <a:t>19/06/2022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9FAC3-8025-AF97-65EC-97CA3A06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DD1D8A-58D9-B72E-7431-6743E3607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AA8D6-02CF-468A-B535-268A8EAED1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679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01C33-C02A-29E3-36E1-C87649FE6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9556B-05FC-F395-5933-AE971A5CB8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B945AA-E94F-56E4-B1F6-570A29E73D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B94847-1590-E241-2620-A8A12EDA8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D5E2A-08C5-48BC-ACC5-CE04D5088866}" type="datetimeFigureOut">
              <a:rPr lang="en-AU" smtClean="0"/>
              <a:t>19/06/2022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03129C-B42C-1873-1A75-81190B45B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A47988-1E9E-7499-1DEA-B51AD361B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AA8D6-02CF-468A-B535-268A8EAED1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7269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E7C3D-2BFE-29B7-040D-71A1DBDAA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6B86DE-1F5E-7868-BA6B-18D90FD17D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FCD8F2-8CAC-E2FF-F749-F4AD62250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06D752-B4F5-B0F6-FB82-29CF0E72A4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F13C78-3870-EC44-E0E8-3E053A238B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B3B8B3-1F90-D2DE-6352-80BA06E1E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D5E2A-08C5-48BC-ACC5-CE04D5088866}" type="datetimeFigureOut">
              <a:rPr lang="en-AU" smtClean="0"/>
              <a:t>19/06/2022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1C68CD-5857-3856-B2DF-C8A9BA6DD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CE1775-4DD8-400A-18A7-BA96AE460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AA8D6-02CF-468A-B535-268A8EAED1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4900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7AABC-E4A5-8989-D0D4-9A0783BB2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C58267-D624-C5B5-42BE-A3201D588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D5E2A-08C5-48BC-ACC5-CE04D5088866}" type="datetimeFigureOut">
              <a:rPr lang="en-AU" smtClean="0"/>
              <a:t>19/06/2022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FF5E74-467A-04EA-4EEA-F521CE57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502181-1D52-3AD9-7336-1C8DA4FDD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AA8D6-02CF-468A-B535-268A8EAED1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8500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E30FB6-4F77-D1AE-4E9D-26B369274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D5E2A-08C5-48BC-ACC5-CE04D5088866}" type="datetimeFigureOut">
              <a:rPr lang="en-AU" smtClean="0"/>
              <a:t>19/06/2022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D43701-F51E-2060-BD65-F6B3E0317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BF1F66-AE65-F252-9E91-93A5492F3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AA8D6-02CF-468A-B535-268A8EAED1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2592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8A791-EDE6-1F42-5AA1-009516239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5D25D-88A9-CC47-B2CE-1227002D0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A7D32E-2B55-DADE-9864-B7DC2A201C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B2CF65-2D63-6CA7-2E75-629821222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D5E2A-08C5-48BC-ACC5-CE04D5088866}" type="datetimeFigureOut">
              <a:rPr lang="en-AU" smtClean="0"/>
              <a:t>19/06/2022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923A83-16DE-3DAA-0A0D-45C1D54D6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A8D701-B5E1-4998-D37E-0B6A29762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AA8D6-02CF-468A-B535-268A8EAED1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4667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F3AEB-B0E1-C3D5-54F2-A753E893B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AF3436-11C3-ECF2-282C-EDC80907D3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C4D62E-9406-A4C2-FFA4-2D0EAF77F9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F12E39-64AA-6E8E-6E5E-ED0294828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D5E2A-08C5-48BC-ACC5-CE04D5088866}" type="datetimeFigureOut">
              <a:rPr lang="en-AU" smtClean="0"/>
              <a:t>19/06/2022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40DC7E-C6AB-C774-FC2D-288D9C773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05758F-2CA9-182B-B01D-F5E543993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AA8D6-02CF-468A-B535-268A8EAED1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0156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BBC33C-E976-EACF-B459-F2FCB357B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9C7358-75F7-C283-AAE6-5430A94DA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CF6BB-5CF8-DB36-D871-8BE13D0337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D5E2A-08C5-48BC-ACC5-CE04D5088866}" type="datetimeFigureOut">
              <a:rPr lang="en-AU" smtClean="0"/>
              <a:t>19/06/2022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9FE81-F0FE-042B-73E5-491B70B3F2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3AD7A-81C3-3BA4-893E-4A2C62854B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AA8D6-02CF-468A-B535-268A8EAED1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629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7" Type="http://schemas.openxmlformats.org/officeDocument/2006/relationships/hyperlink" Target="mailto:Kahlia.mccausland@curtin.edu.a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Roanna.lobo@curtin.edu.au" TargetMode="External"/><Relationship Id="rId5" Type="http://schemas.openxmlformats.org/officeDocument/2006/relationships/hyperlink" Target="mailto:Melissa.coci@health.wa.gov.au" TargetMode="External"/><Relationship Id="rId4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g"/><Relationship Id="rId4" Type="http://schemas.openxmlformats.org/officeDocument/2006/relationships/image" Target="../media/image1.tif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hyperlink" Target="https://www.ashm.org.au/HIV/prevention-testing-and-diagnosis/making-new-diagnosis/" TargetMode="External"/><Relationship Id="rId3" Type="http://schemas.openxmlformats.org/officeDocument/2006/relationships/hyperlink" Target="https://www.pan.org.au/" TargetMode="External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hyperlink" Target="http://www.hiv-druginteractions.org/" TargetMode="External"/><Relationship Id="rId2" Type="http://schemas.openxmlformats.org/officeDocument/2006/relationships/hyperlink" Target="https://www.ashm.org.au/HIV/PrEP/" TargetMode="Externa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hyperlink" Target="https://www.ashm.org.au/HIV/HIV-prescribers/" TargetMode="External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hyperlink" Target="http://www.sti.guidelines.org.au/" TargetMode="External"/><Relationship Id="rId7" Type="http://schemas.openxmlformats.org/officeDocument/2006/relationships/image" Target="../media/image20.png"/><Relationship Id="rId2" Type="http://schemas.openxmlformats.org/officeDocument/2006/relationships/hyperlink" Target="http://www.ashm.org.au/resources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2D3C4-467A-4B36-98A7-1B4C2814C7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3527" y="1037950"/>
            <a:ext cx="7975204" cy="2793084"/>
          </a:xfrm>
        </p:spPr>
        <p:txBody>
          <a:bodyPr>
            <a:normAutofit fontScale="90000"/>
          </a:bodyPr>
          <a:lstStyle/>
          <a:p>
            <a:pPr algn="l"/>
            <a:r>
              <a:rPr lang="en-AU" sz="4800" b="1" spc="-140" dirty="0">
                <a:solidFill>
                  <a:srgbClr val="232852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PrEParing to Provide: How Can We Encourage GPs To Prescribe PrEP?</a:t>
            </a:r>
            <a:br>
              <a:rPr lang="en-AU" sz="4800" b="1" spc="-140" dirty="0">
                <a:solidFill>
                  <a:srgbClr val="232852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en-AU" sz="3100" b="1" spc="-140" dirty="0">
                <a:solidFill>
                  <a:srgbClr val="232852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A Qualitative Investigation of WA Service Providers’ Experiences Prescribing PrEP </a:t>
            </a:r>
            <a:endParaRPr lang="en-AU" sz="4800" b="1" dirty="0">
              <a:solidFill>
                <a:srgbClr val="232852"/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895BA1-D671-4AAF-A62B-152A1FD50C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7418" y="4073734"/>
            <a:ext cx="6545519" cy="1501567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000" b="1" dirty="0"/>
              <a:t>24 June 2022</a:t>
            </a:r>
          </a:p>
          <a:p>
            <a:pPr algn="l"/>
            <a:r>
              <a:rPr lang="en-US" sz="2000" dirty="0"/>
              <a:t>Melissa Coci, Program Officer, Department of Health WA</a:t>
            </a:r>
          </a:p>
          <a:p>
            <a:pPr algn="l"/>
            <a:r>
              <a:rPr lang="en-US" sz="2000" dirty="0"/>
              <a:t>Dr </a:t>
            </a:r>
            <a:r>
              <a:rPr lang="en-US" sz="2000" dirty="0" err="1"/>
              <a:t>Kahlia</a:t>
            </a:r>
            <a:r>
              <a:rPr lang="en-US" sz="2000" dirty="0"/>
              <a:t> McCausland, Senior Research Officer, SiREN</a:t>
            </a:r>
          </a:p>
          <a:p>
            <a:pPr algn="l"/>
            <a:r>
              <a:rPr lang="en-US" sz="2000" dirty="0"/>
              <a:t>Dr </a:t>
            </a:r>
            <a:r>
              <a:rPr lang="en-US" sz="2000" dirty="0" err="1"/>
              <a:t>Roanna</a:t>
            </a:r>
            <a:r>
              <a:rPr lang="en-US" sz="2000" dirty="0"/>
              <a:t> Lobo, Senior Lecturer, Curtin University</a:t>
            </a:r>
          </a:p>
          <a:p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821248-3FFB-DACA-F4A3-27F5ABA12AB8}"/>
              </a:ext>
            </a:extLst>
          </p:cNvPr>
          <p:cNvSpPr/>
          <p:nvPr/>
        </p:nvSpPr>
        <p:spPr>
          <a:xfrm>
            <a:off x="0" y="0"/>
            <a:ext cx="786809" cy="6858000"/>
          </a:xfrm>
          <a:prstGeom prst="rect">
            <a:avLst/>
          </a:prstGeom>
          <a:solidFill>
            <a:srgbClr val="2328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rgbClr val="330066"/>
              </a:solidFill>
              <a:highlight>
                <a:srgbClr val="232852"/>
              </a:highligh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5EA12F-EAEA-1DB5-E05A-6D2C29501D05}"/>
              </a:ext>
            </a:extLst>
          </p:cNvPr>
          <p:cNvSpPr/>
          <p:nvPr/>
        </p:nvSpPr>
        <p:spPr>
          <a:xfrm>
            <a:off x="0" y="5305647"/>
            <a:ext cx="786809" cy="8548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" name="Picture 9" descr="A black background with white text&#10;&#10;Description automatically generated with low confidence">
            <a:extLst>
              <a:ext uri="{FF2B5EF4-FFF2-40B4-BE49-F238E27FC236}">
                <a16:creationId xmlns:a16="http://schemas.microsoft.com/office/drawing/2014/main" id="{9A6904E3-9D64-091B-DF71-DD6565AAFF3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4382" y="157694"/>
            <a:ext cx="3087618" cy="510537"/>
          </a:xfrm>
          <a:prstGeom prst="rect">
            <a:avLst/>
          </a:prstGeom>
        </p:spPr>
      </p:pic>
      <p:pic>
        <p:nvPicPr>
          <p:cNvPr id="11" name="object 2">
            <a:extLst>
              <a:ext uri="{FF2B5EF4-FFF2-40B4-BE49-F238E27FC236}">
                <a16:creationId xmlns:a16="http://schemas.microsoft.com/office/drawing/2014/main" id="{5EE4D0C5-BA83-7251-CF79-DA0EA24BEC4B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999457" y="5921872"/>
            <a:ext cx="3087619" cy="854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161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32652EE-A579-EECB-D665-9844D06B4592}"/>
              </a:ext>
            </a:extLst>
          </p:cNvPr>
          <p:cNvSpPr/>
          <p:nvPr/>
        </p:nvSpPr>
        <p:spPr>
          <a:xfrm>
            <a:off x="0" y="0"/>
            <a:ext cx="786809" cy="6858000"/>
          </a:xfrm>
          <a:prstGeom prst="rect">
            <a:avLst/>
          </a:prstGeom>
          <a:solidFill>
            <a:srgbClr val="2328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rgbClr val="330066"/>
              </a:solidFill>
              <a:highlight>
                <a:srgbClr val="232852"/>
              </a:highligh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6B3C1C-BF60-B15F-C3AE-39E030B7485D}"/>
              </a:ext>
            </a:extLst>
          </p:cNvPr>
          <p:cNvSpPr/>
          <p:nvPr/>
        </p:nvSpPr>
        <p:spPr>
          <a:xfrm>
            <a:off x="0" y="5305647"/>
            <a:ext cx="786809" cy="8548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2" name="Picture 11" descr="A black background with white text&#10;&#10;Description automatically generated with low confidence">
            <a:extLst>
              <a:ext uri="{FF2B5EF4-FFF2-40B4-BE49-F238E27FC236}">
                <a16:creationId xmlns:a16="http://schemas.microsoft.com/office/drawing/2014/main" id="{B945F992-41E1-FE84-38D9-24AAB207071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4382" y="157694"/>
            <a:ext cx="3087618" cy="510537"/>
          </a:xfrm>
          <a:prstGeom prst="rect">
            <a:avLst/>
          </a:prstGeom>
        </p:spPr>
      </p:pic>
      <p:pic>
        <p:nvPicPr>
          <p:cNvPr id="13" name="object 2">
            <a:extLst>
              <a:ext uri="{FF2B5EF4-FFF2-40B4-BE49-F238E27FC236}">
                <a16:creationId xmlns:a16="http://schemas.microsoft.com/office/drawing/2014/main" id="{5CB5B3A8-F9F1-4BC1-F212-E9269D99AEBC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999457" y="5921872"/>
            <a:ext cx="3087619" cy="854823"/>
          </a:xfrm>
          <a:prstGeom prst="rect">
            <a:avLst/>
          </a:prstGeom>
        </p:spPr>
      </p:pic>
      <p:sp>
        <p:nvSpPr>
          <p:cNvPr id="20" name="Subtitle 2">
            <a:extLst>
              <a:ext uri="{FF2B5EF4-FFF2-40B4-BE49-F238E27FC236}">
                <a16:creationId xmlns:a16="http://schemas.microsoft.com/office/drawing/2014/main" id="{8E69276F-CFB6-5679-23AF-BCA11EDEF392}"/>
              </a:ext>
            </a:extLst>
          </p:cNvPr>
          <p:cNvSpPr txBox="1">
            <a:spLocks/>
          </p:cNvSpPr>
          <p:nvPr/>
        </p:nvSpPr>
        <p:spPr>
          <a:xfrm>
            <a:off x="1394691" y="1496570"/>
            <a:ext cx="8858639" cy="450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/>
              <a:t>GPs may be uncomfortable discussing sexual health, or sexual health needs are not a priority, or personal beliefs may affect their delivery of primary care</a:t>
            </a:r>
          </a:p>
          <a:p>
            <a:r>
              <a:rPr lang="en-AU" sz="2400" dirty="0"/>
              <a:t>Misinformation </a:t>
            </a:r>
          </a:p>
          <a:p>
            <a:pPr marL="0" indent="0">
              <a:buNone/>
            </a:pPr>
            <a:r>
              <a:rPr lang="en-AU" i="1" dirty="0"/>
              <a:t>“… there is a lot of misinformation out there. A bit like hep [hepatitis] C. We know hardly any GPs treat hep C. They all see it as far too difficult.” (Sexual Health Physician, site 2)</a:t>
            </a:r>
            <a:endParaRPr lang="en-AU" dirty="0"/>
          </a:p>
          <a:p>
            <a:endParaRPr lang="en-AU" sz="2400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1FF8927C-6FE8-1254-E9FE-BA16A480C61E}"/>
              </a:ext>
            </a:extLst>
          </p:cNvPr>
          <p:cNvSpPr txBox="1">
            <a:spLocks/>
          </p:cNvSpPr>
          <p:nvPr/>
        </p:nvSpPr>
        <p:spPr>
          <a:xfrm>
            <a:off x="1394691" y="641748"/>
            <a:ext cx="7886700" cy="8548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3200" b="1" dirty="0">
                <a:solidFill>
                  <a:srgbClr val="232852"/>
                </a:solidFill>
                <a:latin typeface="+mn-lt"/>
                <a:ea typeface="Cambria" panose="02040503050406030204" pitchFamily="18" charset="0"/>
              </a:rPr>
              <a:t>Discussing Sexual Health</a:t>
            </a:r>
          </a:p>
        </p:txBody>
      </p:sp>
    </p:spTree>
    <p:extLst>
      <p:ext uri="{BB962C8B-B14F-4D97-AF65-F5344CB8AC3E}">
        <p14:creationId xmlns:p14="http://schemas.microsoft.com/office/powerpoint/2010/main" val="2529681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32652EE-A579-EECB-D665-9844D06B4592}"/>
              </a:ext>
            </a:extLst>
          </p:cNvPr>
          <p:cNvSpPr/>
          <p:nvPr/>
        </p:nvSpPr>
        <p:spPr>
          <a:xfrm>
            <a:off x="0" y="0"/>
            <a:ext cx="786809" cy="6858000"/>
          </a:xfrm>
          <a:prstGeom prst="rect">
            <a:avLst/>
          </a:prstGeom>
          <a:solidFill>
            <a:srgbClr val="2328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rgbClr val="330066"/>
              </a:solidFill>
              <a:highlight>
                <a:srgbClr val="232852"/>
              </a:highligh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6B3C1C-BF60-B15F-C3AE-39E030B7485D}"/>
              </a:ext>
            </a:extLst>
          </p:cNvPr>
          <p:cNvSpPr/>
          <p:nvPr/>
        </p:nvSpPr>
        <p:spPr>
          <a:xfrm>
            <a:off x="0" y="5305647"/>
            <a:ext cx="786809" cy="8548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2" name="Picture 11" descr="A black background with white text&#10;&#10;Description automatically generated with low confidence">
            <a:extLst>
              <a:ext uri="{FF2B5EF4-FFF2-40B4-BE49-F238E27FC236}">
                <a16:creationId xmlns:a16="http://schemas.microsoft.com/office/drawing/2014/main" id="{B945F992-41E1-FE84-38D9-24AAB207071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4382" y="157694"/>
            <a:ext cx="3087618" cy="510537"/>
          </a:xfrm>
          <a:prstGeom prst="rect">
            <a:avLst/>
          </a:prstGeom>
        </p:spPr>
      </p:pic>
      <p:pic>
        <p:nvPicPr>
          <p:cNvPr id="13" name="object 2">
            <a:extLst>
              <a:ext uri="{FF2B5EF4-FFF2-40B4-BE49-F238E27FC236}">
                <a16:creationId xmlns:a16="http://schemas.microsoft.com/office/drawing/2014/main" id="{5CB5B3A8-F9F1-4BC1-F212-E9269D99AEBC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999457" y="5921872"/>
            <a:ext cx="3087619" cy="854823"/>
          </a:xfrm>
          <a:prstGeom prst="rect">
            <a:avLst/>
          </a:prstGeom>
        </p:spPr>
      </p:pic>
      <p:sp>
        <p:nvSpPr>
          <p:cNvPr id="20" name="Subtitle 2">
            <a:extLst>
              <a:ext uri="{FF2B5EF4-FFF2-40B4-BE49-F238E27FC236}">
                <a16:creationId xmlns:a16="http://schemas.microsoft.com/office/drawing/2014/main" id="{8E69276F-CFB6-5679-23AF-BCA11EDEF392}"/>
              </a:ext>
            </a:extLst>
          </p:cNvPr>
          <p:cNvSpPr txBox="1">
            <a:spLocks/>
          </p:cNvSpPr>
          <p:nvPr/>
        </p:nvSpPr>
        <p:spPr>
          <a:xfrm>
            <a:off x="1394691" y="1496570"/>
            <a:ext cx="8858639" cy="450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3200" i="1" dirty="0"/>
              <a:t>“What we can say is ‘This is a </a:t>
            </a:r>
            <a:r>
              <a:rPr lang="en-AU" sz="3200" i="1" dirty="0" err="1"/>
              <a:t>PrEP</a:t>
            </a:r>
            <a:r>
              <a:rPr lang="en-AU" sz="3200" i="1" dirty="0"/>
              <a:t> clinic. It's cheaper because of that. If you want to discuss your GP stuff, you're more than welcome but you need to come to another appointment’.” (General Practitioner, site 4)</a:t>
            </a:r>
            <a:endParaRPr lang="en-AU" sz="3200" dirty="0"/>
          </a:p>
          <a:p>
            <a:endParaRPr lang="en-AU" sz="2400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1FF8927C-6FE8-1254-E9FE-BA16A480C61E}"/>
              </a:ext>
            </a:extLst>
          </p:cNvPr>
          <p:cNvSpPr txBox="1">
            <a:spLocks/>
          </p:cNvSpPr>
          <p:nvPr/>
        </p:nvSpPr>
        <p:spPr>
          <a:xfrm>
            <a:off x="1394691" y="641748"/>
            <a:ext cx="7886700" cy="8548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3200" b="1" dirty="0" err="1">
                <a:solidFill>
                  <a:srgbClr val="232852"/>
                </a:solidFill>
                <a:latin typeface="+mn-lt"/>
                <a:ea typeface="Cambria" panose="02040503050406030204" pitchFamily="18" charset="0"/>
              </a:rPr>
              <a:t>PrEP</a:t>
            </a:r>
            <a:r>
              <a:rPr lang="en-AU" sz="3200" b="1" dirty="0">
                <a:solidFill>
                  <a:srgbClr val="232852"/>
                </a:solidFill>
                <a:latin typeface="+mn-lt"/>
                <a:ea typeface="Cambria" panose="02040503050406030204" pitchFamily="18" charset="0"/>
              </a:rPr>
              <a:t> Only Clinics</a:t>
            </a:r>
          </a:p>
        </p:txBody>
      </p:sp>
    </p:spTree>
    <p:extLst>
      <p:ext uri="{BB962C8B-B14F-4D97-AF65-F5344CB8AC3E}">
        <p14:creationId xmlns:p14="http://schemas.microsoft.com/office/powerpoint/2010/main" val="512577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32652EE-A579-EECB-D665-9844D06B4592}"/>
              </a:ext>
            </a:extLst>
          </p:cNvPr>
          <p:cNvSpPr/>
          <p:nvPr/>
        </p:nvSpPr>
        <p:spPr>
          <a:xfrm>
            <a:off x="0" y="0"/>
            <a:ext cx="786809" cy="6858000"/>
          </a:xfrm>
          <a:prstGeom prst="rect">
            <a:avLst/>
          </a:prstGeom>
          <a:solidFill>
            <a:srgbClr val="2328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rgbClr val="330066"/>
              </a:solidFill>
              <a:highlight>
                <a:srgbClr val="232852"/>
              </a:highligh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6B3C1C-BF60-B15F-C3AE-39E030B7485D}"/>
              </a:ext>
            </a:extLst>
          </p:cNvPr>
          <p:cNvSpPr/>
          <p:nvPr/>
        </p:nvSpPr>
        <p:spPr>
          <a:xfrm>
            <a:off x="0" y="5305647"/>
            <a:ext cx="786809" cy="8548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2" name="Picture 11" descr="A black background with white text&#10;&#10;Description automatically generated with low confidence">
            <a:extLst>
              <a:ext uri="{FF2B5EF4-FFF2-40B4-BE49-F238E27FC236}">
                <a16:creationId xmlns:a16="http://schemas.microsoft.com/office/drawing/2014/main" id="{B945F992-41E1-FE84-38D9-24AAB207071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4382" y="157694"/>
            <a:ext cx="3087618" cy="510537"/>
          </a:xfrm>
          <a:prstGeom prst="rect">
            <a:avLst/>
          </a:prstGeom>
        </p:spPr>
      </p:pic>
      <p:pic>
        <p:nvPicPr>
          <p:cNvPr id="13" name="object 2">
            <a:extLst>
              <a:ext uri="{FF2B5EF4-FFF2-40B4-BE49-F238E27FC236}">
                <a16:creationId xmlns:a16="http://schemas.microsoft.com/office/drawing/2014/main" id="{5CB5B3A8-F9F1-4BC1-F212-E9269D99AEBC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999457" y="5921872"/>
            <a:ext cx="3087619" cy="854823"/>
          </a:xfrm>
          <a:prstGeom prst="rect">
            <a:avLst/>
          </a:prstGeom>
        </p:spPr>
      </p:pic>
      <p:sp>
        <p:nvSpPr>
          <p:cNvPr id="20" name="Subtitle 2">
            <a:extLst>
              <a:ext uri="{FF2B5EF4-FFF2-40B4-BE49-F238E27FC236}">
                <a16:creationId xmlns:a16="http://schemas.microsoft.com/office/drawing/2014/main" id="{8E69276F-CFB6-5679-23AF-BCA11EDEF392}"/>
              </a:ext>
            </a:extLst>
          </p:cNvPr>
          <p:cNvSpPr txBox="1">
            <a:spLocks/>
          </p:cNvSpPr>
          <p:nvPr/>
        </p:nvSpPr>
        <p:spPr>
          <a:xfrm>
            <a:off x="1394691" y="1496570"/>
            <a:ext cx="8858639" cy="450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/>
              <a:t>Increased remuneration</a:t>
            </a:r>
          </a:p>
          <a:p>
            <a:r>
              <a:rPr lang="en-AU" dirty="0"/>
              <a:t>Increased engagements with those at risk of HIV</a:t>
            </a:r>
          </a:p>
          <a:p>
            <a:r>
              <a:rPr lang="en-AU" dirty="0"/>
              <a:t>Discussion opportunities regarding STI and BBV prevention</a:t>
            </a:r>
          </a:p>
          <a:p>
            <a:r>
              <a:rPr lang="en-AU" dirty="0"/>
              <a:t>Improved client-service relationships</a:t>
            </a:r>
          </a:p>
          <a:p>
            <a:r>
              <a:rPr lang="en-AU" dirty="0"/>
              <a:t>Decreased HIV notifications</a:t>
            </a:r>
          </a:p>
          <a:p>
            <a:r>
              <a:rPr lang="en-AU" dirty="0"/>
              <a:t>Regular STI testing and treatment</a:t>
            </a:r>
          </a:p>
          <a:p>
            <a:r>
              <a:rPr lang="en-AU" dirty="0"/>
              <a:t>New opportunities for health promotion and harm minimisation</a:t>
            </a:r>
          </a:p>
          <a:p>
            <a:endParaRPr lang="en-AU" sz="2400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1FF8927C-6FE8-1254-E9FE-BA16A480C61E}"/>
              </a:ext>
            </a:extLst>
          </p:cNvPr>
          <p:cNvSpPr txBox="1">
            <a:spLocks/>
          </p:cNvSpPr>
          <p:nvPr/>
        </p:nvSpPr>
        <p:spPr>
          <a:xfrm>
            <a:off x="1394691" y="641748"/>
            <a:ext cx="7886700" cy="8548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3200" b="1" dirty="0">
                <a:solidFill>
                  <a:srgbClr val="232852"/>
                </a:solidFill>
                <a:latin typeface="+mn-lt"/>
                <a:ea typeface="Cambria" panose="02040503050406030204" pitchFamily="18" charset="0"/>
              </a:rPr>
              <a:t>Benefits</a:t>
            </a:r>
          </a:p>
        </p:txBody>
      </p:sp>
    </p:spTree>
    <p:extLst>
      <p:ext uri="{BB962C8B-B14F-4D97-AF65-F5344CB8AC3E}">
        <p14:creationId xmlns:p14="http://schemas.microsoft.com/office/powerpoint/2010/main" val="1098046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32652EE-A579-EECB-D665-9844D06B4592}"/>
              </a:ext>
            </a:extLst>
          </p:cNvPr>
          <p:cNvSpPr/>
          <p:nvPr/>
        </p:nvSpPr>
        <p:spPr>
          <a:xfrm>
            <a:off x="0" y="0"/>
            <a:ext cx="786809" cy="6858000"/>
          </a:xfrm>
          <a:prstGeom prst="rect">
            <a:avLst/>
          </a:prstGeom>
          <a:solidFill>
            <a:srgbClr val="2328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rgbClr val="330066"/>
              </a:solidFill>
              <a:highlight>
                <a:srgbClr val="232852"/>
              </a:highligh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6B3C1C-BF60-B15F-C3AE-39E030B7485D}"/>
              </a:ext>
            </a:extLst>
          </p:cNvPr>
          <p:cNvSpPr/>
          <p:nvPr/>
        </p:nvSpPr>
        <p:spPr>
          <a:xfrm>
            <a:off x="0" y="5305647"/>
            <a:ext cx="786809" cy="8548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2" name="Picture 11" descr="A black background with white text&#10;&#10;Description automatically generated with low confidence">
            <a:extLst>
              <a:ext uri="{FF2B5EF4-FFF2-40B4-BE49-F238E27FC236}">
                <a16:creationId xmlns:a16="http://schemas.microsoft.com/office/drawing/2014/main" id="{B945F992-41E1-FE84-38D9-24AAB207071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4382" y="157694"/>
            <a:ext cx="3087618" cy="510537"/>
          </a:xfrm>
          <a:prstGeom prst="rect">
            <a:avLst/>
          </a:prstGeom>
        </p:spPr>
      </p:pic>
      <p:pic>
        <p:nvPicPr>
          <p:cNvPr id="13" name="object 2">
            <a:extLst>
              <a:ext uri="{FF2B5EF4-FFF2-40B4-BE49-F238E27FC236}">
                <a16:creationId xmlns:a16="http://schemas.microsoft.com/office/drawing/2014/main" id="{5CB5B3A8-F9F1-4BC1-F212-E9269D99AEBC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999457" y="5921872"/>
            <a:ext cx="3087619" cy="854823"/>
          </a:xfrm>
          <a:prstGeom prst="rect">
            <a:avLst/>
          </a:prstGeom>
        </p:spPr>
      </p:pic>
      <p:sp>
        <p:nvSpPr>
          <p:cNvPr id="20" name="Subtitle 2">
            <a:extLst>
              <a:ext uri="{FF2B5EF4-FFF2-40B4-BE49-F238E27FC236}">
                <a16:creationId xmlns:a16="http://schemas.microsoft.com/office/drawing/2014/main" id="{8E69276F-CFB6-5679-23AF-BCA11EDEF392}"/>
              </a:ext>
            </a:extLst>
          </p:cNvPr>
          <p:cNvSpPr txBox="1">
            <a:spLocks/>
          </p:cNvSpPr>
          <p:nvPr/>
        </p:nvSpPr>
        <p:spPr>
          <a:xfrm>
            <a:off x="1394691" y="1496570"/>
            <a:ext cx="8858639" cy="450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dirty="0"/>
              <a:t>Strategies to support GP prescribing of </a:t>
            </a:r>
            <a:r>
              <a:rPr lang="en-AU" dirty="0" err="1"/>
              <a:t>PrEP</a:t>
            </a:r>
            <a:r>
              <a:rPr lang="en-AU" dirty="0"/>
              <a:t>:</a:t>
            </a:r>
          </a:p>
          <a:p>
            <a:r>
              <a:rPr lang="en-AU" dirty="0"/>
              <a:t>Task sharing - nurse-led model of care shows promise</a:t>
            </a:r>
          </a:p>
          <a:p>
            <a:r>
              <a:rPr lang="en-AU" dirty="0"/>
              <a:t>Telehealth can also be utilised </a:t>
            </a:r>
          </a:p>
          <a:p>
            <a:r>
              <a:rPr lang="en-AU" dirty="0"/>
              <a:t>Simplification of prescribing guidelines </a:t>
            </a:r>
          </a:p>
          <a:p>
            <a:r>
              <a:rPr lang="en-AU" dirty="0"/>
              <a:t>Planning and clearer messaging</a:t>
            </a:r>
          </a:p>
          <a:p>
            <a:endParaRPr lang="en-AU" sz="2400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1FF8927C-6FE8-1254-E9FE-BA16A480C61E}"/>
              </a:ext>
            </a:extLst>
          </p:cNvPr>
          <p:cNvSpPr txBox="1">
            <a:spLocks/>
          </p:cNvSpPr>
          <p:nvPr/>
        </p:nvSpPr>
        <p:spPr>
          <a:xfrm>
            <a:off x="1394691" y="641748"/>
            <a:ext cx="7886700" cy="8548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3200" b="1" dirty="0">
                <a:solidFill>
                  <a:srgbClr val="232852"/>
                </a:solidFill>
                <a:latin typeface="+mn-lt"/>
                <a:ea typeface="Cambria" panose="02040503050406030204" pitchFamily="18" charset="0"/>
              </a:rPr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2825619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32652EE-A579-EECB-D665-9844D06B4592}"/>
              </a:ext>
            </a:extLst>
          </p:cNvPr>
          <p:cNvSpPr/>
          <p:nvPr/>
        </p:nvSpPr>
        <p:spPr>
          <a:xfrm>
            <a:off x="0" y="0"/>
            <a:ext cx="786809" cy="6858000"/>
          </a:xfrm>
          <a:prstGeom prst="rect">
            <a:avLst/>
          </a:prstGeom>
          <a:solidFill>
            <a:srgbClr val="2328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rgbClr val="330066"/>
              </a:solidFill>
              <a:highlight>
                <a:srgbClr val="232852"/>
              </a:highligh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6B3C1C-BF60-B15F-C3AE-39E030B7485D}"/>
              </a:ext>
            </a:extLst>
          </p:cNvPr>
          <p:cNvSpPr/>
          <p:nvPr/>
        </p:nvSpPr>
        <p:spPr>
          <a:xfrm>
            <a:off x="0" y="5305647"/>
            <a:ext cx="786809" cy="8548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2" name="Picture 11" descr="A black background with white text&#10;&#10;Description automatically generated with low confidence">
            <a:extLst>
              <a:ext uri="{FF2B5EF4-FFF2-40B4-BE49-F238E27FC236}">
                <a16:creationId xmlns:a16="http://schemas.microsoft.com/office/drawing/2014/main" id="{B945F992-41E1-FE84-38D9-24AAB207071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4382" y="157694"/>
            <a:ext cx="3087618" cy="510537"/>
          </a:xfrm>
          <a:prstGeom prst="rect">
            <a:avLst/>
          </a:prstGeom>
        </p:spPr>
      </p:pic>
      <p:pic>
        <p:nvPicPr>
          <p:cNvPr id="13" name="object 2">
            <a:extLst>
              <a:ext uri="{FF2B5EF4-FFF2-40B4-BE49-F238E27FC236}">
                <a16:creationId xmlns:a16="http://schemas.microsoft.com/office/drawing/2014/main" id="{5CB5B3A8-F9F1-4BC1-F212-E9269D99AEBC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999457" y="5921872"/>
            <a:ext cx="3087619" cy="854823"/>
          </a:xfrm>
          <a:prstGeom prst="rect">
            <a:avLst/>
          </a:prstGeom>
        </p:spPr>
      </p:pic>
      <p:sp>
        <p:nvSpPr>
          <p:cNvPr id="20" name="Subtitle 2">
            <a:extLst>
              <a:ext uri="{FF2B5EF4-FFF2-40B4-BE49-F238E27FC236}">
                <a16:creationId xmlns:a16="http://schemas.microsoft.com/office/drawing/2014/main" id="{8E69276F-CFB6-5679-23AF-BCA11EDEF392}"/>
              </a:ext>
            </a:extLst>
          </p:cNvPr>
          <p:cNvSpPr txBox="1">
            <a:spLocks/>
          </p:cNvSpPr>
          <p:nvPr/>
        </p:nvSpPr>
        <p:spPr>
          <a:xfrm>
            <a:off x="1394691" y="1496570"/>
            <a:ext cx="8858639" cy="450830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800" b="1" dirty="0"/>
              <a:t>Melissa Coci </a:t>
            </a:r>
            <a:br>
              <a:rPr lang="en-AU" sz="2800" dirty="0"/>
            </a:br>
            <a:r>
              <a:rPr lang="en-US" sz="2800" dirty="0"/>
              <a:t>Sexual Health and Blood-borne Virus Program </a:t>
            </a:r>
            <a:r>
              <a:rPr lang="en-AU" sz="2800" dirty="0"/>
              <a:t>Program Officer, Department of Health</a:t>
            </a:r>
            <a:br>
              <a:rPr lang="en-AU" sz="2800" u="sng" dirty="0">
                <a:solidFill>
                  <a:srgbClr val="0563C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AU" sz="2800" u="sng" dirty="0">
                <a:solidFill>
                  <a:srgbClr val="0563C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Melissa.coci@health.wa.gov.au</a:t>
            </a:r>
            <a:endParaRPr lang="en-AU" sz="2800" u="sng" dirty="0"/>
          </a:p>
          <a:p>
            <a:endParaRPr lang="en-AU" sz="2800" u="sng" dirty="0"/>
          </a:p>
          <a:p>
            <a:r>
              <a:rPr lang="en-AU" sz="2800" b="1" dirty="0"/>
              <a:t>Dr Roanna Lobo</a:t>
            </a:r>
            <a:br>
              <a:rPr lang="en-AU" sz="2800" dirty="0"/>
            </a:br>
            <a:r>
              <a:rPr lang="en-AU" sz="2800" dirty="0"/>
              <a:t>Senior Lecturer, School of Population Health, Curtin University </a:t>
            </a:r>
            <a:br>
              <a:rPr lang="en-AU" sz="2800" u="sng" dirty="0">
                <a:hlinkClick r:id="rId6"/>
              </a:rPr>
            </a:br>
            <a:r>
              <a:rPr lang="en-AU" sz="2800" u="sng" dirty="0">
                <a:hlinkClick r:id="rId6"/>
              </a:rPr>
              <a:t>Roanna.lobo@curtin.edu.au</a:t>
            </a:r>
            <a:endParaRPr lang="en-AU" sz="2800" u="sng" dirty="0"/>
          </a:p>
          <a:p>
            <a:endParaRPr lang="en-AU" sz="2800" u="sng" dirty="0"/>
          </a:p>
          <a:p>
            <a:r>
              <a:rPr lang="en-AU" sz="2800" b="1" dirty="0"/>
              <a:t>Dr Kahlia McCausland</a:t>
            </a:r>
            <a:br>
              <a:rPr lang="en-AU" sz="2800" dirty="0"/>
            </a:br>
            <a:r>
              <a:rPr lang="en-AU" sz="2800" dirty="0"/>
              <a:t>Senior Research Officer, SiREN, Curtin University</a:t>
            </a:r>
            <a:br>
              <a:rPr lang="en-AU" sz="2800" u="sng" dirty="0">
                <a:hlinkClick r:id="rId7"/>
              </a:rPr>
            </a:br>
            <a:r>
              <a:rPr lang="en-AU" sz="2800" u="sng" dirty="0">
                <a:hlinkClick r:id="rId7"/>
              </a:rPr>
              <a:t>Kahlia.mccausland@curtin.edu.au</a:t>
            </a:r>
            <a:r>
              <a:rPr lang="en-AU" sz="2800" u="sng" dirty="0"/>
              <a:t> </a:t>
            </a:r>
          </a:p>
          <a:p>
            <a:endParaRPr lang="en-AU" sz="2400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1FF8927C-6FE8-1254-E9FE-BA16A480C61E}"/>
              </a:ext>
            </a:extLst>
          </p:cNvPr>
          <p:cNvSpPr txBox="1">
            <a:spLocks/>
          </p:cNvSpPr>
          <p:nvPr/>
        </p:nvSpPr>
        <p:spPr>
          <a:xfrm>
            <a:off x="1394691" y="641748"/>
            <a:ext cx="7886700" cy="8548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3200" b="1" dirty="0">
                <a:solidFill>
                  <a:srgbClr val="232852"/>
                </a:solidFill>
                <a:latin typeface="+mn-lt"/>
                <a:ea typeface="Cambria" panose="02040503050406030204" pitchFamily="18" charset="0"/>
              </a:rPr>
              <a:t>Contact</a:t>
            </a:r>
          </a:p>
        </p:txBody>
      </p:sp>
    </p:spTree>
    <p:extLst>
      <p:ext uri="{BB962C8B-B14F-4D97-AF65-F5344CB8AC3E}">
        <p14:creationId xmlns:p14="http://schemas.microsoft.com/office/powerpoint/2010/main" val="3141833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32652EE-A579-EECB-D665-9844D06B4592}"/>
              </a:ext>
            </a:extLst>
          </p:cNvPr>
          <p:cNvSpPr/>
          <p:nvPr/>
        </p:nvSpPr>
        <p:spPr>
          <a:xfrm>
            <a:off x="0" y="0"/>
            <a:ext cx="786809" cy="6858000"/>
          </a:xfrm>
          <a:prstGeom prst="rect">
            <a:avLst/>
          </a:prstGeom>
          <a:solidFill>
            <a:srgbClr val="2328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rgbClr val="330066"/>
              </a:solidFill>
              <a:highlight>
                <a:srgbClr val="232852"/>
              </a:highligh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6B3C1C-BF60-B15F-C3AE-39E030B7485D}"/>
              </a:ext>
            </a:extLst>
          </p:cNvPr>
          <p:cNvSpPr/>
          <p:nvPr/>
        </p:nvSpPr>
        <p:spPr>
          <a:xfrm>
            <a:off x="0" y="5305647"/>
            <a:ext cx="786809" cy="8548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2" name="Picture 11" descr="A black background with white text&#10;&#10;Description automatically generated with low confidence">
            <a:extLst>
              <a:ext uri="{FF2B5EF4-FFF2-40B4-BE49-F238E27FC236}">
                <a16:creationId xmlns:a16="http://schemas.microsoft.com/office/drawing/2014/main" id="{B945F992-41E1-FE84-38D9-24AAB207071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4382" y="157694"/>
            <a:ext cx="3087618" cy="510537"/>
          </a:xfrm>
          <a:prstGeom prst="rect">
            <a:avLst/>
          </a:prstGeom>
        </p:spPr>
      </p:pic>
      <p:pic>
        <p:nvPicPr>
          <p:cNvPr id="13" name="object 2">
            <a:extLst>
              <a:ext uri="{FF2B5EF4-FFF2-40B4-BE49-F238E27FC236}">
                <a16:creationId xmlns:a16="http://schemas.microsoft.com/office/drawing/2014/main" id="{5CB5B3A8-F9F1-4BC1-F212-E9269D99AEBC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999457" y="5921872"/>
            <a:ext cx="3087619" cy="854823"/>
          </a:xfrm>
          <a:prstGeom prst="rect">
            <a:avLst/>
          </a:prstGeom>
        </p:spPr>
      </p:pic>
      <p:sp>
        <p:nvSpPr>
          <p:cNvPr id="20" name="Subtitle 2">
            <a:extLst>
              <a:ext uri="{FF2B5EF4-FFF2-40B4-BE49-F238E27FC236}">
                <a16:creationId xmlns:a16="http://schemas.microsoft.com/office/drawing/2014/main" id="{8E69276F-CFB6-5679-23AF-BCA11EDEF392}"/>
              </a:ext>
            </a:extLst>
          </p:cNvPr>
          <p:cNvSpPr txBox="1">
            <a:spLocks/>
          </p:cNvSpPr>
          <p:nvPr/>
        </p:nvSpPr>
        <p:spPr>
          <a:xfrm>
            <a:off x="1394691" y="1496570"/>
            <a:ext cx="8858639" cy="450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/>
              <a:t>Participating trial sites</a:t>
            </a:r>
          </a:p>
          <a:p>
            <a:r>
              <a:rPr lang="en-AU" dirty="0"/>
              <a:t>Sexual Health and Bloodborne Virus Program, Department of Health WA (Sian Churcher, Lisa Bastian, Jude Bevan)</a:t>
            </a:r>
          </a:p>
          <a:p>
            <a:r>
              <a:rPr lang="en-AU" dirty="0"/>
              <a:t>SiREN team (Roanna Lobo, Kahlia M</a:t>
            </a:r>
            <a:r>
              <a:rPr lang="en-AU" baseline="30000" dirty="0"/>
              <a:t>c</a:t>
            </a:r>
            <a:r>
              <a:rPr lang="en-AU" dirty="0"/>
              <a:t>Causland, Rochelle Tobin)</a:t>
            </a:r>
          </a:p>
          <a:p>
            <a:r>
              <a:rPr lang="en-AU" dirty="0"/>
              <a:t>People Living with HIV</a:t>
            </a:r>
          </a:p>
          <a:p>
            <a:endParaRPr lang="en-AU" sz="2400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1FF8927C-6FE8-1254-E9FE-BA16A480C61E}"/>
              </a:ext>
            </a:extLst>
          </p:cNvPr>
          <p:cNvSpPr txBox="1">
            <a:spLocks/>
          </p:cNvSpPr>
          <p:nvPr/>
        </p:nvSpPr>
        <p:spPr>
          <a:xfrm>
            <a:off x="1394691" y="641748"/>
            <a:ext cx="7886700" cy="8548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3200" b="1" i="1" dirty="0">
                <a:latin typeface="+mn-lt"/>
              </a:rPr>
              <a:t>Acknowledgments</a:t>
            </a:r>
            <a:endParaRPr lang="en-AU" sz="3200" b="1" dirty="0">
              <a:solidFill>
                <a:srgbClr val="232852"/>
              </a:solidFill>
              <a:latin typeface="+mn-lt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40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ject 3">
            <a:extLst>
              <a:ext uri="{FF2B5EF4-FFF2-40B4-BE49-F238E27FC236}">
                <a16:creationId xmlns:a16="http://schemas.microsoft.com/office/drawing/2014/main" id="{284FCDDE-F003-4156-ADB1-F01960E250F0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943274" y="1577291"/>
            <a:ext cx="2310058" cy="171085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6B86C70-4674-4410-94AD-A4E9DB026AF2}"/>
              </a:ext>
            </a:extLst>
          </p:cNvPr>
          <p:cNvSpPr/>
          <p:nvPr/>
        </p:nvSpPr>
        <p:spPr>
          <a:xfrm>
            <a:off x="0" y="0"/>
            <a:ext cx="786809" cy="6858000"/>
          </a:xfrm>
          <a:prstGeom prst="rect">
            <a:avLst/>
          </a:prstGeom>
          <a:solidFill>
            <a:srgbClr val="2328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rgbClr val="330066"/>
              </a:solidFill>
              <a:highlight>
                <a:srgbClr val="232852"/>
              </a:highligh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13C904D-0537-D1D4-8BD2-00CFB345245E}"/>
              </a:ext>
            </a:extLst>
          </p:cNvPr>
          <p:cNvSpPr/>
          <p:nvPr/>
        </p:nvSpPr>
        <p:spPr>
          <a:xfrm>
            <a:off x="0" y="5305647"/>
            <a:ext cx="786809" cy="8548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4" name="Picture 13" descr="A black background with white text&#10;&#10;Description automatically generated with low confidence">
            <a:extLst>
              <a:ext uri="{FF2B5EF4-FFF2-40B4-BE49-F238E27FC236}">
                <a16:creationId xmlns:a16="http://schemas.microsoft.com/office/drawing/2014/main" id="{32A03B21-D78C-F55E-ABBE-1A3C81D39CA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4382" y="157694"/>
            <a:ext cx="3087618" cy="510537"/>
          </a:xfrm>
          <a:prstGeom prst="rect">
            <a:avLst/>
          </a:prstGeom>
        </p:spPr>
      </p:pic>
      <p:pic>
        <p:nvPicPr>
          <p:cNvPr id="15" name="object 2">
            <a:extLst>
              <a:ext uri="{FF2B5EF4-FFF2-40B4-BE49-F238E27FC236}">
                <a16:creationId xmlns:a16="http://schemas.microsoft.com/office/drawing/2014/main" id="{4CC8315B-1528-AAB4-5A80-EE0CF521CD0A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999457" y="5921872"/>
            <a:ext cx="3087619" cy="854823"/>
          </a:xfrm>
          <a:prstGeom prst="rect">
            <a:avLst/>
          </a:prstGeom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id="{2B0BEDD6-64A2-8C58-0D27-997C57C2643C}"/>
              </a:ext>
            </a:extLst>
          </p:cNvPr>
          <p:cNvSpPr txBox="1">
            <a:spLocks/>
          </p:cNvSpPr>
          <p:nvPr/>
        </p:nvSpPr>
        <p:spPr>
          <a:xfrm>
            <a:off x="1394691" y="641748"/>
            <a:ext cx="7886700" cy="8548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3200" b="1" dirty="0">
                <a:solidFill>
                  <a:srgbClr val="232852"/>
                </a:solidFill>
                <a:latin typeface="+mn-lt"/>
                <a:ea typeface="Cambria" panose="02040503050406030204" pitchFamily="18" charset="0"/>
              </a:rPr>
              <a:t>Background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8DF80CDC-FE28-0ADB-4261-675FEDD78493}"/>
              </a:ext>
            </a:extLst>
          </p:cNvPr>
          <p:cNvSpPr txBox="1">
            <a:spLocks/>
          </p:cNvSpPr>
          <p:nvPr/>
        </p:nvSpPr>
        <p:spPr>
          <a:xfrm>
            <a:off x="1394691" y="1496570"/>
            <a:ext cx="8858639" cy="450830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/>
              <a:t>The </a:t>
            </a:r>
            <a:r>
              <a:rPr lang="en-AU" sz="2400" dirty="0" err="1"/>
              <a:t>PrEPIT</a:t>
            </a:r>
            <a:r>
              <a:rPr lang="en-AU" sz="2400" dirty="0"/>
              <a:t>-WA trial was conducted between</a:t>
            </a:r>
            <a:br>
              <a:rPr lang="en-AU" sz="2400" dirty="0"/>
            </a:br>
            <a:r>
              <a:rPr lang="en-AU" sz="2400" dirty="0"/>
              <a:t>November 2017 and September 2018</a:t>
            </a:r>
          </a:p>
          <a:p>
            <a:r>
              <a:rPr lang="en-AU" sz="2400" dirty="0"/>
              <a:t>901 participants: WA residents and high</a:t>
            </a:r>
            <a:br>
              <a:rPr lang="en-AU" sz="2400" dirty="0"/>
            </a:br>
            <a:r>
              <a:rPr lang="en-AU" sz="2400" dirty="0"/>
              <a:t>risk for HIV infection</a:t>
            </a:r>
          </a:p>
          <a:p>
            <a:r>
              <a:rPr lang="en-AU" sz="2400" dirty="0" err="1"/>
              <a:t>PrEP</a:t>
            </a:r>
            <a:r>
              <a:rPr lang="en-AU" sz="2400" dirty="0"/>
              <a:t> is self-administered to reduce the risk</a:t>
            </a:r>
            <a:br>
              <a:rPr lang="en-AU" sz="2400" dirty="0"/>
            </a:br>
            <a:r>
              <a:rPr lang="en-AU" sz="2400" dirty="0"/>
              <a:t>of acquiring HIV during exposure events</a:t>
            </a:r>
          </a:p>
          <a:p>
            <a:r>
              <a:rPr lang="en-AU" sz="2400" dirty="0"/>
              <a:t>The WA HIV Strategy 2019-2023 includes priority populations of gay and bisexual men and MSM, and </a:t>
            </a:r>
            <a:r>
              <a:rPr lang="en-AU" sz="2400" dirty="0" err="1"/>
              <a:t>CaLD</a:t>
            </a:r>
            <a:r>
              <a:rPr lang="en-AU" sz="2400" dirty="0"/>
              <a:t> people from high HIV prevalence countries </a:t>
            </a:r>
          </a:p>
          <a:p>
            <a:r>
              <a:rPr lang="en-AU" sz="2400" dirty="0"/>
              <a:t>Barriers to prescribing include the complexity of </a:t>
            </a:r>
            <a:r>
              <a:rPr lang="en-AU" sz="2400" dirty="0" err="1"/>
              <a:t>PrEP</a:t>
            </a:r>
            <a:r>
              <a:rPr lang="en-AU" sz="2400" dirty="0"/>
              <a:t> guidelines; appointment length; low patient demand; and belief that GPs need specialist training to prescribe</a:t>
            </a:r>
          </a:p>
        </p:txBody>
      </p:sp>
    </p:spTree>
    <p:extLst>
      <p:ext uri="{BB962C8B-B14F-4D97-AF65-F5344CB8AC3E}">
        <p14:creationId xmlns:p14="http://schemas.microsoft.com/office/powerpoint/2010/main" val="1679777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32652EE-A579-EECB-D665-9844D06B4592}"/>
              </a:ext>
            </a:extLst>
          </p:cNvPr>
          <p:cNvSpPr/>
          <p:nvPr/>
        </p:nvSpPr>
        <p:spPr>
          <a:xfrm>
            <a:off x="0" y="0"/>
            <a:ext cx="786809" cy="6858000"/>
          </a:xfrm>
          <a:prstGeom prst="rect">
            <a:avLst/>
          </a:prstGeom>
          <a:solidFill>
            <a:srgbClr val="2328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rgbClr val="330066"/>
              </a:solidFill>
              <a:highlight>
                <a:srgbClr val="232852"/>
              </a:highligh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6B3C1C-BF60-B15F-C3AE-39E030B7485D}"/>
              </a:ext>
            </a:extLst>
          </p:cNvPr>
          <p:cNvSpPr/>
          <p:nvPr/>
        </p:nvSpPr>
        <p:spPr>
          <a:xfrm>
            <a:off x="0" y="5305647"/>
            <a:ext cx="786809" cy="8548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2" name="Picture 11" descr="A black background with white text&#10;&#10;Description automatically generated with low confidence">
            <a:extLst>
              <a:ext uri="{FF2B5EF4-FFF2-40B4-BE49-F238E27FC236}">
                <a16:creationId xmlns:a16="http://schemas.microsoft.com/office/drawing/2014/main" id="{B945F992-41E1-FE84-38D9-24AAB207071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4382" y="157694"/>
            <a:ext cx="3087618" cy="510537"/>
          </a:xfrm>
          <a:prstGeom prst="rect">
            <a:avLst/>
          </a:prstGeom>
        </p:spPr>
      </p:pic>
      <p:pic>
        <p:nvPicPr>
          <p:cNvPr id="13" name="object 2">
            <a:extLst>
              <a:ext uri="{FF2B5EF4-FFF2-40B4-BE49-F238E27FC236}">
                <a16:creationId xmlns:a16="http://schemas.microsoft.com/office/drawing/2014/main" id="{5CB5B3A8-F9F1-4BC1-F212-E9269D99AEBC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999457" y="5921872"/>
            <a:ext cx="3087619" cy="854823"/>
          </a:xfrm>
          <a:prstGeom prst="rect">
            <a:avLst/>
          </a:prstGeom>
        </p:spPr>
      </p:pic>
      <p:sp>
        <p:nvSpPr>
          <p:cNvPr id="20" name="Subtitle 2">
            <a:extLst>
              <a:ext uri="{FF2B5EF4-FFF2-40B4-BE49-F238E27FC236}">
                <a16:creationId xmlns:a16="http://schemas.microsoft.com/office/drawing/2014/main" id="{8E69276F-CFB6-5679-23AF-BCA11EDEF392}"/>
              </a:ext>
            </a:extLst>
          </p:cNvPr>
          <p:cNvSpPr txBox="1">
            <a:spLocks/>
          </p:cNvSpPr>
          <p:nvPr/>
        </p:nvSpPr>
        <p:spPr>
          <a:xfrm>
            <a:off x="1394691" y="1496570"/>
            <a:ext cx="8858639" cy="450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/>
              <a:t>Aim: Contribute new insights into integrating </a:t>
            </a:r>
            <a:r>
              <a:rPr lang="en-AU" sz="2400" dirty="0" err="1"/>
              <a:t>PrEP</a:t>
            </a:r>
            <a:r>
              <a:rPr lang="en-AU" sz="2400" dirty="0"/>
              <a:t> provision within existing clinical services through exploring barriers and enablers to </a:t>
            </a:r>
            <a:r>
              <a:rPr lang="en-AU" sz="2400" dirty="0" err="1"/>
              <a:t>PrEP</a:t>
            </a:r>
            <a:r>
              <a:rPr lang="en-AU" sz="2400" dirty="0"/>
              <a:t> provision including for regional and remote patients.</a:t>
            </a:r>
          </a:p>
          <a:p>
            <a:r>
              <a:rPr lang="en-AU" sz="2400" dirty="0"/>
              <a:t>Four diverse clinic sites </a:t>
            </a:r>
          </a:p>
          <a:p>
            <a:r>
              <a:rPr lang="en-AU" sz="2400" dirty="0"/>
              <a:t>The evaluation used four data collection methods: baseline and follow-up online surveys; telephone interviews; focus group discussion; and knowledge translation workshop to discuss recommendations – Qualitative discussed here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1FF8927C-6FE8-1254-E9FE-BA16A480C61E}"/>
              </a:ext>
            </a:extLst>
          </p:cNvPr>
          <p:cNvSpPr txBox="1">
            <a:spLocks/>
          </p:cNvSpPr>
          <p:nvPr/>
        </p:nvSpPr>
        <p:spPr>
          <a:xfrm>
            <a:off x="1394691" y="641748"/>
            <a:ext cx="7886700" cy="8548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3200" b="1" dirty="0" err="1">
                <a:solidFill>
                  <a:srgbClr val="232852"/>
                </a:solidFill>
                <a:latin typeface="+mn-lt"/>
                <a:ea typeface="Cambria" panose="02040503050406030204" pitchFamily="18" charset="0"/>
              </a:rPr>
              <a:t>PrEPIT</a:t>
            </a:r>
            <a:r>
              <a:rPr lang="en-AU" sz="3200" b="1" dirty="0">
                <a:solidFill>
                  <a:srgbClr val="232852"/>
                </a:solidFill>
                <a:latin typeface="+mn-lt"/>
                <a:ea typeface="Cambria" panose="02040503050406030204" pitchFamily="18" charset="0"/>
              </a:rPr>
              <a:t>-WA and Evaluation of Service Providers’ Experiences</a:t>
            </a:r>
          </a:p>
        </p:txBody>
      </p:sp>
    </p:spTree>
    <p:extLst>
      <p:ext uri="{BB962C8B-B14F-4D97-AF65-F5344CB8AC3E}">
        <p14:creationId xmlns:p14="http://schemas.microsoft.com/office/powerpoint/2010/main" val="4206982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>
            <a:extLst>
              <a:ext uri="{FF2B5EF4-FFF2-40B4-BE49-F238E27FC236}">
                <a16:creationId xmlns:a16="http://schemas.microsoft.com/office/drawing/2014/main" id="{A945DD0E-2090-444B-9FC1-BB9ECB2B5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060" y="1571018"/>
            <a:ext cx="575690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 1. Participant roles per evaluation activity</a:t>
            </a:r>
            <a:endParaRPr lang="en-US" altLang="en-US" sz="2800" dirty="0">
              <a:solidFill>
                <a:schemeClr val="accent1">
                  <a:lumMod val="75000"/>
                </a:schemeClr>
              </a:solidFill>
              <a:highlight>
                <a:srgbClr val="FFFF00"/>
              </a:highlight>
              <a:latin typeface="Arial" panose="020B0604020202020204" pitchFamily="34" charset="0"/>
            </a:endParaRPr>
          </a:p>
        </p:txBody>
      </p:sp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B4D4599C-39FF-4B98-9888-FBF78094D06D}"/>
              </a:ext>
            </a:extLst>
          </p:cNvPr>
          <p:cNvGraphicFramePr>
            <a:graphicFrameLocks noGrp="1"/>
          </p:cNvGraphicFramePr>
          <p:nvPr/>
        </p:nvGraphicFramePr>
        <p:xfrm>
          <a:off x="1588655" y="2087417"/>
          <a:ext cx="8771815" cy="348733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schemeClr val="accent1">
                      <a:lumMod val="50000"/>
                      <a:alpha val="40000"/>
                    </a:schemeClr>
                  </a:outerShdw>
                </a:effectLst>
                <a:tableStyleId>{5C22544A-7EE6-4342-B048-85BDC9FD1C3A}</a:tableStyleId>
              </a:tblPr>
              <a:tblGrid>
                <a:gridCol w="2670800">
                  <a:extLst>
                    <a:ext uri="{9D8B030D-6E8A-4147-A177-3AD203B41FA5}">
                      <a16:colId xmlns:a16="http://schemas.microsoft.com/office/drawing/2014/main" val="235278956"/>
                    </a:ext>
                  </a:extLst>
                </a:gridCol>
                <a:gridCol w="1418863">
                  <a:extLst>
                    <a:ext uri="{9D8B030D-6E8A-4147-A177-3AD203B41FA5}">
                      <a16:colId xmlns:a16="http://schemas.microsoft.com/office/drawing/2014/main" val="2432103461"/>
                    </a:ext>
                  </a:extLst>
                </a:gridCol>
                <a:gridCol w="1597712">
                  <a:extLst>
                    <a:ext uri="{9D8B030D-6E8A-4147-A177-3AD203B41FA5}">
                      <a16:colId xmlns:a16="http://schemas.microsoft.com/office/drawing/2014/main" val="3080838870"/>
                    </a:ext>
                  </a:extLst>
                </a:gridCol>
                <a:gridCol w="1466557">
                  <a:extLst>
                    <a:ext uri="{9D8B030D-6E8A-4147-A177-3AD203B41FA5}">
                      <a16:colId xmlns:a16="http://schemas.microsoft.com/office/drawing/2014/main" val="1429231246"/>
                    </a:ext>
                  </a:extLst>
                </a:gridCol>
                <a:gridCol w="1617883">
                  <a:extLst>
                    <a:ext uri="{9D8B030D-6E8A-4147-A177-3AD203B41FA5}">
                      <a16:colId xmlns:a16="http://schemas.microsoft.com/office/drawing/2014/main" val="2395110005"/>
                    </a:ext>
                  </a:extLst>
                </a:gridCol>
              </a:tblGrid>
              <a:tr h="81962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6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Role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6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Interview (n)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6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Focus group (n)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6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Workshop (n)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6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Total unique participants (n)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070521"/>
                  </a:ext>
                </a:extLst>
              </a:tr>
              <a:tr h="63082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6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Sexual Health Physician or General Practitioner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16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16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16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16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721215"/>
                  </a:ext>
                </a:extLst>
              </a:tr>
              <a:tr h="88315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6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Nurse, Clinical Nurse Consultant or Nurse Practitioner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16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16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16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16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29842"/>
                  </a:ext>
                </a:extLst>
              </a:tr>
              <a:tr h="57677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6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Clinic or Practice Manager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16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16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16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16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445673"/>
                  </a:ext>
                </a:extLst>
              </a:tr>
              <a:tr h="57694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6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Total individuals per activity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16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16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16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1600" b="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835964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DF2F3BDE-DE84-A014-A18A-6F79144EFE58}"/>
              </a:ext>
            </a:extLst>
          </p:cNvPr>
          <p:cNvSpPr/>
          <p:nvPr/>
        </p:nvSpPr>
        <p:spPr>
          <a:xfrm>
            <a:off x="0" y="0"/>
            <a:ext cx="786809" cy="6858000"/>
          </a:xfrm>
          <a:prstGeom prst="rect">
            <a:avLst/>
          </a:prstGeom>
          <a:solidFill>
            <a:srgbClr val="2328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rgbClr val="330066"/>
              </a:solidFill>
              <a:highlight>
                <a:srgbClr val="232852"/>
              </a:highlight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D74A201-711F-117C-0351-921B4A395816}"/>
              </a:ext>
            </a:extLst>
          </p:cNvPr>
          <p:cNvSpPr/>
          <p:nvPr/>
        </p:nvSpPr>
        <p:spPr>
          <a:xfrm>
            <a:off x="0" y="5305647"/>
            <a:ext cx="786809" cy="8548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3" name="Picture 12" descr="A black background with white text&#10;&#10;Description automatically generated with low confidence">
            <a:extLst>
              <a:ext uri="{FF2B5EF4-FFF2-40B4-BE49-F238E27FC236}">
                <a16:creationId xmlns:a16="http://schemas.microsoft.com/office/drawing/2014/main" id="{17ACCC80-AFB4-FE39-8EF9-1ED9FA935C9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4382" y="157694"/>
            <a:ext cx="3087618" cy="510537"/>
          </a:xfrm>
          <a:prstGeom prst="rect">
            <a:avLst/>
          </a:prstGeom>
        </p:spPr>
      </p:pic>
      <p:pic>
        <p:nvPicPr>
          <p:cNvPr id="14" name="object 2">
            <a:extLst>
              <a:ext uri="{FF2B5EF4-FFF2-40B4-BE49-F238E27FC236}">
                <a16:creationId xmlns:a16="http://schemas.microsoft.com/office/drawing/2014/main" id="{4B69283A-A38D-9A7C-D712-0E2D324613F8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999457" y="5921872"/>
            <a:ext cx="3087619" cy="854823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277C286E-C616-CE7C-2299-CCBBA546E8F4}"/>
              </a:ext>
            </a:extLst>
          </p:cNvPr>
          <p:cNvSpPr txBox="1">
            <a:spLocks/>
          </p:cNvSpPr>
          <p:nvPr/>
        </p:nvSpPr>
        <p:spPr>
          <a:xfrm>
            <a:off x="1394691" y="641748"/>
            <a:ext cx="7886700" cy="8548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3200" b="1" dirty="0">
                <a:solidFill>
                  <a:srgbClr val="232852"/>
                </a:solidFill>
                <a:latin typeface="+mn-lt"/>
                <a:ea typeface="Cambria" panose="02040503050406030204" pitchFamily="18" charset="0"/>
              </a:rPr>
              <a:t>Participant roles per evaluation activity</a:t>
            </a:r>
          </a:p>
        </p:txBody>
      </p:sp>
    </p:spTree>
    <p:extLst>
      <p:ext uri="{BB962C8B-B14F-4D97-AF65-F5344CB8AC3E}">
        <p14:creationId xmlns:p14="http://schemas.microsoft.com/office/powerpoint/2010/main" val="7355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32652EE-A579-EECB-D665-9844D06B4592}"/>
              </a:ext>
            </a:extLst>
          </p:cNvPr>
          <p:cNvSpPr/>
          <p:nvPr/>
        </p:nvSpPr>
        <p:spPr>
          <a:xfrm>
            <a:off x="0" y="0"/>
            <a:ext cx="786809" cy="6858000"/>
          </a:xfrm>
          <a:prstGeom prst="rect">
            <a:avLst/>
          </a:prstGeom>
          <a:solidFill>
            <a:srgbClr val="2328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rgbClr val="330066"/>
              </a:solidFill>
              <a:highlight>
                <a:srgbClr val="232852"/>
              </a:highligh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6B3C1C-BF60-B15F-C3AE-39E030B7485D}"/>
              </a:ext>
            </a:extLst>
          </p:cNvPr>
          <p:cNvSpPr/>
          <p:nvPr/>
        </p:nvSpPr>
        <p:spPr>
          <a:xfrm>
            <a:off x="0" y="5305647"/>
            <a:ext cx="786809" cy="8548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2" name="Picture 11" descr="A black background with white text&#10;&#10;Description automatically generated with low confidence">
            <a:extLst>
              <a:ext uri="{FF2B5EF4-FFF2-40B4-BE49-F238E27FC236}">
                <a16:creationId xmlns:a16="http://schemas.microsoft.com/office/drawing/2014/main" id="{B945F992-41E1-FE84-38D9-24AAB207071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4382" y="157694"/>
            <a:ext cx="3087618" cy="510537"/>
          </a:xfrm>
          <a:prstGeom prst="rect">
            <a:avLst/>
          </a:prstGeom>
        </p:spPr>
      </p:pic>
      <p:pic>
        <p:nvPicPr>
          <p:cNvPr id="13" name="object 2">
            <a:extLst>
              <a:ext uri="{FF2B5EF4-FFF2-40B4-BE49-F238E27FC236}">
                <a16:creationId xmlns:a16="http://schemas.microsoft.com/office/drawing/2014/main" id="{5CB5B3A8-F9F1-4BC1-F212-E9269D99AEBC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999457" y="5921872"/>
            <a:ext cx="3087619" cy="854823"/>
          </a:xfrm>
          <a:prstGeom prst="rect">
            <a:avLst/>
          </a:prstGeom>
        </p:spPr>
      </p:pic>
      <p:sp>
        <p:nvSpPr>
          <p:cNvPr id="20" name="Subtitle 2">
            <a:extLst>
              <a:ext uri="{FF2B5EF4-FFF2-40B4-BE49-F238E27FC236}">
                <a16:creationId xmlns:a16="http://schemas.microsoft.com/office/drawing/2014/main" id="{8E69276F-CFB6-5679-23AF-BCA11EDEF392}"/>
              </a:ext>
            </a:extLst>
          </p:cNvPr>
          <p:cNvSpPr txBox="1">
            <a:spLocks/>
          </p:cNvSpPr>
          <p:nvPr/>
        </p:nvSpPr>
        <p:spPr>
          <a:xfrm>
            <a:off x="1394691" y="1496570"/>
            <a:ext cx="8858639" cy="450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sz="3200" i="1" dirty="0"/>
              <a:t>“It's definitely been a bit of an increase in workload and also obviously like most places dealing with </a:t>
            </a:r>
            <a:r>
              <a:rPr lang="en-AU" sz="3200" i="1" dirty="0" err="1"/>
              <a:t>PrEP</a:t>
            </a:r>
            <a:r>
              <a:rPr lang="en-AU" sz="3200" i="1" dirty="0"/>
              <a:t> we have increased our STI [screening], so there's also a bit more increased workload with them [patients] coming back, needing treatment and getting followed up to get the results to them.” (Clinical Nurse Consultant, site 2)</a:t>
            </a:r>
            <a:endParaRPr lang="en-AU" sz="3200" dirty="0"/>
          </a:p>
          <a:p>
            <a:endParaRPr lang="en-AU" sz="2400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1FF8927C-6FE8-1254-E9FE-BA16A480C61E}"/>
              </a:ext>
            </a:extLst>
          </p:cNvPr>
          <p:cNvSpPr txBox="1">
            <a:spLocks/>
          </p:cNvSpPr>
          <p:nvPr/>
        </p:nvSpPr>
        <p:spPr>
          <a:xfrm>
            <a:off x="1394691" y="641748"/>
            <a:ext cx="7886700" cy="8548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3200" b="1" dirty="0">
                <a:solidFill>
                  <a:srgbClr val="232852"/>
                </a:solidFill>
                <a:latin typeface="+mn-lt"/>
                <a:ea typeface="Cambria" panose="02040503050406030204" pitchFamily="18" charset="0"/>
              </a:rPr>
              <a:t>Increased Workload</a:t>
            </a:r>
          </a:p>
        </p:txBody>
      </p:sp>
    </p:spTree>
    <p:extLst>
      <p:ext uri="{BB962C8B-B14F-4D97-AF65-F5344CB8AC3E}">
        <p14:creationId xmlns:p14="http://schemas.microsoft.com/office/powerpoint/2010/main" val="3820058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32652EE-A579-EECB-D665-9844D06B4592}"/>
              </a:ext>
            </a:extLst>
          </p:cNvPr>
          <p:cNvSpPr/>
          <p:nvPr/>
        </p:nvSpPr>
        <p:spPr>
          <a:xfrm>
            <a:off x="0" y="0"/>
            <a:ext cx="786809" cy="6858000"/>
          </a:xfrm>
          <a:prstGeom prst="rect">
            <a:avLst/>
          </a:prstGeom>
          <a:solidFill>
            <a:srgbClr val="2328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rgbClr val="330066"/>
              </a:solidFill>
              <a:highlight>
                <a:srgbClr val="232852"/>
              </a:highligh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6B3C1C-BF60-B15F-C3AE-39E030B7485D}"/>
              </a:ext>
            </a:extLst>
          </p:cNvPr>
          <p:cNvSpPr/>
          <p:nvPr/>
        </p:nvSpPr>
        <p:spPr>
          <a:xfrm>
            <a:off x="0" y="5305647"/>
            <a:ext cx="786809" cy="8548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2" name="Picture 11" descr="A black background with white text&#10;&#10;Description automatically generated with low confidence">
            <a:extLst>
              <a:ext uri="{FF2B5EF4-FFF2-40B4-BE49-F238E27FC236}">
                <a16:creationId xmlns:a16="http://schemas.microsoft.com/office/drawing/2014/main" id="{B945F992-41E1-FE84-38D9-24AAB207071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4382" y="157694"/>
            <a:ext cx="3087618" cy="510537"/>
          </a:xfrm>
          <a:prstGeom prst="rect">
            <a:avLst/>
          </a:prstGeom>
        </p:spPr>
      </p:pic>
      <p:pic>
        <p:nvPicPr>
          <p:cNvPr id="13" name="object 2">
            <a:extLst>
              <a:ext uri="{FF2B5EF4-FFF2-40B4-BE49-F238E27FC236}">
                <a16:creationId xmlns:a16="http://schemas.microsoft.com/office/drawing/2014/main" id="{5CB5B3A8-F9F1-4BC1-F212-E9269D99AEBC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999457" y="5921872"/>
            <a:ext cx="3087619" cy="854823"/>
          </a:xfrm>
          <a:prstGeom prst="rect">
            <a:avLst/>
          </a:prstGeom>
        </p:spPr>
      </p:pic>
      <p:sp>
        <p:nvSpPr>
          <p:cNvPr id="20" name="Subtitle 2">
            <a:extLst>
              <a:ext uri="{FF2B5EF4-FFF2-40B4-BE49-F238E27FC236}">
                <a16:creationId xmlns:a16="http://schemas.microsoft.com/office/drawing/2014/main" id="{8E69276F-CFB6-5679-23AF-BCA11EDEF392}"/>
              </a:ext>
            </a:extLst>
          </p:cNvPr>
          <p:cNvSpPr txBox="1">
            <a:spLocks/>
          </p:cNvSpPr>
          <p:nvPr/>
        </p:nvSpPr>
        <p:spPr>
          <a:xfrm>
            <a:off x="1394691" y="1496570"/>
            <a:ext cx="8858639" cy="450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sz="3200" i="1" dirty="0"/>
              <a:t>“The patient is maybe not getting the three-month follow-up appointment, then almost running out. They’re contacting the [medical] service and saying, ‘I'm running out of </a:t>
            </a:r>
            <a:r>
              <a:rPr lang="en-AU" sz="3200" i="1" dirty="0" err="1"/>
              <a:t>PrEP.</a:t>
            </a:r>
            <a:r>
              <a:rPr lang="en-AU" sz="3200" i="1" dirty="0"/>
              <a:t> I need to be seen.’ [The receptionist says] ‘Doctor So-and-So is seeing you. You can't get in to see him’ and so-- It's not being treated like, ‘I'm running out of my insulin,’ and it should be.” (General Practitioner, site 4)</a:t>
            </a:r>
            <a:endParaRPr lang="en-AU" sz="3200" dirty="0"/>
          </a:p>
          <a:p>
            <a:endParaRPr lang="en-AU" sz="2400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1FF8927C-6FE8-1254-E9FE-BA16A480C61E}"/>
              </a:ext>
            </a:extLst>
          </p:cNvPr>
          <p:cNvSpPr txBox="1">
            <a:spLocks/>
          </p:cNvSpPr>
          <p:nvPr/>
        </p:nvSpPr>
        <p:spPr>
          <a:xfrm>
            <a:off x="1394691" y="641748"/>
            <a:ext cx="7886700" cy="8548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3200" b="1" dirty="0">
                <a:solidFill>
                  <a:srgbClr val="232852"/>
                </a:solidFill>
                <a:latin typeface="+mn-lt"/>
                <a:ea typeface="Cambria" panose="02040503050406030204" pitchFamily="18" charset="0"/>
              </a:rPr>
              <a:t>Increased Workload</a:t>
            </a:r>
          </a:p>
        </p:txBody>
      </p:sp>
    </p:spTree>
    <p:extLst>
      <p:ext uri="{BB962C8B-B14F-4D97-AF65-F5344CB8AC3E}">
        <p14:creationId xmlns:p14="http://schemas.microsoft.com/office/powerpoint/2010/main" val="2279480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32652EE-A579-EECB-D665-9844D06B4592}"/>
              </a:ext>
            </a:extLst>
          </p:cNvPr>
          <p:cNvSpPr/>
          <p:nvPr/>
        </p:nvSpPr>
        <p:spPr>
          <a:xfrm>
            <a:off x="0" y="0"/>
            <a:ext cx="786809" cy="6858000"/>
          </a:xfrm>
          <a:prstGeom prst="rect">
            <a:avLst/>
          </a:prstGeom>
          <a:solidFill>
            <a:srgbClr val="2328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rgbClr val="330066"/>
              </a:solidFill>
              <a:highlight>
                <a:srgbClr val="232852"/>
              </a:highligh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6B3C1C-BF60-B15F-C3AE-39E030B7485D}"/>
              </a:ext>
            </a:extLst>
          </p:cNvPr>
          <p:cNvSpPr/>
          <p:nvPr/>
        </p:nvSpPr>
        <p:spPr>
          <a:xfrm>
            <a:off x="0" y="5305647"/>
            <a:ext cx="786809" cy="8548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2" name="Picture 11" descr="A black background with white text&#10;&#10;Description automatically generated with low confidence">
            <a:extLst>
              <a:ext uri="{FF2B5EF4-FFF2-40B4-BE49-F238E27FC236}">
                <a16:creationId xmlns:a16="http://schemas.microsoft.com/office/drawing/2014/main" id="{B945F992-41E1-FE84-38D9-24AAB207071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4382" y="157694"/>
            <a:ext cx="3087618" cy="510537"/>
          </a:xfrm>
          <a:prstGeom prst="rect">
            <a:avLst/>
          </a:prstGeom>
        </p:spPr>
      </p:pic>
      <p:pic>
        <p:nvPicPr>
          <p:cNvPr id="13" name="object 2">
            <a:extLst>
              <a:ext uri="{FF2B5EF4-FFF2-40B4-BE49-F238E27FC236}">
                <a16:creationId xmlns:a16="http://schemas.microsoft.com/office/drawing/2014/main" id="{5CB5B3A8-F9F1-4BC1-F212-E9269D99AEBC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999457" y="5921872"/>
            <a:ext cx="3087619" cy="854823"/>
          </a:xfrm>
          <a:prstGeom prst="rect">
            <a:avLst/>
          </a:prstGeom>
        </p:spPr>
      </p:pic>
      <p:sp>
        <p:nvSpPr>
          <p:cNvPr id="20" name="Subtitle 2">
            <a:extLst>
              <a:ext uri="{FF2B5EF4-FFF2-40B4-BE49-F238E27FC236}">
                <a16:creationId xmlns:a16="http://schemas.microsoft.com/office/drawing/2014/main" id="{8E69276F-CFB6-5679-23AF-BCA11EDEF392}"/>
              </a:ext>
            </a:extLst>
          </p:cNvPr>
          <p:cNvSpPr txBox="1">
            <a:spLocks/>
          </p:cNvSpPr>
          <p:nvPr/>
        </p:nvSpPr>
        <p:spPr>
          <a:xfrm>
            <a:off x="1394691" y="1496570"/>
            <a:ext cx="8858639" cy="450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sz="3200" i="1" dirty="0"/>
              <a:t>“This [the provision of </a:t>
            </a:r>
            <a:r>
              <a:rPr lang="en-AU" sz="3200" i="1" dirty="0" err="1"/>
              <a:t>PrEP</a:t>
            </a:r>
            <a:r>
              <a:rPr lang="en-AU" sz="3200" i="1" dirty="0"/>
              <a:t>] is just going to get easier, simpler and simpler as we become more familiar with it. It's been over-medicalised, and really for the cohort that we're dealing with, we need to de-medicalise that.</a:t>
            </a:r>
            <a:r>
              <a:rPr lang="en-AU" sz="3200" dirty="0"/>
              <a:t>” (General Practitioner, site 4)</a:t>
            </a:r>
          </a:p>
          <a:p>
            <a:endParaRPr lang="en-AU" sz="2400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1FF8927C-6FE8-1254-E9FE-BA16A480C61E}"/>
              </a:ext>
            </a:extLst>
          </p:cNvPr>
          <p:cNvSpPr txBox="1">
            <a:spLocks/>
          </p:cNvSpPr>
          <p:nvPr/>
        </p:nvSpPr>
        <p:spPr>
          <a:xfrm>
            <a:off x="1394691" y="641748"/>
            <a:ext cx="7886700" cy="8548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3200" b="1" dirty="0">
                <a:solidFill>
                  <a:srgbClr val="232852"/>
                </a:solidFill>
                <a:latin typeface="+mn-lt"/>
                <a:ea typeface="Cambria" panose="02040503050406030204" pitchFamily="18" charset="0"/>
              </a:rPr>
              <a:t>De-medicalising </a:t>
            </a:r>
            <a:r>
              <a:rPr lang="en-AU" sz="3200" b="1" dirty="0" err="1">
                <a:solidFill>
                  <a:srgbClr val="232852"/>
                </a:solidFill>
                <a:latin typeface="+mn-lt"/>
                <a:ea typeface="Cambria" panose="02040503050406030204" pitchFamily="18" charset="0"/>
              </a:rPr>
              <a:t>PrEP</a:t>
            </a:r>
            <a:r>
              <a:rPr lang="en-AU" sz="3200" b="1" dirty="0">
                <a:solidFill>
                  <a:srgbClr val="232852"/>
                </a:solidFill>
                <a:latin typeface="+mn-lt"/>
                <a:ea typeface="Cambria" panose="02040503050406030204" pitchFamily="18" charset="0"/>
              </a:rPr>
              <a:t> Prescribing</a:t>
            </a:r>
          </a:p>
        </p:txBody>
      </p:sp>
    </p:spTree>
    <p:extLst>
      <p:ext uri="{BB962C8B-B14F-4D97-AF65-F5344CB8AC3E}">
        <p14:creationId xmlns:p14="http://schemas.microsoft.com/office/powerpoint/2010/main" val="4073260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BACF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FC3FBBCF-2C51-5011-A5E1-986B2CDCF319}"/>
              </a:ext>
            </a:extLst>
          </p:cNvPr>
          <p:cNvSpPr txBox="1"/>
          <p:nvPr/>
        </p:nvSpPr>
        <p:spPr>
          <a:xfrm>
            <a:off x="1827082" y="6332343"/>
            <a:ext cx="2787182" cy="142541"/>
          </a:xfrm>
          <a:prstGeom prst="rect">
            <a:avLst/>
          </a:prstGeom>
        </p:spPr>
        <p:txBody>
          <a:bodyPr vert="horz" wrap="square" lIns="0" tIns="10860" rIns="0" bIns="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60">
              <a:spcBef>
                <a:spcPts val="86"/>
              </a:spcBef>
            </a:pPr>
            <a:r>
              <a:rPr sz="855" b="1" spc="-94" dirty="0">
                <a:solidFill>
                  <a:srgbClr val="808285"/>
                </a:solidFill>
                <a:latin typeface="Gill Sans MT"/>
                <a:cs typeface="Gill Sans MT"/>
              </a:rPr>
              <a:t>For</a:t>
            </a:r>
            <a:r>
              <a:rPr sz="855" b="1" spc="-47" dirty="0">
                <a:solidFill>
                  <a:srgbClr val="808285"/>
                </a:solidFill>
                <a:latin typeface="Gill Sans MT"/>
                <a:cs typeface="Gill Sans MT"/>
              </a:rPr>
              <a:t> </a:t>
            </a:r>
            <a:r>
              <a:rPr sz="855" b="1" spc="-94" dirty="0">
                <a:solidFill>
                  <a:srgbClr val="808285"/>
                </a:solidFill>
                <a:latin typeface="Gill Sans MT"/>
                <a:cs typeface="Gill Sans MT"/>
              </a:rPr>
              <a:t>more</a:t>
            </a:r>
            <a:r>
              <a:rPr sz="855" b="1" spc="-47" dirty="0">
                <a:solidFill>
                  <a:srgbClr val="808285"/>
                </a:solidFill>
                <a:latin typeface="Gill Sans MT"/>
                <a:cs typeface="Gill Sans MT"/>
              </a:rPr>
              <a:t> </a:t>
            </a:r>
            <a:r>
              <a:rPr sz="855" b="1" spc="-64" dirty="0">
                <a:solidFill>
                  <a:srgbClr val="808285"/>
                </a:solidFill>
                <a:latin typeface="Gill Sans MT"/>
                <a:cs typeface="Gill Sans MT"/>
              </a:rPr>
              <a:t>information</a:t>
            </a:r>
            <a:r>
              <a:rPr sz="855" b="1" spc="-43" dirty="0">
                <a:solidFill>
                  <a:srgbClr val="808285"/>
                </a:solidFill>
                <a:latin typeface="Gill Sans MT"/>
                <a:cs typeface="Gill Sans MT"/>
              </a:rPr>
              <a:t> </a:t>
            </a:r>
            <a:r>
              <a:rPr sz="855" b="1" spc="-68" dirty="0">
                <a:solidFill>
                  <a:srgbClr val="808285"/>
                </a:solidFill>
                <a:latin typeface="Gill Sans MT"/>
                <a:cs typeface="Gill Sans MT"/>
              </a:rPr>
              <a:t>about</a:t>
            </a:r>
            <a:r>
              <a:rPr sz="855" b="1" spc="-47" dirty="0">
                <a:solidFill>
                  <a:srgbClr val="808285"/>
                </a:solidFill>
                <a:latin typeface="Gill Sans MT"/>
                <a:cs typeface="Gill Sans MT"/>
              </a:rPr>
              <a:t> </a:t>
            </a:r>
            <a:r>
              <a:rPr sz="855" b="1" spc="-68" dirty="0">
                <a:solidFill>
                  <a:srgbClr val="808285"/>
                </a:solidFill>
                <a:latin typeface="Gill Sans MT"/>
                <a:cs typeface="Gill Sans MT"/>
              </a:rPr>
              <a:t>PrEP:</a:t>
            </a:r>
            <a:r>
              <a:rPr sz="855" b="1" spc="-43" dirty="0">
                <a:solidFill>
                  <a:srgbClr val="808285"/>
                </a:solidFill>
                <a:latin typeface="Gill Sans MT"/>
                <a:cs typeface="Gill Sans MT"/>
              </a:rPr>
              <a:t> </a:t>
            </a:r>
            <a:r>
              <a:rPr sz="855" u="sng" spc="4" dirty="0">
                <a:solidFill>
                  <a:srgbClr val="808285"/>
                </a:solidFill>
                <a:uFill>
                  <a:solidFill>
                    <a:srgbClr val="808285"/>
                  </a:solidFill>
                </a:uFill>
                <a:latin typeface="Gill Sans MT"/>
                <a:cs typeface="Gill Sans MT"/>
                <a:hlinkClick r:id="rId2"/>
              </a:rPr>
              <a:t>www.ashm.org.au/HIV/PrEP</a:t>
            </a:r>
            <a:endParaRPr sz="855">
              <a:latin typeface="Gill Sans MT"/>
              <a:cs typeface="Gill Sans MT"/>
            </a:endParaRPr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13C701FC-6570-996E-2F7C-9F2C048A99CA}"/>
              </a:ext>
            </a:extLst>
          </p:cNvPr>
          <p:cNvSpPr/>
          <p:nvPr/>
        </p:nvSpPr>
        <p:spPr>
          <a:xfrm>
            <a:off x="8304719" y="3877646"/>
            <a:ext cx="0" cy="1956946"/>
          </a:xfrm>
          <a:custGeom>
            <a:avLst/>
            <a:gdLst/>
            <a:ahLst/>
            <a:cxnLst/>
            <a:rect l="l" t="t" r="r" b="b"/>
            <a:pathLst>
              <a:path h="2288540">
                <a:moveTo>
                  <a:pt x="0" y="0"/>
                </a:moveTo>
                <a:lnTo>
                  <a:pt x="0" y="2288438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539"/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6A664C6D-D2E5-4AEA-CB2A-C71A2BCBEB15}"/>
              </a:ext>
            </a:extLst>
          </p:cNvPr>
          <p:cNvSpPr/>
          <p:nvPr/>
        </p:nvSpPr>
        <p:spPr>
          <a:xfrm>
            <a:off x="8304719" y="3528754"/>
            <a:ext cx="0" cy="54842"/>
          </a:xfrm>
          <a:custGeom>
            <a:avLst/>
            <a:gdLst/>
            <a:ahLst/>
            <a:cxnLst/>
            <a:rect l="l" t="t" r="r" b="b"/>
            <a:pathLst>
              <a:path h="64135">
                <a:moveTo>
                  <a:pt x="0" y="0"/>
                </a:moveTo>
                <a:lnTo>
                  <a:pt x="0" y="6398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539"/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2FFAB134-657D-B229-99DC-45F3D4B0969D}"/>
              </a:ext>
            </a:extLst>
          </p:cNvPr>
          <p:cNvSpPr/>
          <p:nvPr/>
        </p:nvSpPr>
        <p:spPr>
          <a:xfrm>
            <a:off x="9778648" y="2046577"/>
            <a:ext cx="0" cy="117829"/>
          </a:xfrm>
          <a:custGeom>
            <a:avLst/>
            <a:gdLst/>
            <a:ahLst/>
            <a:cxnLst/>
            <a:rect l="l" t="t" r="r" b="b"/>
            <a:pathLst>
              <a:path h="137794">
                <a:moveTo>
                  <a:pt x="0" y="0"/>
                </a:moveTo>
                <a:lnTo>
                  <a:pt x="0" y="137449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539"/>
          </a:p>
        </p:txBody>
      </p:sp>
      <p:sp>
        <p:nvSpPr>
          <p:cNvPr id="9" name="object 6">
            <a:extLst>
              <a:ext uri="{FF2B5EF4-FFF2-40B4-BE49-F238E27FC236}">
                <a16:creationId xmlns:a16="http://schemas.microsoft.com/office/drawing/2014/main" id="{63CA96F1-0613-8668-5D0C-C2E204A4E56D}"/>
              </a:ext>
            </a:extLst>
          </p:cNvPr>
          <p:cNvSpPr/>
          <p:nvPr/>
        </p:nvSpPr>
        <p:spPr>
          <a:xfrm>
            <a:off x="9778648" y="1573530"/>
            <a:ext cx="0" cy="179188"/>
          </a:xfrm>
          <a:custGeom>
            <a:avLst/>
            <a:gdLst/>
            <a:ahLst/>
            <a:cxnLst/>
            <a:rect l="l" t="t" r="r" b="b"/>
            <a:pathLst>
              <a:path h="209550">
                <a:moveTo>
                  <a:pt x="0" y="0"/>
                </a:moveTo>
                <a:lnTo>
                  <a:pt x="0" y="209171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539"/>
          </a:p>
        </p:txBody>
      </p:sp>
      <p:sp>
        <p:nvSpPr>
          <p:cNvPr id="10" name="object 7">
            <a:extLst>
              <a:ext uri="{FF2B5EF4-FFF2-40B4-BE49-F238E27FC236}">
                <a16:creationId xmlns:a16="http://schemas.microsoft.com/office/drawing/2014/main" id="{D73DE80B-ECE7-2492-CF47-595615B4D51E}"/>
              </a:ext>
            </a:extLst>
          </p:cNvPr>
          <p:cNvSpPr/>
          <p:nvPr/>
        </p:nvSpPr>
        <p:spPr>
          <a:xfrm>
            <a:off x="4897479" y="1409436"/>
            <a:ext cx="0" cy="349144"/>
          </a:xfrm>
          <a:custGeom>
            <a:avLst/>
            <a:gdLst/>
            <a:ahLst/>
            <a:cxnLst/>
            <a:rect l="l" t="t" r="r" b="b"/>
            <a:pathLst>
              <a:path h="408305">
                <a:moveTo>
                  <a:pt x="0" y="0"/>
                </a:moveTo>
                <a:lnTo>
                  <a:pt x="0" y="407713"/>
                </a:lnTo>
              </a:path>
            </a:pathLst>
          </a:custGeom>
          <a:ln w="6362">
            <a:solidFill>
              <a:srgbClr val="FFFFFF"/>
            </a:solidFill>
          </a:ln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539"/>
          </a:p>
        </p:txBody>
      </p:sp>
      <p:grpSp>
        <p:nvGrpSpPr>
          <p:cNvPr id="11" name="object 8">
            <a:extLst>
              <a:ext uri="{FF2B5EF4-FFF2-40B4-BE49-F238E27FC236}">
                <a16:creationId xmlns:a16="http://schemas.microsoft.com/office/drawing/2014/main" id="{B633AFE7-4E84-7B46-39E0-6D008C014FE5}"/>
              </a:ext>
            </a:extLst>
          </p:cNvPr>
          <p:cNvGrpSpPr/>
          <p:nvPr/>
        </p:nvGrpSpPr>
        <p:grpSpPr>
          <a:xfrm>
            <a:off x="4201633" y="2040676"/>
            <a:ext cx="2223135" cy="3339407"/>
            <a:chOff x="2670234" y="2260963"/>
            <a:chExt cx="2223135" cy="3905250"/>
          </a:xfrm>
        </p:grpSpPr>
        <p:sp>
          <p:nvSpPr>
            <p:cNvPr id="94" name="object 9">
              <a:extLst>
                <a:ext uri="{FF2B5EF4-FFF2-40B4-BE49-F238E27FC236}">
                  <a16:creationId xmlns:a16="http://schemas.microsoft.com/office/drawing/2014/main" id="{8FBD8367-8EAD-5AC3-CECC-32969E1BAC7C}"/>
                </a:ext>
              </a:extLst>
            </p:cNvPr>
            <p:cNvSpPr/>
            <p:nvPr/>
          </p:nvSpPr>
          <p:spPr>
            <a:xfrm>
              <a:off x="2671000" y="2383363"/>
              <a:ext cx="0" cy="3434079"/>
            </a:xfrm>
            <a:custGeom>
              <a:avLst/>
              <a:gdLst/>
              <a:ahLst/>
              <a:cxnLst/>
              <a:rect l="l" t="t" r="r" b="b"/>
              <a:pathLst>
                <a:path h="3434079">
                  <a:moveTo>
                    <a:pt x="0" y="0"/>
                  </a:moveTo>
                  <a:lnTo>
                    <a:pt x="0" y="3433998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1539"/>
            </a:p>
          </p:txBody>
        </p:sp>
        <p:sp>
          <p:nvSpPr>
            <p:cNvPr id="95" name="object 10">
              <a:extLst>
                <a:ext uri="{FF2B5EF4-FFF2-40B4-BE49-F238E27FC236}">
                  <a16:creationId xmlns:a16="http://schemas.microsoft.com/office/drawing/2014/main" id="{FC95EA10-05BA-552D-27D9-55D8A949D554}"/>
                </a:ext>
              </a:extLst>
            </p:cNvPr>
            <p:cNvSpPr/>
            <p:nvPr/>
          </p:nvSpPr>
          <p:spPr>
            <a:xfrm>
              <a:off x="2670234" y="2386538"/>
              <a:ext cx="2223135" cy="0"/>
            </a:xfrm>
            <a:custGeom>
              <a:avLst/>
              <a:gdLst/>
              <a:ahLst/>
              <a:cxnLst/>
              <a:rect l="l" t="t" r="r" b="b"/>
              <a:pathLst>
                <a:path w="2223135">
                  <a:moveTo>
                    <a:pt x="0" y="0"/>
                  </a:moveTo>
                  <a:lnTo>
                    <a:pt x="2222639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1539"/>
            </a:p>
          </p:txBody>
        </p:sp>
        <p:sp>
          <p:nvSpPr>
            <p:cNvPr id="96" name="object 11">
              <a:extLst>
                <a:ext uri="{FF2B5EF4-FFF2-40B4-BE49-F238E27FC236}">
                  <a16:creationId xmlns:a16="http://schemas.microsoft.com/office/drawing/2014/main" id="{A18ED506-DA7F-4727-BDA1-68704A507AD4}"/>
                </a:ext>
              </a:extLst>
            </p:cNvPr>
            <p:cNvSpPr/>
            <p:nvPr/>
          </p:nvSpPr>
          <p:spPr>
            <a:xfrm>
              <a:off x="3942999" y="2260963"/>
              <a:ext cx="946785" cy="3905250"/>
            </a:xfrm>
            <a:custGeom>
              <a:avLst/>
              <a:gdLst/>
              <a:ahLst/>
              <a:cxnLst/>
              <a:rect l="l" t="t" r="r" b="b"/>
              <a:pathLst>
                <a:path w="946785" h="3905250">
                  <a:moveTo>
                    <a:pt x="946699" y="1277244"/>
                  </a:moveTo>
                  <a:lnTo>
                    <a:pt x="946699" y="3905255"/>
                  </a:lnTo>
                </a:path>
                <a:path w="946785" h="3905250">
                  <a:moveTo>
                    <a:pt x="946699" y="122400"/>
                  </a:moveTo>
                  <a:lnTo>
                    <a:pt x="946699" y="844389"/>
                  </a:lnTo>
                </a:path>
                <a:path w="946785" h="3905250">
                  <a:moveTo>
                    <a:pt x="0" y="0"/>
                  </a:moveTo>
                  <a:lnTo>
                    <a:pt x="0" y="3556398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1539"/>
            </a:p>
          </p:txBody>
        </p:sp>
      </p:grpSp>
      <p:sp>
        <p:nvSpPr>
          <p:cNvPr id="12" name="object 12">
            <a:extLst>
              <a:ext uri="{FF2B5EF4-FFF2-40B4-BE49-F238E27FC236}">
                <a16:creationId xmlns:a16="http://schemas.microsoft.com/office/drawing/2014/main" id="{2D521D8A-9D8C-56F7-00C1-56465496AEFC}"/>
              </a:ext>
            </a:extLst>
          </p:cNvPr>
          <p:cNvSpPr/>
          <p:nvPr/>
        </p:nvSpPr>
        <p:spPr>
          <a:xfrm>
            <a:off x="2416177" y="2591707"/>
            <a:ext cx="0" cy="89594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764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539"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E0666A6A-A97C-182A-BDD5-D6E489402E1D}"/>
              </a:ext>
            </a:extLst>
          </p:cNvPr>
          <p:cNvSpPr/>
          <p:nvPr/>
        </p:nvSpPr>
        <p:spPr>
          <a:xfrm>
            <a:off x="2416177" y="3304045"/>
            <a:ext cx="0" cy="110228"/>
          </a:xfrm>
          <a:custGeom>
            <a:avLst/>
            <a:gdLst/>
            <a:ahLst/>
            <a:cxnLst/>
            <a:rect l="l" t="t" r="r" b="b"/>
            <a:pathLst>
              <a:path h="128904">
                <a:moveTo>
                  <a:pt x="0" y="0"/>
                </a:moveTo>
                <a:lnTo>
                  <a:pt x="0" y="128879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539"/>
          </a:p>
        </p:txBody>
      </p:sp>
      <p:grpSp>
        <p:nvGrpSpPr>
          <p:cNvPr id="14" name="object 14">
            <a:extLst>
              <a:ext uri="{FF2B5EF4-FFF2-40B4-BE49-F238E27FC236}">
                <a16:creationId xmlns:a16="http://schemas.microsoft.com/office/drawing/2014/main" id="{B4D40232-116C-B2CA-1DC0-71383A8394E6}"/>
              </a:ext>
            </a:extLst>
          </p:cNvPr>
          <p:cNvGrpSpPr/>
          <p:nvPr/>
        </p:nvGrpSpPr>
        <p:grpSpPr>
          <a:xfrm>
            <a:off x="2176698" y="3709448"/>
            <a:ext cx="777875" cy="215489"/>
            <a:chOff x="645299" y="4212523"/>
            <a:chExt cx="777875" cy="252004"/>
          </a:xfrm>
        </p:grpSpPr>
        <p:sp>
          <p:nvSpPr>
            <p:cNvPr id="90" name="object 15">
              <a:extLst>
                <a:ext uri="{FF2B5EF4-FFF2-40B4-BE49-F238E27FC236}">
                  <a16:creationId xmlns:a16="http://schemas.microsoft.com/office/drawing/2014/main" id="{D83512AB-18E3-F2FE-191A-C0FF7D15A446}"/>
                </a:ext>
              </a:extLst>
            </p:cNvPr>
            <p:cNvSpPr/>
            <p:nvPr/>
          </p:nvSpPr>
          <p:spPr>
            <a:xfrm>
              <a:off x="1034699" y="4212523"/>
              <a:ext cx="0" cy="128905"/>
            </a:xfrm>
            <a:custGeom>
              <a:avLst/>
              <a:gdLst/>
              <a:ahLst/>
              <a:cxnLst/>
              <a:rect l="l" t="t" r="r" b="b"/>
              <a:pathLst>
                <a:path h="128904">
                  <a:moveTo>
                    <a:pt x="0" y="0"/>
                  </a:moveTo>
                  <a:lnTo>
                    <a:pt x="0" y="128879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1539"/>
            </a:p>
          </p:txBody>
        </p:sp>
        <p:sp>
          <p:nvSpPr>
            <p:cNvPr id="91" name="object 16">
              <a:extLst>
                <a:ext uri="{FF2B5EF4-FFF2-40B4-BE49-F238E27FC236}">
                  <a16:creationId xmlns:a16="http://schemas.microsoft.com/office/drawing/2014/main" id="{1073263A-0812-227C-DA82-63DD4392B459}"/>
                </a:ext>
              </a:extLst>
            </p:cNvPr>
            <p:cNvSpPr/>
            <p:nvPr/>
          </p:nvSpPr>
          <p:spPr>
            <a:xfrm>
              <a:off x="647700" y="4338163"/>
              <a:ext cx="0" cy="126364"/>
            </a:xfrm>
            <a:custGeom>
              <a:avLst/>
              <a:gdLst/>
              <a:ahLst/>
              <a:cxnLst/>
              <a:rect l="l" t="t" r="r" b="b"/>
              <a:pathLst>
                <a:path h="126364">
                  <a:moveTo>
                    <a:pt x="0" y="0"/>
                  </a:moveTo>
                  <a:lnTo>
                    <a:pt x="0" y="125996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1539"/>
            </a:p>
          </p:txBody>
        </p:sp>
        <p:sp>
          <p:nvSpPr>
            <p:cNvPr id="92" name="object 17">
              <a:extLst>
                <a:ext uri="{FF2B5EF4-FFF2-40B4-BE49-F238E27FC236}">
                  <a16:creationId xmlns:a16="http://schemas.microsoft.com/office/drawing/2014/main" id="{938EE760-DB7E-7F32-FCBE-07BA42BEA223}"/>
                </a:ext>
              </a:extLst>
            </p:cNvPr>
            <p:cNvSpPr/>
            <p:nvPr/>
          </p:nvSpPr>
          <p:spPr>
            <a:xfrm>
              <a:off x="1420155" y="4338163"/>
              <a:ext cx="0" cy="126364"/>
            </a:xfrm>
            <a:custGeom>
              <a:avLst/>
              <a:gdLst/>
              <a:ahLst/>
              <a:cxnLst/>
              <a:rect l="l" t="t" r="r" b="b"/>
              <a:pathLst>
                <a:path h="126364">
                  <a:moveTo>
                    <a:pt x="0" y="0"/>
                  </a:moveTo>
                  <a:lnTo>
                    <a:pt x="0" y="125996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1539"/>
            </a:p>
          </p:txBody>
        </p:sp>
        <p:sp>
          <p:nvSpPr>
            <p:cNvPr id="93" name="object 18">
              <a:extLst>
                <a:ext uri="{FF2B5EF4-FFF2-40B4-BE49-F238E27FC236}">
                  <a16:creationId xmlns:a16="http://schemas.microsoft.com/office/drawing/2014/main" id="{66375A68-0255-26A6-F4C5-5761DF4AEEBE}"/>
                </a:ext>
              </a:extLst>
            </p:cNvPr>
            <p:cNvSpPr/>
            <p:nvPr/>
          </p:nvSpPr>
          <p:spPr>
            <a:xfrm>
              <a:off x="645299" y="4341338"/>
              <a:ext cx="777875" cy="0"/>
            </a:xfrm>
            <a:custGeom>
              <a:avLst/>
              <a:gdLst/>
              <a:ahLst/>
              <a:cxnLst/>
              <a:rect l="l" t="t" r="r" b="b"/>
              <a:pathLst>
                <a:path w="777875">
                  <a:moveTo>
                    <a:pt x="0" y="0"/>
                  </a:moveTo>
                  <a:lnTo>
                    <a:pt x="777595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1539"/>
            </a:p>
          </p:txBody>
        </p:sp>
      </p:grpSp>
      <p:sp>
        <p:nvSpPr>
          <p:cNvPr id="15" name="object 19">
            <a:extLst>
              <a:ext uri="{FF2B5EF4-FFF2-40B4-BE49-F238E27FC236}">
                <a16:creationId xmlns:a16="http://schemas.microsoft.com/office/drawing/2014/main" id="{65A8CEBB-9061-CCC4-F689-E5BF75419813}"/>
              </a:ext>
            </a:extLst>
          </p:cNvPr>
          <p:cNvSpPr/>
          <p:nvPr/>
        </p:nvSpPr>
        <p:spPr>
          <a:xfrm>
            <a:off x="2085252" y="4220172"/>
            <a:ext cx="0" cy="108055"/>
          </a:xfrm>
          <a:custGeom>
            <a:avLst/>
            <a:gdLst/>
            <a:ahLst/>
            <a:cxnLst/>
            <a:rect l="l" t="t" r="r" b="b"/>
            <a:pathLst>
              <a:path h="126364">
                <a:moveTo>
                  <a:pt x="0" y="0"/>
                </a:moveTo>
                <a:lnTo>
                  <a:pt x="0" y="125996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539"/>
          </a:p>
        </p:txBody>
      </p:sp>
      <p:sp>
        <p:nvSpPr>
          <p:cNvPr id="16" name="object 20">
            <a:extLst>
              <a:ext uri="{FF2B5EF4-FFF2-40B4-BE49-F238E27FC236}">
                <a16:creationId xmlns:a16="http://schemas.microsoft.com/office/drawing/2014/main" id="{E52D0EBC-B7CE-613D-EC11-BA7D6F246F8B}"/>
              </a:ext>
            </a:extLst>
          </p:cNvPr>
          <p:cNvSpPr/>
          <p:nvPr/>
        </p:nvSpPr>
        <p:spPr>
          <a:xfrm>
            <a:off x="2745783" y="4220172"/>
            <a:ext cx="0" cy="108055"/>
          </a:xfrm>
          <a:custGeom>
            <a:avLst/>
            <a:gdLst/>
            <a:ahLst/>
            <a:cxnLst/>
            <a:rect l="l" t="t" r="r" b="b"/>
            <a:pathLst>
              <a:path h="126364">
                <a:moveTo>
                  <a:pt x="0" y="0"/>
                </a:moveTo>
                <a:lnTo>
                  <a:pt x="0" y="125996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539"/>
          </a:p>
        </p:txBody>
      </p:sp>
      <p:sp>
        <p:nvSpPr>
          <p:cNvPr id="17" name="object 21">
            <a:extLst>
              <a:ext uri="{FF2B5EF4-FFF2-40B4-BE49-F238E27FC236}">
                <a16:creationId xmlns:a16="http://schemas.microsoft.com/office/drawing/2014/main" id="{DA5AAAE6-9D40-3E3C-D995-D2E0B8200E83}"/>
              </a:ext>
            </a:extLst>
          </p:cNvPr>
          <p:cNvSpPr/>
          <p:nvPr/>
        </p:nvSpPr>
        <p:spPr>
          <a:xfrm>
            <a:off x="2745783" y="4836985"/>
            <a:ext cx="0" cy="88508"/>
          </a:xfrm>
          <a:custGeom>
            <a:avLst/>
            <a:gdLst/>
            <a:ahLst/>
            <a:cxnLst/>
            <a:rect l="l" t="t" r="r" b="b"/>
            <a:pathLst>
              <a:path h="103504">
                <a:moveTo>
                  <a:pt x="0" y="0"/>
                </a:moveTo>
                <a:lnTo>
                  <a:pt x="0" y="103075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539"/>
          </a:p>
        </p:txBody>
      </p:sp>
      <p:sp>
        <p:nvSpPr>
          <p:cNvPr id="18" name="object 22">
            <a:extLst>
              <a:ext uri="{FF2B5EF4-FFF2-40B4-BE49-F238E27FC236}">
                <a16:creationId xmlns:a16="http://schemas.microsoft.com/office/drawing/2014/main" id="{A7872179-BCC1-FB08-0765-12A6B38A87FD}"/>
              </a:ext>
            </a:extLst>
          </p:cNvPr>
          <p:cNvSpPr/>
          <p:nvPr/>
        </p:nvSpPr>
        <p:spPr>
          <a:xfrm>
            <a:off x="2416177" y="2231042"/>
            <a:ext cx="0" cy="102083"/>
          </a:xfrm>
          <a:custGeom>
            <a:avLst/>
            <a:gdLst/>
            <a:ahLst/>
            <a:cxnLst/>
            <a:rect l="l" t="t" r="r" b="b"/>
            <a:pathLst>
              <a:path h="119380">
                <a:moveTo>
                  <a:pt x="0" y="0"/>
                </a:moveTo>
                <a:lnTo>
                  <a:pt x="0" y="119382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539"/>
          </a:p>
        </p:txBody>
      </p:sp>
      <p:sp>
        <p:nvSpPr>
          <p:cNvPr id="19" name="object 23">
            <a:extLst>
              <a:ext uri="{FF2B5EF4-FFF2-40B4-BE49-F238E27FC236}">
                <a16:creationId xmlns:a16="http://schemas.microsoft.com/office/drawing/2014/main" id="{FA6E3A07-7CE2-ECC6-BB9D-65300D083DC9}"/>
              </a:ext>
            </a:extLst>
          </p:cNvPr>
          <p:cNvSpPr/>
          <p:nvPr/>
        </p:nvSpPr>
        <p:spPr>
          <a:xfrm>
            <a:off x="8304719" y="3236959"/>
            <a:ext cx="0" cy="55384"/>
          </a:xfrm>
          <a:custGeom>
            <a:avLst/>
            <a:gdLst/>
            <a:ahLst/>
            <a:cxnLst/>
            <a:rect l="l" t="t" r="r" b="b"/>
            <a:pathLst>
              <a:path h="64770">
                <a:moveTo>
                  <a:pt x="0" y="0"/>
                </a:moveTo>
                <a:lnTo>
                  <a:pt x="0" y="6417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539"/>
          </a:p>
        </p:txBody>
      </p:sp>
      <p:sp>
        <p:nvSpPr>
          <p:cNvPr id="20" name="object 24">
            <a:extLst>
              <a:ext uri="{FF2B5EF4-FFF2-40B4-BE49-F238E27FC236}">
                <a16:creationId xmlns:a16="http://schemas.microsoft.com/office/drawing/2014/main" id="{492639CC-1FE7-6BDB-E99A-4C8F9EAB708B}"/>
              </a:ext>
            </a:extLst>
          </p:cNvPr>
          <p:cNvSpPr/>
          <p:nvPr/>
        </p:nvSpPr>
        <p:spPr>
          <a:xfrm>
            <a:off x="9778648" y="2425944"/>
            <a:ext cx="0" cy="109685"/>
          </a:xfrm>
          <a:custGeom>
            <a:avLst/>
            <a:gdLst/>
            <a:ahLst/>
            <a:cxnLst/>
            <a:rect l="l" t="t" r="r" b="b"/>
            <a:pathLst>
              <a:path h="128269">
                <a:moveTo>
                  <a:pt x="0" y="0"/>
                </a:moveTo>
                <a:lnTo>
                  <a:pt x="0" y="127939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539"/>
          </a:p>
        </p:txBody>
      </p:sp>
      <p:sp>
        <p:nvSpPr>
          <p:cNvPr id="21" name="object 25">
            <a:extLst>
              <a:ext uri="{FF2B5EF4-FFF2-40B4-BE49-F238E27FC236}">
                <a16:creationId xmlns:a16="http://schemas.microsoft.com/office/drawing/2014/main" id="{56C2AFCF-76A3-84D2-F0D6-5B5CAC44E2CF}"/>
              </a:ext>
            </a:extLst>
          </p:cNvPr>
          <p:cNvSpPr txBox="1"/>
          <p:nvPr/>
        </p:nvSpPr>
        <p:spPr>
          <a:xfrm>
            <a:off x="1834932" y="3414321"/>
            <a:ext cx="1163091" cy="23560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4977" rIns="0" bIns="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6698" marR="180272" indent="-100996">
              <a:lnSpc>
                <a:spcPct val="119100"/>
              </a:lnSpc>
              <a:spcBef>
                <a:spcPts val="196"/>
              </a:spcBef>
            </a:pPr>
            <a:r>
              <a:rPr sz="599" spc="13" dirty="0">
                <a:latin typeface="Gill Sans MT"/>
                <a:cs typeface="Gill Sans MT"/>
              </a:rPr>
              <a:t>Refer</a:t>
            </a:r>
            <a:r>
              <a:rPr sz="599" spc="-30" dirty="0">
                <a:latin typeface="Gill Sans MT"/>
                <a:cs typeface="Gill Sans MT"/>
              </a:rPr>
              <a:t> </a:t>
            </a:r>
            <a:r>
              <a:rPr sz="599" spc="-4" dirty="0">
                <a:latin typeface="Gill Sans MT"/>
                <a:cs typeface="Gill Sans MT"/>
              </a:rPr>
              <a:t>to</a:t>
            </a:r>
            <a:r>
              <a:rPr sz="599" spc="-30" dirty="0">
                <a:latin typeface="Gill Sans MT"/>
                <a:cs typeface="Gill Sans MT"/>
              </a:rPr>
              <a:t> </a:t>
            </a:r>
            <a:r>
              <a:rPr sz="599" spc="4" dirty="0">
                <a:latin typeface="Gill Sans MT"/>
                <a:cs typeface="Gill Sans MT"/>
              </a:rPr>
              <a:t>HIV</a:t>
            </a:r>
            <a:r>
              <a:rPr sz="599" spc="-26" dirty="0">
                <a:latin typeface="Gill Sans MT"/>
                <a:cs typeface="Gill Sans MT"/>
              </a:rPr>
              <a:t> </a:t>
            </a:r>
            <a:r>
              <a:rPr sz="599" spc="26" dirty="0">
                <a:latin typeface="Gill Sans MT"/>
                <a:cs typeface="Gill Sans MT"/>
              </a:rPr>
              <a:t>risks</a:t>
            </a:r>
            <a:r>
              <a:rPr sz="599" spc="-30" dirty="0">
                <a:latin typeface="Gill Sans MT"/>
                <a:cs typeface="Gill Sans MT"/>
              </a:rPr>
              <a:t> </a:t>
            </a:r>
            <a:r>
              <a:rPr sz="599" spc="26" dirty="0">
                <a:latin typeface="Gill Sans MT"/>
                <a:cs typeface="Gill Sans MT"/>
              </a:rPr>
              <a:t>listed </a:t>
            </a:r>
            <a:r>
              <a:rPr sz="599" spc="-154" dirty="0">
                <a:latin typeface="Gill Sans MT"/>
                <a:cs typeface="Gill Sans MT"/>
              </a:rPr>
              <a:t> </a:t>
            </a:r>
            <a:r>
              <a:rPr sz="599" spc="21" dirty="0">
                <a:latin typeface="Gill Sans MT"/>
                <a:cs typeface="Gill Sans MT"/>
              </a:rPr>
              <a:t>overleaf</a:t>
            </a:r>
            <a:r>
              <a:rPr sz="599" spc="-30" dirty="0">
                <a:latin typeface="Gill Sans MT"/>
                <a:cs typeface="Gill Sans MT"/>
              </a:rPr>
              <a:t> </a:t>
            </a:r>
            <a:r>
              <a:rPr sz="599" spc="17" dirty="0">
                <a:latin typeface="Gill Sans MT"/>
                <a:cs typeface="Gill Sans MT"/>
              </a:rPr>
              <a:t>(Table</a:t>
            </a:r>
            <a:r>
              <a:rPr sz="599" spc="-26" dirty="0">
                <a:latin typeface="Gill Sans MT"/>
                <a:cs typeface="Gill Sans MT"/>
              </a:rPr>
              <a:t> </a:t>
            </a:r>
            <a:r>
              <a:rPr sz="599" spc="26" dirty="0">
                <a:latin typeface="Gill Sans MT"/>
                <a:cs typeface="Gill Sans MT"/>
              </a:rPr>
              <a:t>1)</a:t>
            </a:r>
            <a:endParaRPr sz="599">
              <a:latin typeface="Gill Sans MT"/>
              <a:cs typeface="Gill Sans MT"/>
            </a:endParaRPr>
          </a:p>
        </p:txBody>
      </p:sp>
      <p:sp>
        <p:nvSpPr>
          <p:cNvPr id="22" name="object 26">
            <a:extLst>
              <a:ext uri="{FF2B5EF4-FFF2-40B4-BE49-F238E27FC236}">
                <a16:creationId xmlns:a16="http://schemas.microsoft.com/office/drawing/2014/main" id="{F71C782F-3A63-4D14-FAF8-9E3C861CAE83}"/>
              </a:ext>
            </a:extLst>
          </p:cNvPr>
          <p:cNvSpPr txBox="1"/>
          <p:nvPr/>
        </p:nvSpPr>
        <p:spPr>
          <a:xfrm>
            <a:off x="1834932" y="3925702"/>
            <a:ext cx="500639" cy="196304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5430" rIns="0" bIns="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43"/>
              </a:spcBef>
            </a:pPr>
            <a:endParaRPr sz="641">
              <a:latin typeface="Times New Roman"/>
              <a:cs typeface="Times New Roman"/>
            </a:endParaRPr>
          </a:p>
          <a:p>
            <a:pPr marL="117829">
              <a:spcBef>
                <a:spcPts val="4"/>
              </a:spcBef>
            </a:pPr>
            <a:r>
              <a:rPr sz="599" spc="4" dirty="0">
                <a:latin typeface="Gill Sans MT"/>
                <a:cs typeface="Gill Sans MT"/>
              </a:rPr>
              <a:t>HIV</a:t>
            </a:r>
            <a:r>
              <a:rPr sz="599" spc="-21" dirty="0">
                <a:latin typeface="Gill Sans MT"/>
                <a:cs typeface="Gill Sans MT"/>
              </a:rPr>
              <a:t> </a:t>
            </a:r>
            <a:r>
              <a:rPr sz="599" spc="13" dirty="0">
                <a:latin typeface="Gill Sans MT"/>
                <a:cs typeface="Gill Sans MT"/>
              </a:rPr>
              <a:t>risk</a:t>
            </a:r>
            <a:endParaRPr sz="599">
              <a:latin typeface="Gill Sans MT"/>
              <a:cs typeface="Gill Sans MT"/>
            </a:endParaRPr>
          </a:p>
        </p:txBody>
      </p:sp>
      <p:sp>
        <p:nvSpPr>
          <p:cNvPr id="23" name="object 27">
            <a:extLst>
              <a:ext uri="{FF2B5EF4-FFF2-40B4-BE49-F238E27FC236}">
                <a16:creationId xmlns:a16="http://schemas.microsoft.com/office/drawing/2014/main" id="{6CDC9A2A-2AD4-CF1A-09FC-5B6C0EF23D29}"/>
              </a:ext>
            </a:extLst>
          </p:cNvPr>
          <p:cNvSpPr txBox="1"/>
          <p:nvPr/>
        </p:nvSpPr>
        <p:spPr>
          <a:xfrm>
            <a:off x="2495136" y="3925702"/>
            <a:ext cx="503354" cy="23560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4977" rIns="0" bIns="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8371" marR="78733" indent="-34751">
              <a:lnSpc>
                <a:spcPct val="119100"/>
              </a:lnSpc>
              <a:spcBef>
                <a:spcPts val="196"/>
              </a:spcBef>
            </a:pPr>
            <a:r>
              <a:rPr sz="599" spc="13" dirty="0">
                <a:latin typeface="Gill Sans MT"/>
                <a:cs typeface="Gill Sans MT"/>
              </a:rPr>
              <a:t>Lo</a:t>
            </a:r>
            <a:r>
              <a:rPr sz="599" spc="21" dirty="0">
                <a:latin typeface="Gill Sans MT"/>
                <a:cs typeface="Gill Sans MT"/>
              </a:rPr>
              <a:t>w</a:t>
            </a:r>
            <a:r>
              <a:rPr sz="599" spc="-21" dirty="0">
                <a:latin typeface="Gill Sans MT"/>
                <a:cs typeface="Gill Sans MT"/>
              </a:rPr>
              <a:t> o</a:t>
            </a:r>
            <a:r>
              <a:rPr sz="599" spc="-13" dirty="0">
                <a:latin typeface="Gill Sans MT"/>
                <a:cs typeface="Gill Sans MT"/>
              </a:rPr>
              <a:t>r</a:t>
            </a:r>
            <a:r>
              <a:rPr sz="599" spc="-21" dirty="0">
                <a:latin typeface="Gill Sans MT"/>
                <a:cs typeface="Gill Sans MT"/>
              </a:rPr>
              <a:t> </a:t>
            </a:r>
            <a:r>
              <a:rPr sz="599" spc="13" dirty="0">
                <a:latin typeface="Gill Sans MT"/>
                <a:cs typeface="Gill Sans MT"/>
              </a:rPr>
              <a:t>no  </a:t>
            </a:r>
            <a:r>
              <a:rPr sz="599" spc="4" dirty="0">
                <a:latin typeface="Gill Sans MT"/>
                <a:cs typeface="Gill Sans MT"/>
              </a:rPr>
              <a:t>HIV</a:t>
            </a:r>
            <a:r>
              <a:rPr sz="599" spc="-21" dirty="0">
                <a:latin typeface="Gill Sans MT"/>
                <a:cs typeface="Gill Sans MT"/>
              </a:rPr>
              <a:t> </a:t>
            </a:r>
            <a:r>
              <a:rPr sz="599" spc="13" dirty="0">
                <a:latin typeface="Gill Sans MT"/>
                <a:cs typeface="Gill Sans MT"/>
              </a:rPr>
              <a:t>risk</a:t>
            </a:r>
            <a:endParaRPr sz="599">
              <a:latin typeface="Gill Sans MT"/>
              <a:cs typeface="Gill Sans MT"/>
            </a:endParaRPr>
          </a:p>
        </p:txBody>
      </p:sp>
      <p:sp>
        <p:nvSpPr>
          <p:cNvPr id="24" name="object 28">
            <a:extLst>
              <a:ext uri="{FF2B5EF4-FFF2-40B4-BE49-F238E27FC236}">
                <a16:creationId xmlns:a16="http://schemas.microsoft.com/office/drawing/2014/main" id="{B6B86F6C-96D0-E939-D986-A23C4E0EB776}"/>
              </a:ext>
            </a:extLst>
          </p:cNvPr>
          <p:cNvSpPr txBox="1"/>
          <p:nvPr/>
        </p:nvSpPr>
        <p:spPr>
          <a:xfrm>
            <a:off x="1834932" y="4327126"/>
            <a:ext cx="500639" cy="352943"/>
          </a:xfrm>
          <a:prstGeom prst="rect">
            <a:avLst/>
          </a:prstGeom>
          <a:solidFill>
            <a:srgbClr val="1C3664"/>
          </a:solidFill>
        </p:spPr>
        <p:txBody>
          <a:bodyPr vert="horz" wrap="square" lIns="0" tIns="4344" rIns="0" bIns="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4"/>
              </a:spcBef>
            </a:pPr>
            <a:endParaRPr sz="898">
              <a:latin typeface="Times New Roman"/>
              <a:cs typeface="Times New Roman"/>
            </a:endParaRPr>
          </a:p>
          <a:p>
            <a:pPr marL="140634" marR="58643" indent="-75475">
              <a:lnSpc>
                <a:spcPct val="119100"/>
              </a:lnSpc>
            </a:pPr>
            <a:r>
              <a:rPr sz="599" b="1" spc="-34" dirty="0">
                <a:solidFill>
                  <a:srgbClr val="FFFFFF"/>
                </a:solidFill>
                <a:latin typeface="Gill Sans MT"/>
                <a:cs typeface="Gill Sans MT"/>
              </a:rPr>
              <a:t>P</a:t>
            </a:r>
            <a:r>
              <a:rPr sz="599" b="1" spc="-38" dirty="0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sz="599" b="1" spc="-13" dirty="0">
                <a:solidFill>
                  <a:srgbClr val="FFFFFF"/>
                </a:solidFill>
                <a:latin typeface="Gill Sans MT"/>
                <a:cs typeface="Gill Sans MT"/>
              </a:rPr>
              <a:t>ocee</a:t>
            </a:r>
            <a:r>
              <a:rPr sz="599" b="1" spc="-9" dirty="0">
                <a:solidFill>
                  <a:srgbClr val="FFFFFF"/>
                </a:solidFill>
                <a:latin typeface="Gill Sans MT"/>
                <a:cs typeface="Gill Sans MT"/>
              </a:rPr>
              <a:t>d</a:t>
            </a:r>
            <a:r>
              <a:rPr sz="599" b="1" spc="-21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b="1" spc="-51" dirty="0">
                <a:solidFill>
                  <a:srgbClr val="FFFFFF"/>
                </a:solidFill>
                <a:latin typeface="Gill Sans MT"/>
                <a:cs typeface="Gill Sans MT"/>
              </a:rPr>
              <a:t>t</a:t>
            </a:r>
            <a:r>
              <a:rPr sz="599" b="1" spc="-13" dirty="0">
                <a:solidFill>
                  <a:srgbClr val="FFFFFF"/>
                </a:solidFill>
                <a:latin typeface="Gill Sans MT"/>
                <a:cs typeface="Gill Sans MT"/>
              </a:rPr>
              <a:t>o  </a:t>
            </a:r>
            <a:r>
              <a:rPr sz="599" b="1" spc="-17" dirty="0">
                <a:solidFill>
                  <a:srgbClr val="FFFFFF"/>
                </a:solidFill>
                <a:latin typeface="Gill Sans MT"/>
                <a:cs typeface="Gill Sans MT"/>
              </a:rPr>
              <a:t>Step </a:t>
            </a:r>
            <a:r>
              <a:rPr sz="599" b="1" spc="13" dirty="0">
                <a:solidFill>
                  <a:srgbClr val="FFFFFF"/>
                </a:solidFill>
                <a:latin typeface="Gill Sans MT"/>
                <a:cs typeface="Gill Sans MT"/>
              </a:rPr>
              <a:t>2</a:t>
            </a:r>
            <a:endParaRPr sz="599">
              <a:latin typeface="Gill Sans MT"/>
              <a:cs typeface="Gill Sans MT"/>
            </a:endParaRPr>
          </a:p>
        </p:txBody>
      </p:sp>
      <p:sp>
        <p:nvSpPr>
          <p:cNvPr id="25" name="object 29">
            <a:extLst>
              <a:ext uri="{FF2B5EF4-FFF2-40B4-BE49-F238E27FC236}">
                <a16:creationId xmlns:a16="http://schemas.microsoft.com/office/drawing/2014/main" id="{97B419E8-B946-706A-2822-FA12AB31EE0A}"/>
              </a:ext>
            </a:extLst>
          </p:cNvPr>
          <p:cNvSpPr txBox="1"/>
          <p:nvPr/>
        </p:nvSpPr>
        <p:spPr>
          <a:xfrm>
            <a:off x="1834932" y="4924015"/>
            <a:ext cx="1163091" cy="214155"/>
          </a:xfrm>
          <a:prstGeom prst="rect">
            <a:avLst/>
          </a:prstGeom>
          <a:solidFill>
            <a:srgbClr val="DCDDDE"/>
          </a:solidFill>
        </p:spPr>
        <p:txBody>
          <a:bodyPr vert="horz" wrap="square" lIns="0" tIns="25521" rIns="0" bIns="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0273" marR="178643" indent="-114571">
              <a:lnSpc>
                <a:spcPct val="125000"/>
              </a:lnSpc>
              <a:spcBef>
                <a:spcPts val="201"/>
              </a:spcBef>
            </a:pPr>
            <a:r>
              <a:rPr sz="513" spc="30" dirty="0">
                <a:latin typeface="Gill Sans MT"/>
                <a:cs typeface="Gill Sans MT"/>
              </a:rPr>
              <a:t>Discuss</a:t>
            </a:r>
            <a:r>
              <a:rPr sz="513" spc="-26" dirty="0">
                <a:latin typeface="Gill Sans MT"/>
                <a:cs typeface="Gill Sans MT"/>
              </a:rPr>
              <a:t> </a:t>
            </a:r>
            <a:r>
              <a:rPr sz="513" spc="17" dirty="0">
                <a:latin typeface="Gill Sans MT"/>
                <a:cs typeface="Gill Sans MT"/>
              </a:rPr>
              <a:t>alternative</a:t>
            </a:r>
            <a:r>
              <a:rPr sz="513" spc="-26" dirty="0">
                <a:latin typeface="Gill Sans MT"/>
                <a:cs typeface="Gill Sans MT"/>
              </a:rPr>
              <a:t> </a:t>
            </a:r>
            <a:r>
              <a:rPr sz="513" spc="4" dirty="0">
                <a:latin typeface="Gill Sans MT"/>
                <a:cs typeface="Gill Sans MT"/>
              </a:rPr>
              <a:t>HIV</a:t>
            </a:r>
            <a:r>
              <a:rPr sz="513" spc="-26" dirty="0">
                <a:latin typeface="Gill Sans MT"/>
                <a:cs typeface="Gill Sans MT"/>
              </a:rPr>
              <a:t> </a:t>
            </a:r>
            <a:r>
              <a:rPr sz="513" spc="9" dirty="0">
                <a:latin typeface="Gill Sans MT"/>
                <a:cs typeface="Gill Sans MT"/>
              </a:rPr>
              <a:t>risk </a:t>
            </a:r>
            <a:r>
              <a:rPr sz="513" spc="-128" dirty="0">
                <a:latin typeface="Gill Sans MT"/>
                <a:cs typeface="Gill Sans MT"/>
              </a:rPr>
              <a:t> </a:t>
            </a:r>
            <a:r>
              <a:rPr sz="513" spc="13" dirty="0">
                <a:latin typeface="Gill Sans MT"/>
                <a:cs typeface="Gill Sans MT"/>
              </a:rPr>
              <a:t>reduction</a:t>
            </a:r>
            <a:r>
              <a:rPr sz="513" spc="-26" dirty="0">
                <a:latin typeface="Gill Sans MT"/>
                <a:cs typeface="Gill Sans MT"/>
              </a:rPr>
              <a:t> </a:t>
            </a:r>
            <a:r>
              <a:rPr sz="513" spc="21" dirty="0">
                <a:latin typeface="Gill Sans MT"/>
                <a:cs typeface="Gill Sans MT"/>
              </a:rPr>
              <a:t>methods.</a:t>
            </a:r>
            <a:endParaRPr sz="513">
              <a:latin typeface="Gill Sans MT"/>
              <a:cs typeface="Gill Sans MT"/>
            </a:endParaRPr>
          </a:p>
        </p:txBody>
      </p:sp>
      <p:sp>
        <p:nvSpPr>
          <p:cNvPr id="26" name="object 30">
            <a:extLst>
              <a:ext uri="{FF2B5EF4-FFF2-40B4-BE49-F238E27FC236}">
                <a16:creationId xmlns:a16="http://schemas.microsoft.com/office/drawing/2014/main" id="{6E138FCC-639B-FC37-B654-9561E47D1DA4}"/>
              </a:ext>
            </a:extLst>
          </p:cNvPr>
          <p:cNvSpPr txBox="1"/>
          <p:nvPr/>
        </p:nvSpPr>
        <p:spPr>
          <a:xfrm>
            <a:off x="2346522" y="2413255"/>
            <a:ext cx="138463" cy="103171"/>
          </a:xfrm>
          <a:prstGeom prst="rect">
            <a:avLst/>
          </a:prstGeom>
        </p:spPr>
        <p:txBody>
          <a:bodyPr vert="horz" wrap="square" lIns="0" tIns="10860" rIns="0" bIns="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60">
              <a:spcBef>
                <a:spcPts val="86"/>
              </a:spcBef>
            </a:pPr>
            <a:r>
              <a:rPr sz="599" spc="13" dirty="0">
                <a:solidFill>
                  <a:srgbClr val="FFFFFF"/>
                </a:solidFill>
                <a:latin typeface="Century Gothic"/>
                <a:cs typeface="Century Gothic"/>
              </a:rPr>
              <a:t>OR</a:t>
            </a:r>
            <a:endParaRPr sz="599">
              <a:latin typeface="Century Gothic"/>
              <a:cs typeface="Century Gothic"/>
            </a:endParaRPr>
          </a:p>
        </p:txBody>
      </p:sp>
      <p:sp>
        <p:nvSpPr>
          <p:cNvPr id="27" name="object 31">
            <a:extLst>
              <a:ext uri="{FF2B5EF4-FFF2-40B4-BE49-F238E27FC236}">
                <a16:creationId xmlns:a16="http://schemas.microsoft.com/office/drawing/2014/main" id="{6E0FBA0F-C2F2-F98B-BBA0-C311D6E4E30E}"/>
              </a:ext>
            </a:extLst>
          </p:cNvPr>
          <p:cNvSpPr txBox="1"/>
          <p:nvPr/>
        </p:nvSpPr>
        <p:spPr>
          <a:xfrm>
            <a:off x="3306345" y="1758074"/>
            <a:ext cx="2636773" cy="227924"/>
          </a:xfrm>
          <a:prstGeom prst="rect">
            <a:avLst/>
          </a:prstGeom>
          <a:solidFill>
            <a:srgbClr val="ABE1FA"/>
          </a:solidFill>
        </p:spPr>
        <p:txBody>
          <a:bodyPr vert="horz" wrap="square" lIns="0" tIns="17376" rIns="0" bIns="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936" marR="519640" indent="-388237">
              <a:lnSpc>
                <a:spcPct val="119100"/>
              </a:lnSpc>
              <a:spcBef>
                <a:spcPts val="137"/>
              </a:spcBef>
            </a:pPr>
            <a:r>
              <a:rPr sz="599" b="1" spc="-34" dirty="0">
                <a:latin typeface="Gill Sans MT"/>
                <a:cs typeface="Gill Sans MT"/>
              </a:rPr>
              <a:t>Confirm</a:t>
            </a:r>
            <a:r>
              <a:rPr sz="599" b="1" spc="-21" dirty="0">
                <a:latin typeface="Gill Sans MT"/>
                <a:cs typeface="Gill Sans MT"/>
              </a:rPr>
              <a:t> </a:t>
            </a:r>
            <a:r>
              <a:rPr sz="599" b="1" spc="-47" dirty="0">
                <a:latin typeface="Gill Sans MT"/>
                <a:cs typeface="Gill Sans MT"/>
              </a:rPr>
              <a:t>HIV</a:t>
            </a:r>
            <a:r>
              <a:rPr sz="599" b="1" spc="-17" dirty="0">
                <a:latin typeface="Gill Sans MT"/>
                <a:cs typeface="Gill Sans MT"/>
              </a:rPr>
              <a:t> </a:t>
            </a:r>
            <a:r>
              <a:rPr sz="599" b="1" spc="-4" dirty="0">
                <a:latin typeface="Gill Sans MT"/>
                <a:cs typeface="Gill Sans MT"/>
              </a:rPr>
              <a:t>status</a:t>
            </a:r>
            <a:r>
              <a:rPr sz="599" b="1" spc="-21" dirty="0">
                <a:latin typeface="Gill Sans MT"/>
                <a:cs typeface="Gill Sans MT"/>
              </a:rPr>
              <a:t> </a:t>
            </a:r>
            <a:r>
              <a:rPr sz="599" b="1" spc="-13" dirty="0">
                <a:latin typeface="Gill Sans MT"/>
                <a:cs typeface="Gill Sans MT"/>
              </a:rPr>
              <a:t>and</a:t>
            </a:r>
            <a:r>
              <a:rPr sz="599" b="1" spc="-21" dirty="0">
                <a:latin typeface="Gill Sans MT"/>
                <a:cs typeface="Gill Sans MT"/>
              </a:rPr>
              <a:t> review </a:t>
            </a:r>
            <a:r>
              <a:rPr sz="599" b="1" spc="-13" dirty="0">
                <a:latin typeface="Gill Sans MT"/>
                <a:cs typeface="Gill Sans MT"/>
              </a:rPr>
              <a:t>medical</a:t>
            </a:r>
            <a:r>
              <a:rPr sz="599" b="1" spc="-17" dirty="0">
                <a:latin typeface="Gill Sans MT"/>
                <a:cs typeface="Gill Sans MT"/>
              </a:rPr>
              <a:t> </a:t>
            </a:r>
            <a:r>
              <a:rPr sz="599" b="1" spc="-13" dirty="0">
                <a:latin typeface="Gill Sans MT"/>
                <a:cs typeface="Gill Sans MT"/>
              </a:rPr>
              <a:t>history </a:t>
            </a:r>
            <a:r>
              <a:rPr sz="599" b="1" spc="-154" dirty="0">
                <a:latin typeface="Gill Sans MT"/>
                <a:cs typeface="Gill Sans MT"/>
              </a:rPr>
              <a:t> </a:t>
            </a:r>
            <a:r>
              <a:rPr sz="599" b="1" spc="-9" dirty="0">
                <a:latin typeface="Gill Sans MT"/>
                <a:cs typeface="Gill Sans MT"/>
              </a:rPr>
              <a:t>including</a:t>
            </a:r>
            <a:r>
              <a:rPr sz="599" b="1" spc="-26" dirty="0">
                <a:latin typeface="Gill Sans MT"/>
                <a:cs typeface="Gill Sans MT"/>
              </a:rPr>
              <a:t> </a:t>
            </a:r>
            <a:r>
              <a:rPr sz="599" b="1" spc="-17" dirty="0">
                <a:latin typeface="Gill Sans MT"/>
                <a:cs typeface="Gill Sans MT"/>
              </a:rPr>
              <a:t>renal</a:t>
            </a:r>
            <a:r>
              <a:rPr sz="599" b="1" spc="-21" dirty="0">
                <a:latin typeface="Gill Sans MT"/>
                <a:cs typeface="Gill Sans MT"/>
              </a:rPr>
              <a:t> </a:t>
            </a:r>
            <a:r>
              <a:rPr sz="599" b="1" spc="-13" dirty="0">
                <a:latin typeface="Gill Sans MT"/>
                <a:cs typeface="Gill Sans MT"/>
              </a:rPr>
              <a:t>function</a:t>
            </a:r>
            <a:endParaRPr sz="599">
              <a:latin typeface="Gill Sans MT"/>
              <a:cs typeface="Gill Sans MT"/>
            </a:endParaRPr>
          </a:p>
        </p:txBody>
      </p:sp>
      <p:sp>
        <p:nvSpPr>
          <p:cNvPr id="28" name="object 32">
            <a:extLst>
              <a:ext uri="{FF2B5EF4-FFF2-40B4-BE49-F238E27FC236}">
                <a16:creationId xmlns:a16="http://schemas.microsoft.com/office/drawing/2014/main" id="{0CDC3DDE-F7D1-C618-4BF2-F2AE82C4AD30}"/>
              </a:ext>
            </a:extLst>
          </p:cNvPr>
          <p:cNvSpPr txBox="1"/>
          <p:nvPr/>
        </p:nvSpPr>
        <p:spPr>
          <a:xfrm>
            <a:off x="1834932" y="2681292"/>
            <a:ext cx="1163091" cy="560047"/>
          </a:xfrm>
          <a:prstGeom prst="rect">
            <a:avLst/>
          </a:prstGeom>
          <a:solidFill>
            <a:srgbClr val="ABE1FA"/>
          </a:solidFill>
        </p:spPr>
        <p:txBody>
          <a:bodyPr vert="horz" wrap="square" lIns="0" tIns="24977" rIns="0" bIns="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4073" marR="178099" algn="ctr">
              <a:lnSpc>
                <a:spcPct val="119100"/>
              </a:lnSpc>
              <a:spcBef>
                <a:spcPts val="196"/>
              </a:spcBef>
            </a:pPr>
            <a:r>
              <a:rPr sz="599" b="1" spc="-13" dirty="0">
                <a:latin typeface="Gill Sans MT"/>
                <a:cs typeface="Gill Sans MT"/>
              </a:rPr>
              <a:t>P</a:t>
            </a:r>
            <a:r>
              <a:rPr sz="599" b="1" spc="-26" dirty="0">
                <a:latin typeface="Gill Sans MT"/>
                <a:cs typeface="Gill Sans MT"/>
              </a:rPr>
              <a:t>atien</a:t>
            </a:r>
            <a:r>
              <a:rPr sz="599" b="1" spc="-17" dirty="0">
                <a:latin typeface="Gill Sans MT"/>
                <a:cs typeface="Gill Sans MT"/>
              </a:rPr>
              <a:t>t</a:t>
            </a:r>
            <a:r>
              <a:rPr sz="599" b="1" spc="-21" dirty="0">
                <a:latin typeface="Gill Sans MT"/>
                <a:cs typeface="Gill Sans MT"/>
              </a:rPr>
              <a:t> </a:t>
            </a:r>
            <a:r>
              <a:rPr sz="599" b="1" spc="-9" dirty="0">
                <a:latin typeface="Gill Sans MT"/>
                <a:cs typeface="Gill Sans MT"/>
              </a:rPr>
              <a:t>unsu</a:t>
            </a:r>
            <a:r>
              <a:rPr sz="599" b="1" spc="-17" dirty="0">
                <a:latin typeface="Gill Sans MT"/>
                <a:cs typeface="Gill Sans MT"/>
              </a:rPr>
              <a:t>r</a:t>
            </a:r>
            <a:r>
              <a:rPr sz="599" b="1" spc="-9" dirty="0">
                <a:latin typeface="Gill Sans MT"/>
                <a:cs typeface="Gill Sans MT"/>
              </a:rPr>
              <a:t>e</a:t>
            </a:r>
            <a:r>
              <a:rPr sz="599" b="1" spc="-17" dirty="0">
                <a:latin typeface="Gill Sans MT"/>
                <a:cs typeface="Gill Sans MT"/>
              </a:rPr>
              <a:t> </a:t>
            </a:r>
            <a:r>
              <a:rPr sz="599" b="1" spc="-21" dirty="0">
                <a:latin typeface="Gill Sans MT"/>
                <a:cs typeface="Gill Sans MT"/>
              </a:rPr>
              <a:t>whether  </a:t>
            </a:r>
            <a:r>
              <a:rPr sz="599" b="1" spc="-56" dirty="0">
                <a:latin typeface="Gill Sans MT"/>
                <a:cs typeface="Gill Sans MT"/>
              </a:rPr>
              <a:t>t</a:t>
            </a:r>
            <a:r>
              <a:rPr sz="599" b="1" spc="-21" dirty="0">
                <a:latin typeface="Gill Sans MT"/>
                <a:cs typeface="Gill Sans MT"/>
              </a:rPr>
              <a:t>o </a:t>
            </a:r>
            <a:r>
              <a:rPr sz="599" b="1" spc="-17" dirty="0">
                <a:latin typeface="Gill Sans MT"/>
                <a:cs typeface="Gill Sans MT"/>
              </a:rPr>
              <a:t>sta</a:t>
            </a:r>
            <a:r>
              <a:rPr sz="599" b="1" dirty="0">
                <a:latin typeface="Gill Sans MT"/>
                <a:cs typeface="Gill Sans MT"/>
              </a:rPr>
              <a:t>r</a:t>
            </a:r>
            <a:r>
              <a:rPr sz="599" b="1" spc="-43" dirty="0">
                <a:latin typeface="Gill Sans MT"/>
                <a:cs typeface="Gill Sans MT"/>
              </a:rPr>
              <a:t>t</a:t>
            </a:r>
            <a:r>
              <a:rPr sz="599" b="1" spc="-17" dirty="0">
                <a:latin typeface="Gill Sans MT"/>
                <a:cs typeface="Gill Sans MT"/>
              </a:rPr>
              <a:t> </a:t>
            </a:r>
            <a:r>
              <a:rPr sz="599" b="1" spc="-30" dirty="0">
                <a:latin typeface="Gill Sans MT"/>
                <a:cs typeface="Gill Sans MT"/>
              </a:rPr>
              <a:t>PrEP</a:t>
            </a:r>
            <a:endParaRPr sz="599">
              <a:latin typeface="Gill Sans MT"/>
              <a:cs typeface="Gill Sans MT"/>
            </a:endParaRPr>
          </a:p>
          <a:p>
            <a:pPr algn="ctr">
              <a:spcBef>
                <a:spcPts val="137"/>
              </a:spcBef>
            </a:pPr>
            <a:r>
              <a:rPr sz="599" i="1" spc="34" dirty="0">
                <a:latin typeface="Gill Sans MT"/>
                <a:cs typeface="Gill Sans MT"/>
              </a:rPr>
              <a:t>or</a:t>
            </a:r>
            <a:endParaRPr sz="599">
              <a:latin typeface="Gill Sans MT"/>
              <a:cs typeface="Gill Sans MT"/>
            </a:endParaRPr>
          </a:p>
          <a:p>
            <a:pPr marL="155295" marR="149322" algn="ctr">
              <a:lnSpc>
                <a:spcPct val="119100"/>
              </a:lnSpc>
            </a:pPr>
            <a:r>
              <a:rPr sz="599" b="1" spc="-47" dirty="0">
                <a:latin typeface="Gill Sans MT"/>
                <a:cs typeface="Gill Sans MT"/>
              </a:rPr>
              <a:t>HIV</a:t>
            </a:r>
            <a:r>
              <a:rPr sz="599" b="1" spc="-17" dirty="0">
                <a:latin typeface="Gill Sans MT"/>
                <a:cs typeface="Gill Sans MT"/>
              </a:rPr>
              <a:t> </a:t>
            </a:r>
            <a:r>
              <a:rPr sz="599" b="1" spc="-4" dirty="0">
                <a:latin typeface="Gill Sans MT"/>
                <a:cs typeface="Gill Sans MT"/>
              </a:rPr>
              <a:t>risk</a:t>
            </a:r>
            <a:r>
              <a:rPr sz="599" b="1" spc="-17" dirty="0">
                <a:latin typeface="Gill Sans MT"/>
                <a:cs typeface="Gill Sans MT"/>
              </a:rPr>
              <a:t> </a:t>
            </a:r>
            <a:r>
              <a:rPr sz="599" b="1" spc="-13" dirty="0">
                <a:latin typeface="Gill Sans MT"/>
                <a:cs typeface="Gill Sans MT"/>
              </a:rPr>
              <a:t>identified</a:t>
            </a:r>
            <a:r>
              <a:rPr sz="599" b="1" spc="-21" dirty="0">
                <a:latin typeface="Gill Sans MT"/>
                <a:cs typeface="Gill Sans MT"/>
              </a:rPr>
              <a:t> </a:t>
            </a:r>
            <a:r>
              <a:rPr sz="599" b="1" spc="-17" dirty="0">
                <a:latin typeface="Gill Sans MT"/>
                <a:cs typeface="Gill Sans MT"/>
              </a:rPr>
              <a:t>during  </a:t>
            </a:r>
            <a:r>
              <a:rPr sz="599" b="1" spc="-13" dirty="0">
                <a:latin typeface="Gill Sans MT"/>
                <a:cs typeface="Gill Sans MT"/>
              </a:rPr>
              <a:t>consultation</a:t>
            </a:r>
            <a:endParaRPr sz="599">
              <a:latin typeface="Gill Sans MT"/>
              <a:cs typeface="Gill Sans MT"/>
            </a:endParaRPr>
          </a:p>
        </p:txBody>
      </p:sp>
      <p:sp>
        <p:nvSpPr>
          <p:cNvPr id="29" name="object 33">
            <a:extLst>
              <a:ext uri="{FF2B5EF4-FFF2-40B4-BE49-F238E27FC236}">
                <a16:creationId xmlns:a16="http://schemas.microsoft.com/office/drawing/2014/main" id="{8E06C7FE-F9EA-FD59-C2A2-033C436A82A9}"/>
              </a:ext>
            </a:extLst>
          </p:cNvPr>
          <p:cNvSpPr/>
          <p:nvPr/>
        </p:nvSpPr>
        <p:spPr>
          <a:xfrm>
            <a:off x="6512935" y="4278789"/>
            <a:ext cx="641818" cy="0"/>
          </a:xfrm>
          <a:custGeom>
            <a:avLst/>
            <a:gdLst/>
            <a:ahLst/>
            <a:cxnLst/>
            <a:rect l="l" t="t" r="r" b="b"/>
            <a:pathLst>
              <a:path w="750570">
                <a:moveTo>
                  <a:pt x="0" y="0"/>
                </a:moveTo>
                <a:lnTo>
                  <a:pt x="750138" y="0"/>
                </a:lnTo>
              </a:path>
            </a:pathLst>
          </a:custGeom>
          <a:ln w="4343">
            <a:solidFill>
              <a:srgbClr val="00AEEF"/>
            </a:solidFill>
          </a:ln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539"/>
          </a:p>
        </p:txBody>
      </p:sp>
      <p:sp>
        <p:nvSpPr>
          <p:cNvPr id="30" name="object 34">
            <a:extLst>
              <a:ext uri="{FF2B5EF4-FFF2-40B4-BE49-F238E27FC236}">
                <a16:creationId xmlns:a16="http://schemas.microsoft.com/office/drawing/2014/main" id="{2C4DB184-17F1-9B95-6F75-36D96BDEC849}"/>
              </a:ext>
            </a:extLst>
          </p:cNvPr>
          <p:cNvSpPr txBox="1"/>
          <p:nvPr/>
        </p:nvSpPr>
        <p:spPr>
          <a:xfrm>
            <a:off x="9194961" y="3578132"/>
            <a:ext cx="1166349" cy="2434026"/>
          </a:xfrm>
          <a:prstGeom prst="rect">
            <a:avLst/>
          </a:prstGeom>
          <a:solidFill>
            <a:srgbClr val="DCDDDE"/>
          </a:solidFill>
        </p:spPr>
        <p:txBody>
          <a:bodyPr vert="horz" wrap="square" lIns="0" tIns="4344" rIns="0" bIns="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4"/>
              </a:spcBef>
            </a:pPr>
            <a:endParaRPr sz="470">
              <a:latin typeface="Times New Roman"/>
              <a:cs typeface="Times New Roman"/>
            </a:endParaRPr>
          </a:p>
          <a:p>
            <a:pPr marL="55384"/>
            <a:r>
              <a:rPr sz="513" b="1" spc="-26" dirty="0">
                <a:latin typeface="Gill Sans MT"/>
                <a:cs typeface="Gill Sans MT"/>
              </a:rPr>
              <a:t>Note</a:t>
            </a:r>
            <a:r>
              <a:rPr sz="513" b="1" spc="-13" dirty="0">
                <a:latin typeface="Gill Sans MT"/>
                <a:cs typeface="Gill Sans MT"/>
              </a:rPr>
              <a:t>s</a:t>
            </a:r>
            <a:r>
              <a:rPr sz="513" b="1" spc="-17" dirty="0">
                <a:latin typeface="Gill Sans MT"/>
                <a:cs typeface="Gill Sans MT"/>
              </a:rPr>
              <a:t> </a:t>
            </a:r>
            <a:r>
              <a:rPr sz="513" b="1" spc="-21" dirty="0">
                <a:latin typeface="Gill Sans MT"/>
                <a:cs typeface="Gill Sans MT"/>
              </a:rPr>
              <a:t>o</a:t>
            </a:r>
            <a:r>
              <a:rPr sz="513" b="1" spc="-17" dirty="0">
                <a:latin typeface="Gill Sans MT"/>
                <a:cs typeface="Gill Sans MT"/>
              </a:rPr>
              <a:t>n </a:t>
            </a:r>
            <a:r>
              <a:rPr sz="513" b="1" spc="-34" dirty="0">
                <a:latin typeface="Gill Sans MT"/>
                <a:cs typeface="Gill Sans MT"/>
              </a:rPr>
              <a:t>pr</a:t>
            </a:r>
            <a:r>
              <a:rPr sz="513" b="1" spc="-4" dirty="0">
                <a:latin typeface="Gill Sans MT"/>
                <a:cs typeface="Gill Sans MT"/>
              </a:rPr>
              <a:t>escribing</a:t>
            </a:r>
            <a:r>
              <a:rPr sz="513" b="1" spc="-17" dirty="0">
                <a:latin typeface="Gill Sans MT"/>
                <a:cs typeface="Gill Sans MT"/>
              </a:rPr>
              <a:t> PrEP:</a:t>
            </a:r>
            <a:endParaRPr sz="513">
              <a:latin typeface="Gill Sans MT"/>
              <a:cs typeface="Gill Sans MT"/>
            </a:endParaRPr>
          </a:p>
          <a:p>
            <a:pPr marL="116743" indent="-61901">
              <a:spcBef>
                <a:spcPts val="154"/>
              </a:spcBef>
              <a:buChar char="•"/>
              <a:tabLst>
                <a:tab pos="117286" algn="l"/>
              </a:tabLst>
            </a:pPr>
            <a:r>
              <a:rPr sz="513" spc="17" dirty="0">
                <a:latin typeface="Gill Sans MT"/>
                <a:cs typeface="Gill Sans MT"/>
              </a:rPr>
              <a:t>Prescribe:</a:t>
            </a:r>
            <a:endParaRPr sz="513">
              <a:latin typeface="Gill Sans MT"/>
              <a:cs typeface="Gill Sans MT"/>
            </a:endParaRPr>
          </a:p>
          <a:p>
            <a:pPr marL="116743">
              <a:spcBef>
                <a:spcPts val="154"/>
              </a:spcBef>
            </a:pPr>
            <a:r>
              <a:rPr sz="513" spc="9" dirty="0">
                <a:latin typeface="Gill Sans MT"/>
                <a:cs typeface="Gill Sans MT"/>
              </a:rPr>
              <a:t>Tenofovir</a:t>
            </a:r>
            <a:r>
              <a:rPr sz="513" spc="-38" dirty="0">
                <a:latin typeface="Gill Sans MT"/>
                <a:cs typeface="Gill Sans MT"/>
              </a:rPr>
              <a:t> </a:t>
            </a:r>
            <a:r>
              <a:rPr sz="513" spc="4" dirty="0">
                <a:latin typeface="Gill Sans MT"/>
                <a:cs typeface="Gill Sans MT"/>
              </a:rPr>
              <a:t>Disoproxil</a:t>
            </a:r>
            <a:r>
              <a:rPr sz="513" spc="-34" dirty="0">
                <a:latin typeface="Gill Sans MT"/>
                <a:cs typeface="Gill Sans MT"/>
              </a:rPr>
              <a:t> </a:t>
            </a:r>
            <a:r>
              <a:rPr sz="513" spc="43" dirty="0">
                <a:latin typeface="Gill Sans MT"/>
                <a:cs typeface="Gill Sans MT"/>
              </a:rPr>
              <a:t>300mg</a:t>
            </a:r>
            <a:endParaRPr sz="513">
              <a:latin typeface="Gill Sans MT"/>
              <a:cs typeface="Gill Sans MT"/>
            </a:endParaRPr>
          </a:p>
          <a:p>
            <a:pPr marL="116743" marR="85792">
              <a:lnSpc>
                <a:spcPct val="125000"/>
              </a:lnSpc>
            </a:pPr>
            <a:r>
              <a:rPr sz="513" spc="-13" dirty="0">
                <a:latin typeface="Gill Sans MT"/>
                <a:cs typeface="Gill Sans MT"/>
              </a:rPr>
              <a:t>+ </a:t>
            </a:r>
            <a:r>
              <a:rPr sz="513" spc="17" dirty="0">
                <a:latin typeface="Gill Sans MT"/>
                <a:cs typeface="Gill Sans MT"/>
              </a:rPr>
              <a:t>Emtricitabine </a:t>
            </a:r>
            <a:r>
              <a:rPr sz="513" spc="43" dirty="0">
                <a:latin typeface="Gill Sans MT"/>
                <a:cs typeface="Gill Sans MT"/>
              </a:rPr>
              <a:t>200mg </a:t>
            </a:r>
            <a:r>
              <a:rPr sz="513" spc="47" dirty="0">
                <a:latin typeface="Gill Sans MT"/>
                <a:cs typeface="Gill Sans MT"/>
              </a:rPr>
              <a:t> </a:t>
            </a:r>
            <a:r>
              <a:rPr sz="513" spc="17" dirty="0">
                <a:latin typeface="Gill Sans MT"/>
                <a:cs typeface="Gill Sans MT"/>
              </a:rPr>
              <a:t>(coformulated);</a:t>
            </a:r>
            <a:r>
              <a:rPr sz="513" spc="-17" dirty="0">
                <a:latin typeface="Gill Sans MT"/>
                <a:cs typeface="Gill Sans MT"/>
              </a:rPr>
              <a:t> </a:t>
            </a:r>
            <a:r>
              <a:rPr sz="513" spc="30" dirty="0">
                <a:latin typeface="Gill Sans MT"/>
                <a:cs typeface="Gill Sans MT"/>
              </a:rPr>
              <a:t>1</a:t>
            </a:r>
            <a:r>
              <a:rPr sz="513" spc="-17" dirty="0">
                <a:latin typeface="Gill Sans MT"/>
                <a:cs typeface="Gill Sans MT"/>
              </a:rPr>
              <a:t> </a:t>
            </a:r>
            <a:r>
              <a:rPr sz="513" spc="17" dirty="0">
                <a:latin typeface="Gill Sans MT"/>
                <a:cs typeface="Gill Sans MT"/>
              </a:rPr>
              <a:t>tablet</a:t>
            </a:r>
            <a:r>
              <a:rPr sz="513" spc="-17" dirty="0">
                <a:latin typeface="Gill Sans MT"/>
                <a:cs typeface="Gill Sans MT"/>
              </a:rPr>
              <a:t> </a:t>
            </a:r>
            <a:r>
              <a:rPr sz="513" spc="13" dirty="0">
                <a:latin typeface="Gill Sans MT"/>
                <a:cs typeface="Gill Sans MT"/>
              </a:rPr>
              <a:t>daily,</a:t>
            </a:r>
            <a:r>
              <a:rPr sz="513" spc="-17" dirty="0">
                <a:latin typeface="Gill Sans MT"/>
                <a:cs typeface="Gill Sans MT"/>
              </a:rPr>
              <a:t> </a:t>
            </a:r>
            <a:r>
              <a:rPr sz="513" spc="-21" dirty="0">
                <a:latin typeface="Gill Sans MT"/>
                <a:cs typeface="Gill Sans MT"/>
              </a:rPr>
              <a:t>Qty </a:t>
            </a:r>
            <a:r>
              <a:rPr sz="513" spc="-133" dirty="0">
                <a:latin typeface="Gill Sans MT"/>
                <a:cs typeface="Gill Sans MT"/>
              </a:rPr>
              <a:t> </a:t>
            </a:r>
            <a:r>
              <a:rPr sz="513" spc="17" dirty="0">
                <a:latin typeface="Gill Sans MT"/>
                <a:cs typeface="Gill Sans MT"/>
              </a:rPr>
              <a:t>30,</a:t>
            </a:r>
            <a:r>
              <a:rPr sz="513" spc="-21" dirty="0">
                <a:latin typeface="Gill Sans MT"/>
                <a:cs typeface="Gill Sans MT"/>
              </a:rPr>
              <a:t> </a:t>
            </a:r>
            <a:r>
              <a:rPr sz="513" spc="9" dirty="0">
                <a:latin typeface="Gill Sans MT"/>
                <a:cs typeface="Gill Sans MT"/>
              </a:rPr>
              <a:t>Rpt</a:t>
            </a:r>
            <a:r>
              <a:rPr sz="513" spc="-17" dirty="0">
                <a:latin typeface="Gill Sans MT"/>
                <a:cs typeface="Gill Sans MT"/>
              </a:rPr>
              <a:t> </a:t>
            </a:r>
            <a:r>
              <a:rPr sz="513" spc="26" dirty="0">
                <a:latin typeface="Gill Sans MT"/>
                <a:cs typeface="Gill Sans MT"/>
              </a:rPr>
              <a:t>2.</a:t>
            </a:r>
            <a:endParaRPr sz="513">
              <a:latin typeface="Gill Sans MT"/>
              <a:cs typeface="Gill Sans MT"/>
            </a:endParaRPr>
          </a:p>
          <a:p>
            <a:pPr marL="116743" marR="150951" indent="-61901">
              <a:lnSpc>
                <a:spcPct val="125000"/>
              </a:lnSpc>
              <a:buChar char="•"/>
              <a:tabLst>
                <a:tab pos="117286" algn="l"/>
              </a:tabLst>
            </a:pPr>
            <a:r>
              <a:rPr sz="513" spc="30" dirty="0">
                <a:latin typeface="Gill Sans MT"/>
                <a:cs typeface="Gill Sans MT"/>
              </a:rPr>
              <a:t>PrEP</a:t>
            </a:r>
            <a:r>
              <a:rPr sz="513" spc="-26" dirty="0">
                <a:latin typeface="Gill Sans MT"/>
                <a:cs typeface="Gill Sans MT"/>
              </a:rPr>
              <a:t> </a:t>
            </a:r>
            <a:r>
              <a:rPr sz="513" spc="38" dirty="0">
                <a:latin typeface="Gill Sans MT"/>
                <a:cs typeface="Gill Sans MT"/>
              </a:rPr>
              <a:t>can</a:t>
            </a:r>
            <a:r>
              <a:rPr sz="513" spc="-26" dirty="0">
                <a:latin typeface="Gill Sans MT"/>
                <a:cs typeface="Gill Sans MT"/>
              </a:rPr>
              <a:t> </a:t>
            </a:r>
            <a:r>
              <a:rPr sz="513" spc="26" dirty="0">
                <a:latin typeface="Gill Sans MT"/>
                <a:cs typeface="Gill Sans MT"/>
              </a:rPr>
              <a:t>be</a:t>
            </a:r>
            <a:r>
              <a:rPr sz="513" spc="-21" dirty="0">
                <a:latin typeface="Gill Sans MT"/>
                <a:cs typeface="Gill Sans MT"/>
              </a:rPr>
              <a:t> </a:t>
            </a:r>
            <a:r>
              <a:rPr sz="513" spc="17" dirty="0">
                <a:latin typeface="Gill Sans MT"/>
                <a:cs typeface="Gill Sans MT"/>
              </a:rPr>
              <a:t>initially</a:t>
            </a:r>
            <a:r>
              <a:rPr sz="513" spc="-26" dirty="0">
                <a:latin typeface="Gill Sans MT"/>
                <a:cs typeface="Gill Sans MT"/>
              </a:rPr>
              <a:t> </a:t>
            </a:r>
            <a:r>
              <a:rPr sz="513" spc="17" dirty="0">
                <a:latin typeface="Gill Sans MT"/>
                <a:cs typeface="Gill Sans MT"/>
              </a:rPr>
              <a:t>prescribed </a:t>
            </a:r>
            <a:r>
              <a:rPr sz="513" spc="-128" dirty="0">
                <a:latin typeface="Gill Sans MT"/>
                <a:cs typeface="Gill Sans MT"/>
              </a:rPr>
              <a:t> </a:t>
            </a:r>
            <a:r>
              <a:rPr sz="513" spc="13" dirty="0">
                <a:latin typeface="Gill Sans MT"/>
                <a:cs typeface="Gill Sans MT"/>
              </a:rPr>
              <a:t>on</a:t>
            </a:r>
            <a:r>
              <a:rPr sz="513" spc="-26" dirty="0">
                <a:latin typeface="Gill Sans MT"/>
                <a:cs typeface="Gill Sans MT"/>
              </a:rPr>
              <a:t> </a:t>
            </a:r>
            <a:r>
              <a:rPr sz="513" spc="13" dirty="0">
                <a:latin typeface="Gill Sans MT"/>
                <a:cs typeface="Gill Sans MT"/>
              </a:rPr>
              <a:t>the</a:t>
            </a:r>
            <a:r>
              <a:rPr sz="513" spc="-21" dirty="0">
                <a:latin typeface="Gill Sans MT"/>
                <a:cs typeface="Gill Sans MT"/>
              </a:rPr>
              <a:t> </a:t>
            </a:r>
            <a:r>
              <a:rPr sz="513" spc="51" dirty="0">
                <a:latin typeface="Gill Sans MT"/>
                <a:cs typeface="Gill Sans MT"/>
              </a:rPr>
              <a:t>same</a:t>
            </a:r>
            <a:r>
              <a:rPr sz="513" spc="-21" dirty="0">
                <a:latin typeface="Gill Sans MT"/>
                <a:cs typeface="Gill Sans MT"/>
              </a:rPr>
              <a:t> </a:t>
            </a:r>
            <a:r>
              <a:rPr sz="513" spc="30" dirty="0">
                <a:latin typeface="Gill Sans MT"/>
                <a:cs typeface="Gill Sans MT"/>
              </a:rPr>
              <a:t>day</a:t>
            </a:r>
            <a:r>
              <a:rPr sz="513" spc="-21" dirty="0">
                <a:latin typeface="Gill Sans MT"/>
                <a:cs typeface="Gill Sans MT"/>
              </a:rPr>
              <a:t> </a:t>
            </a:r>
            <a:r>
              <a:rPr sz="513" spc="60" dirty="0">
                <a:latin typeface="Gill Sans MT"/>
                <a:cs typeface="Gill Sans MT"/>
              </a:rPr>
              <a:t>as</a:t>
            </a:r>
            <a:r>
              <a:rPr sz="513" spc="-26" dirty="0">
                <a:latin typeface="Gill Sans MT"/>
                <a:cs typeface="Gill Sans MT"/>
              </a:rPr>
              <a:t> </a:t>
            </a:r>
            <a:r>
              <a:rPr sz="513" spc="60" dirty="0">
                <a:latin typeface="Gill Sans MT"/>
                <a:cs typeface="Gill Sans MT"/>
              </a:rPr>
              <a:t>a</a:t>
            </a:r>
            <a:r>
              <a:rPr sz="513" spc="-21" dirty="0">
                <a:latin typeface="Gill Sans MT"/>
                <a:cs typeface="Gill Sans MT"/>
              </a:rPr>
              <a:t> </a:t>
            </a:r>
            <a:r>
              <a:rPr sz="513" spc="4" dirty="0">
                <a:latin typeface="Gill Sans MT"/>
                <a:cs typeface="Gill Sans MT"/>
              </a:rPr>
              <a:t>HIV</a:t>
            </a:r>
            <a:r>
              <a:rPr sz="513" spc="-21" dirty="0">
                <a:latin typeface="Gill Sans MT"/>
                <a:cs typeface="Gill Sans MT"/>
              </a:rPr>
              <a:t> </a:t>
            </a:r>
            <a:r>
              <a:rPr sz="513" spc="21" dirty="0">
                <a:latin typeface="Gill Sans MT"/>
                <a:cs typeface="Gill Sans MT"/>
              </a:rPr>
              <a:t>test. </a:t>
            </a:r>
            <a:r>
              <a:rPr sz="513" spc="-128" dirty="0">
                <a:latin typeface="Gill Sans MT"/>
                <a:cs typeface="Gill Sans MT"/>
              </a:rPr>
              <a:t> </a:t>
            </a:r>
            <a:r>
              <a:rPr sz="513" spc="21" dirty="0">
                <a:latin typeface="Gill Sans MT"/>
                <a:cs typeface="Gill Sans MT"/>
              </a:rPr>
              <a:t>Patient </a:t>
            </a:r>
            <a:r>
              <a:rPr sz="513" spc="-4" dirty="0">
                <a:latin typeface="Gill Sans MT"/>
                <a:cs typeface="Gill Sans MT"/>
              </a:rPr>
              <a:t>to </a:t>
            </a:r>
            <a:r>
              <a:rPr sz="513" spc="26" dirty="0">
                <a:latin typeface="Gill Sans MT"/>
                <a:cs typeface="Gill Sans MT"/>
              </a:rPr>
              <a:t>be </a:t>
            </a:r>
            <a:r>
              <a:rPr sz="513" spc="34" dirty="0">
                <a:latin typeface="Gill Sans MT"/>
                <a:cs typeface="Gill Sans MT"/>
              </a:rPr>
              <a:t>advised </a:t>
            </a:r>
            <a:r>
              <a:rPr sz="513" spc="-4" dirty="0">
                <a:latin typeface="Gill Sans MT"/>
                <a:cs typeface="Gill Sans MT"/>
              </a:rPr>
              <a:t>to </a:t>
            </a:r>
            <a:r>
              <a:rPr sz="513" dirty="0">
                <a:latin typeface="Gill Sans MT"/>
                <a:cs typeface="Gill Sans MT"/>
              </a:rPr>
              <a:t> </a:t>
            </a:r>
            <a:r>
              <a:rPr sz="513" spc="30" dirty="0">
                <a:latin typeface="Gill Sans MT"/>
                <a:cs typeface="Gill Sans MT"/>
              </a:rPr>
              <a:t>commence</a:t>
            </a:r>
            <a:r>
              <a:rPr sz="513" spc="-26" dirty="0">
                <a:latin typeface="Gill Sans MT"/>
                <a:cs typeface="Gill Sans MT"/>
              </a:rPr>
              <a:t> </a:t>
            </a:r>
            <a:r>
              <a:rPr sz="513" spc="30" dirty="0">
                <a:latin typeface="Gill Sans MT"/>
                <a:cs typeface="Gill Sans MT"/>
              </a:rPr>
              <a:t>PrEP</a:t>
            </a:r>
            <a:r>
              <a:rPr sz="513" spc="-26" dirty="0">
                <a:latin typeface="Gill Sans MT"/>
                <a:cs typeface="Gill Sans MT"/>
              </a:rPr>
              <a:t> </a:t>
            </a:r>
            <a:r>
              <a:rPr sz="513" spc="9" dirty="0">
                <a:latin typeface="Gill Sans MT"/>
                <a:cs typeface="Gill Sans MT"/>
              </a:rPr>
              <a:t>within</a:t>
            </a:r>
            <a:r>
              <a:rPr sz="513" spc="-21" dirty="0">
                <a:latin typeface="Gill Sans MT"/>
                <a:cs typeface="Gill Sans MT"/>
              </a:rPr>
              <a:t> </a:t>
            </a:r>
            <a:r>
              <a:rPr sz="513" spc="30" dirty="0">
                <a:latin typeface="Gill Sans MT"/>
                <a:cs typeface="Gill Sans MT"/>
              </a:rPr>
              <a:t>7</a:t>
            </a:r>
            <a:r>
              <a:rPr sz="513" spc="-26" dirty="0">
                <a:latin typeface="Gill Sans MT"/>
                <a:cs typeface="Gill Sans MT"/>
              </a:rPr>
              <a:t> </a:t>
            </a:r>
            <a:r>
              <a:rPr sz="513" spc="38" dirty="0">
                <a:latin typeface="Gill Sans MT"/>
                <a:cs typeface="Gill Sans MT"/>
              </a:rPr>
              <a:t>days </a:t>
            </a:r>
            <a:r>
              <a:rPr sz="513" spc="43" dirty="0">
                <a:latin typeface="Gill Sans MT"/>
                <a:cs typeface="Gill Sans MT"/>
              </a:rPr>
              <a:t> </a:t>
            </a:r>
            <a:r>
              <a:rPr sz="513" spc="26" dirty="0">
                <a:latin typeface="Gill Sans MT"/>
                <a:cs typeface="Gill Sans MT"/>
              </a:rPr>
              <a:t>of</a:t>
            </a:r>
            <a:r>
              <a:rPr sz="513" spc="-21" dirty="0">
                <a:latin typeface="Gill Sans MT"/>
                <a:cs typeface="Gill Sans MT"/>
              </a:rPr>
              <a:t> </a:t>
            </a:r>
            <a:r>
              <a:rPr sz="513" spc="4" dirty="0">
                <a:latin typeface="Gill Sans MT"/>
                <a:cs typeface="Gill Sans MT"/>
              </a:rPr>
              <a:t>their</a:t>
            </a:r>
            <a:r>
              <a:rPr sz="513" spc="-17" dirty="0">
                <a:latin typeface="Gill Sans MT"/>
                <a:cs typeface="Gill Sans MT"/>
              </a:rPr>
              <a:t> </a:t>
            </a:r>
            <a:r>
              <a:rPr sz="513" spc="4" dirty="0">
                <a:latin typeface="Gill Sans MT"/>
                <a:cs typeface="Gill Sans MT"/>
              </a:rPr>
              <a:t>HIV</a:t>
            </a:r>
            <a:r>
              <a:rPr sz="513" spc="-21" dirty="0">
                <a:latin typeface="Gill Sans MT"/>
                <a:cs typeface="Gill Sans MT"/>
              </a:rPr>
              <a:t> </a:t>
            </a:r>
            <a:r>
              <a:rPr sz="513" spc="21" dirty="0">
                <a:latin typeface="Gill Sans MT"/>
                <a:cs typeface="Gill Sans MT"/>
              </a:rPr>
              <a:t>test.</a:t>
            </a:r>
            <a:endParaRPr sz="513">
              <a:latin typeface="Gill Sans MT"/>
              <a:cs typeface="Gill Sans MT"/>
            </a:endParaRPr>
          </a:p>
          <a:p>
            <a:pPr marL="116743" marR="75475" indent="-61901">
              <a:lnSpc>
                <a:spcPct val="125000"/>
              </a:lnSpc>
              <a:buChar char="•"/>
              <a:tabLst>
                <a:tab pos="117286" algn="l"/>
              </a:tabLst>
            </a:pPr>
            <a:r>
              <a:rPr sz="513" spc="30" dirty="0">
                <a:latin typeface="Gill Sans MT"/>
                <a:cs typeface="Gill Sans MT"/>
              </a:rPr>
              <a:t>PrEP </a:t>
            </a:r>
            <a:r>
              <a:rPr sz="513" spc="38" dirty="0">
                <a:latin typeface="Gill Sans MT"/>
                <a:cs typeface="Gill Sans MT"/>
              </a:rPr>
              <a:t>is </a:t>
            </a:r>
            <a:r>
              <a:rPr sz="513" spc="26" dirty="0">
                <a:latin typeface="Gill Sans MT"/>
                <a:cs typeface="Gill Sans MT"/>
              </a:rPr>
              <a:t>PBS-listed </a:t>
            </a:r>
            <a:r>
              <a:rPr sz="513" spc="4" dirty="0">
                <a:latin typeface="Gill Sans MT"/>
                <a:cs typeface="Gill Sans MT"/>
              </a:rPr>
              <a:t>for </a:t>
            </a:r>
            <a:r>
              <a:rPr sz="513" spc="26" dirty="0">
                <a:latin typeface="Gill Sans MT"/>
                <a:cs typeface="Gill Sans MT"/>
              </a:rPr>
              <a:t>patients </a:t>
            </a:r>
            <a:r>
              <a:rPr sz="513" spc="30" dirty="0">
                <a:latin typeface="Gill Sans MT"/>
                <a:cs typeface="Gill Sans MT"/>
              </a:rPr>
              <a:t> </a:t>
            </a:r>
            <a:r>
              <a:rPr sz="513" spc="13" dirty="0">
                <a:latin typeface="Gill Sans MT"/>
                <a:cs typeface="Gill Sans MT"/>
              </a:rPr>
              <a:t>who</a:t>
            </a:r>
            <a:r>
              <a:rPr sz="513" spc="-21" dirty="0">
                <a:latin typeface="Gill Sans MT"/>
                <a:cs typeface="Gill Sans MT"/>
              </a:rPr>
              <a:t> </a:t>
            </a:r>
            <a:r>
              <a:rPr sz="513" spc="30" dirty="0">
                <a:latin typeface="Gill Sans MT"/>
                <a:cs typeface="Gill Sans MT"/>
              </a:rPr>
              <a:t>have</a:t>
            </a:r>
            <a:r>
              <a:rPr sz="513" spc="-21" dirty="0">
                <a:latin typeface="Gill Sans MT"/>
                <a:cs typeface="Gill Sans MT"/>
              </a:rPr>
              <a:t> </a:t>
            </a:r>
            <a:r>
              <a:rPr sz="513" spc="9" dirty="0">
                <a:latin typeface="Gill Sans MT"/>
                <a:cs typeface="Gill Sans MT"/>
              </a:rPr>
              <a:t>either</a:t>
            </a:r>
            <a:r>
              <a:rPr sz="513" spc="-21" dirty="0">
                <a:latin typeface="Gill Sans MT"/>
                <a:cs typeface="Gill Sans MT"/>
              </a:rPr>
              <a:t> </a:t>
            </a:r>
            <a:r>
              <a:rPr sz="513" spc="9" dirty="0">
                <a:latin typeface="Gill Sans MT"/>
                <a:cs typeface="Gill Sans MT"/>
              </a:rPr>
              <a:t>(i)</a:t>
            </a:r>
            <a:r>
              <a:rPr sz="513" spc="-21" dirty="0">
                <a:latin typeface="Gill Sans MT"/>
                <a:cs typeface="Gill Sans MT"/>
              </a:rPr>
              <a:t> </a:t>
            </a:r>
            <a:r>
              <a:rPr sz="513" spc="60" dirty="0">
                <a:latin typeface="Gill Sans MT"/>
                <a:cs typeface="Gill Sans MT"/>
              </a:rPr>
              <a:t>a</a:t>
            </a:r>
            <a:r>
              <a:rPr sz="513" spc="-21" dirty="0">
                <a:latin typeface="Gill Sans MT"/>
                <a:cs typeface="Gill Sans MT"/>
              </a:rPr>
              <a:t> </a:t>
            </a:r>
            <a:r>
              <a:rPr sz="513" spc="26" dirty="0">
                <a:latin typeface="Gill Sans MT"/>
                <a:cs typeface="Gill Sans MT"/>
              </a:rPr>
              <a:t>negative</a:t>
            </a:r>
            <a:r>
              <a:rPr sz="513" spc="-21" dirty="0">
                <a:latin typeface="Gill Sans MT"/>
                <a:cs typeface="Gill Sans MT"/>
              </a:rPr>
              <a:t> </a:t>
            </a:r>
            <a:r>
              <a:rPr sz="513" spc="4" dirty="0">
                <a:latin typeface="Gill Sans MT"/>
                <a:cs typeface="Gill Sans MT"/>
              </a:rPr>
              <a:t>HIV </a:t>
            </a:r>
            <a:r>
              <a:rPr sz="513" spc="-128" dirty="0">
                <a:latin typeface="Gill Sans MT"/>
                <a:cs typeface="Gill Sans MT"/>
              </a:rPr>
              <a:t> </a:t>
            </a:r>
            <a:r>
              <a:rPr sz="513" spc="21" dirty="0">
                <a:latin typeface="Gill Sans MT"/>
                <a:cs typeface="Gill Sans MT"/>
              </a:rPr>
              <a:t>test</a:t>
            </a:r>
            <a:r>
              <a:rPr sz="513" spc="-26" dirty="0">
                <a:latin typeface="Gill Sans MT"/>
                <a:cs typeface="Gill Sans MT"/>
              </a:rPr>
              <a:t> </a:t>
            </a:r>
            <a:r>
              <a:rPr sz="513" spc="13" dirty="0">
                <a:latin typeface="Gill Sans MT"/>
                <a:cs typeface="Gill Sans MT"/>
              </a:rPr>
              <a:t>result</a:t>
            </a:r>
            <a:r>
              <a:rPr sz="513" spc="-21" dirty="0">
                <a:latin typeface="Gill Sans MT"/>
                <a:cs typeface="Gill Sans MT"/>
              </a:rPr>
              <a:t> </a:t>
            </a:r>
            <a:r>
              <a:rPr sz="513" spc="17" dirty="0">
                <a:latin typeface="Gill Sans MT"/>
                <a:cs typeface="Gill Sans MT"/>
              </a:rPr>
              <a:t>no</a:t>
            </a:r>
            <a:r>
              <a:rPr sz="513" spc="-26" dirty="0">
                <a:latin typeface="Gill Sans MT"/>
                <a:cs typeface="Gill Sans MT"/>
              </a:rPr>
              <a:t> </a:t>
            </a:r>
            <a:r>
              <a:rPr sz="513" spc="4" dirty="0">
                <a:latin typeface="Gill Sans MT"/>
                <a:cs typeface="Gill Sans MT"/>
              </a:rPr>
              <a:t>older</a:t>
            </a:r>
            <a:r>
              <a:rPr sz="513" spc="-21" dirty="0">
                <a:latin typeface="Gill Sans MT"/>
                <a:cs typeface="Gill Sans MT"/>
              </a:rPr>
              <a:t> </a:t>
            </a:r>
            <a:r>
              <a:rPr sz="513" spc="26" dirty="0">
                <a:latin typeface="Gill Sans MT"/>
                <a:cs typeface="Gill Sans MT"/>
              </a:rPr>
              <a:t>than</a:t>
            </a:r>
            <a:r>
              <a:rPr sz="513" spc="-21" dirty="0">
                <a:latin typeface="Gill Sans MT"/>
                <a:cs typeface="Gill Sans MT"/>
              </a:rPr>
              <a:t> </a:t>
            </a:r>
            <a:r>
              <a:rPr sz="513" spc="30" dirty="0">
                <a:latin typeface="Gill Sans MT"/>
                <a:cs typeface="Gill Sans MT"/>
              </a:rPr>
              <a:t>4</a:t>
            </a:r>
            <a:r>
              <a:rPr sz="513" spc="-26" dirty="0">
                <a:latin typeface="Gill Sans MT"/>
                <a:cs typeface="Gill Sans MT"/>
              </a:rPr>
              <a:t> </a:t>
            </a:r>
            <a:r>
              <a:rPr sz="513" spc="17" dirty="0">
                <a:latin typeface="Gill Sans MT"/>
                <a:cs typeface="Gill Sans MT"/>
              </a:rPr>
              <a:t>weeks,</a:t>
            </a:r>
            <a:endParaRPr sz="513">
              <a:latin typeface="Gill Sans MT"/>
              <a:cs typeface="Gill Sans MT"/>
            </a:endParaRPr>
          </a:p>
          <a:p>
            <a:pPr marL="116743" marR="103711" algn="just">
              <a:lnSpc>
                <a:spcPct val="125000"/>
              </a:lnSpc>
            </a:pPr>
            <a:r>
              <a:rPr sz="513" spc="9" dirty="0">
                <a:latin typeface="Gill Sans MT"/>
                <a:cs typeface="Gill Sans MT"/>
              </a:rPr>
              <a:t>(ii)</a:t>
            </a:r>
            <a:r>
              <a:rPr sz="513" spc="-26" dirty="0">
                <a:latin typeface="Gill Sans MT"/>
                <a:cs typeface="Gill Sans MT"/>
              </a:rPr>
              <a:t> </a:t>
            </a:r>
            <a:r>
              <a:rPr sz="513" spc="21" dirty="0">
                <a:latin typeface="Gill Sans MT"/>
                <a:cs typeface="Gill Sans MT"/>
              </a:rPr>
              <a:t>evidence</a:t>
            </a:r>
            <a:r>
              <a:rPr sz="513" spc="-21" dirty="0">
                <a:latin typeface="Gill Sans MT"/>
                <a:cs typeface="Gill Sans MT"/>
              </a:rPr>
              <a:t> </a:t>
            </a:r>
            <a:r>
              <a:rPr sz="513" spc="17" dirty="0">
                <a:latin typeface="Gill Sans MT"/>
                <a:cs typeface="Gill Sans MT"/>
              </a:rPr>
              <a:t>that</a:t>
            </a:r>
            <a:r>
              <a:rPr sz="513" spc="-21" dirty="0">
                <a:latin typeface="Gill Sans MT"/>
                <a:cs typeface="Gill Sans MT"/>
              </a:rPr>
              <a:t> </a:t>
            </a:r>
            <a:r>
              <a:rPr sz="513" spc="43" dirty="0">
                <a:latin typeface="Gill Sans MT"/>
                <a:cs typeface="Gill Sans MT"/>
              </a:rPr>
              <a:t>an</a:t>
            </a:r>
            <a:r>
              <a:rPr sz="513" spc="-21" dirty="0">
                <a:latin typeface="Gill Sans MT"/>
                <a:cs typeface="Gill Sans MT"/>
              </a:rPr>
              <a:t> </a:t>
            </a:r>
            <a:r>
              <a:rPr sz="513" spc="4" dirty="0">
                <a:latin typeface="Gill Sans MT"/>
                <a:cs typeface="Gill Sans MT"/>
              </a:rPr>
              <a:t>HIV</a:t>
            </a:r>
            <a:r>
              <a:rPr sz="513" spc="-21" dirty="0">
                <a:latin typeface="Gill Sans MT"/>
                <a:cs typeface="Gill Sans MT"/>
              </a:rPr>
              <a:t> </a:t>
            </a:r>
            <a:r>
              <a:rPr sz="513" spc="21" dirty="0">
                <a:latin typeface="Gill Sans MT"/>
                <a:cs typeface="Gill Sans MT"/>
              </a:rPr>
              <a:t>test</a:t>
            </a:r>
            <a:r>
              <a:rPr sz="513" spc="-21" dirty="0">
                <a:latin typeface="Gill Sans MT"/>
                <a:cs typeface="Gill Sans MT"/>
              </a:rPr>
              <a:t> </a:t>
            </a:r>
            <a:r>
              <a:rPr sz="513" spc="47" dirty="0">
                <a:latin typeface="Gill Sans MT"/>
                <a:cs typeface="Gill Sans MT"/>
              </a:rPr>
              <a:t>has </a:t>
            </a:r>
            <a:r>
              <a:rPr sz="513" spc="-133" dirty="0">
                <a:latin typeface="Gill Sans MT"/>
                <a:cs typeface="Gill Sans MT"/>
              </a:rPr>
              <a:t> </a:t>
            </a:r>
            <a:r>
              <a:rPr sz="513" spc="26" dirty="0">
                <a:latin typeface="Gill Sans MT"/>
                <a:cs typeface="Gill Sans MT"/>
              </a:rPr>
              <a:t>been</a:t>
            </a:r>
            <a:r>
              <a:rPr sz="513" spc="-26" dirty="0">
                <a:latin typeface="Gill Sans MT"/>
                <a:cs typeface="Gill Sans MT"/>
              </a:rPr>
              <a:t> </a:t>
            </a:r>
            <a:r>
              <a:rPr sz="513" spc="17" dirty="0">
                <a:latin typeface="Gill Sans MT"/>
                <a:cs typeface="Gill Sans MT"/>
              </a:rPr>
              <a:t>conducted,</a:t>
            </a:r>
            <a:r>
              <a:rPr sz="513" spc="-26" dirty="0">
                <a:latin typeface="Gill Sans MT"/>
                <a:cs typeface="Gill Sans MT"/>
              </a:rPr>
              <a:t> </a:t>
            </a:r>
            <a:r>
              <a:rPr sz="513" spc="17" dirty="0">
                <a:latin typeface="Gill Sans MT"/>
                <a:cs typeface="Gill Sans MT"/>
              </a:rPr>
              <a:t>but</a:t>
            </a:r>
            <a:r>
              <a:rPr sz="513" spc="-26" dirty="0">
                <a:latin typeface="Gill Sans MT"/>
                <a:cs typeface="Gill Sans MT"/>
              </a:rPr>
              <a:t> </a:t>
            </a:r>
            <a:r>
              <a:rPr sz="513" spc="13" dirty="0">
                <a:latin typeface="Gill Sans MT"/>
                <a:cs typeface="Gill Sans MT"/>
              </a:rPr>
              <a:t>the</a:t>
            </a:r>
            <a:r>
              <a:rPr sz="513" spc="-26" dirty="0">
                <a:latin typeface="Gill Sans MT"/>
                <a:cs typeface="Gill Sans MT"/>
              </a:rPr>
              <a:t> </a:t>
            </a:r>
            <a:r>
              <a:rPr sz="513" spc="13" dirty="0">
                <a:latin typeface="Gill Sans MT"/>
                <a:cs typeface="Gill Sans MT"/>
              </a:rPr>
              <a:t>result</a:t>
            </a:r>
            <a:r>
              <a:rPr sz="513" spc="-21" dirty="0">
                <a:latin typeface="Gill Sans MT"/>
                <a:cs typeface="Gill Sans MT"/>
              </a:rPr>
              <a:t> </a:t>
            </a:r>
            <a:r>
              <a:rPr sz="513" spc="38" dirty="0">
                <a:latin typeface="Gill Sans MT"/>
                <a:cs typeface="Gill Sans MT"/>
              </a:rPr>
              <a:t>is </a:t>
            </a:r>
            <a:r>
              <a:rPr sz="513" spc="-133" dirty="0">
                <a:latin typeface="Gill Sans MT"/>
                <a:cs typeface="Gill Sans MT"/>
              </a:rPr>
              <a:t> </a:t>
            </a:r>
            <a:r>
              <a:rPr sz="513" spc="17" dirty="0">
                <a:latin typeface="Gill Sans MT"/>
                <a:cs typeface="Gill Sans MT"/>
              </a:rPr>
              <a:t>still</a:t>
            </a:r>
            <a:r>
              <a:rPr sz="513" spc="-21" dirty="0">
                <a:latin typeface="Gill Sans MT"/>
                <a:cs typeface="Gill Sans MT"/>
              </a:rPr>
              <a:t> </a:t>
            </a:r>
            <a:r>
              <a:rPr sz="513" spc="21" dirty="0">
                <a:latin typeface="Gill Sans MT"/>
                <a:cs typeface="Gill Sans MT"/>
              </a:rPr>
              <a:t>forthcoming</a:t>
            </a:r>
            <a:endParaRPr sz="513">
              <a:latin typeface="Gill Sans MT"/>
              <a:cs typeface="Gill Sans MT"/>
            </a:endParaRPr>
          </a:p>
          <a:p>
            <a:pPr marL="116743" indent="-61901">
              <a:spcBef>
                <a:spcPts val="154"/>
              </a:spcBef>
              <a:buFont typeface="Gill Sans MT"/>
              <a:buChar char="•"/>
              <a:tabLst>
                <a:tab pos="117286" algn="l"/>
              </a:tabLst>
            </a:pPr>
            <a:r>
              <a:rPr sz="513" spc="38" dirty="0">
                <a:latin typeface="Trebuchet MS"/>
                <a:cs typeface="Trebuchet MS"/>
              </a:rPr>
              <a:t>PBS</a:t>
            </a:r>
            <a:r>
              <a:rPr sz="513" spc="-30" dirty="0">
                <a:latin typeface="Trebuchet MS"/>
                <a:cs typeface="Trebuchet MS"/>
              </a:rPr>
              <a:t> </a:t>
            </a:r>
            <a:r>
              <a:rPr sz="513" spc="-4" dirty="0">
                <a:latin typeface="Trebuchet MS"/>
                <a:cs typeface="Trebuchet MS"/>
              </a:rPr>
              <a:t>Restricted</a:t>
            </a:r>
            <a:r>
              <a:rPr sz="513" spc="-30" dirty="0">
                <a:latin typeface="Trebuchet MS"/>
                <a:cs typeface="Trebuchet MS"/>
              </a:rPr>
              <a:t> </a:t>
            </a:r>
            <a:r>
              <a:rPr sz="513" spc="-13" dirty="0">
                <a:latin typeface="Trebuchet MS"/>
                <a:cs typeface="Trebuchet MS"/>
              </a:rPr>
              <a:t>Benefit</a:t>
            </a:r>
            <a:endParaRPr sz="513">
              <a:latin typeface="Trebuchet MS"/>
              <a:cs typeface="Trebuchet MS"/>
            </a:endParaRPr>
          </a:p>
          <a:p>
            <a:pPr marL="116743" marR="101539" indent="-61901">
              <a:lnSpc>
                <a:spcPct val="125000"/>
              </a:lnSpc>
              <a:buChar char="•"/>
              <a:tabLst>
                <a:tab pos="117286" algn="l"/>
              </a:tabLst>
            </a:pPr>
            <a:r>
              <a:rPr sz="513" spc="30" dirty="0">
                <a:latin typeface="Gill Sans MT"/>
                <a:cs typeface="Gill Sans MT"/>
              </a:rPr>
              <a:t>Patients </a:t>
            </a:r>
            <a:r>
              <a:rPr sz="513" spc="9" dirty="0">
                <a:latin typeface="Gill Sans MT"/>
                <a:cs typeface="Gill Sans MT"/>
              </a:rPr>
              <a:t>not </a:t>
            </a:r>
            <a:r>
              <a:rPr sz="513" spc="21" dirty="0">
                <a:latin typeface="Gill Sans MT"/>
                <a:cs typeface="Gill Sans MT"/>
              </a:rPr>
              <a:t>eligible </a:t>
            </a:r>
            <a:r>
              <a:rPr sz="513" spc="4" dirty="0">
                <a:latin typeface="Gill Sans MT"/>
                <a:cs typeface="Gill Sans MT"/>
              </a:rPr>
              <a:t>for </a:t>
            </a:r>
            <a:r>
              <a:rPr sz="513" spc="51" dirty="0">
                <a:latin typeface="Gill Sans MT"/>
                <a:cs typeface="Gill Sans MT"/>
              </a:rPr>
              <a:t>PBS </a:t>
            </a:r>
            <a:r>
              <a:rPr sz="513" spc="56" dirty="0">
                <a:latin typeface="Gill Sans MT"/>
                <a:cs typeface="Gill Sans MT"/>
              </a:rPr>
              <a:t> </a:t>
            </a:r>
            <a:r>
              <a:rPr sz="513" spc="34" dirty="0">
                <a:latin typeface="Gill Sans MT"/>
                <a:cs typeface="Gill Sans MT"/>
              </a:rPr>
              <a:t>subsidised</a:t>
            </a:r>
            <a:r>
              <a:rPr sz="513" spc="-26" dirty="0">
                <a:latin typeface="Gill Sans MT"/>
                <a:cs typeface="Gill Sans MT"/>
              </a:rPr>
              <a:t> </a:t>
            </a:r>
            <a:r>
              <a:rPr sz="513" spc="30" dirty="0">
                <a:latin typeface="Gill Sans MT"/>
                <a:cs typeface="Gill Sans MT"/>
              </a:rPr>
              <a:t>PrEP</a:t>
            </a:r>
            <a:r>
              <a:rPr sz="513" spc="-21" dirty="0">
                <a:latin typeface="Gill Sans MT"/>
                <a:cs typeface="Gill Sans MT"/>
              </a:rPr>
              <a:t> </a:t>
            </a:r>
            <a:r>
              <a:rPr sz="513" spc="38" dirty="0">
                <a:latin typeface="Gill Sans MT"/>
                <a:cs typeface="Gill Sans MT"/>
              </a:rPr>
              <a:t>can</a:t>
            </a:r>
            <a:r>
              <a:rPr sz="513" spc="-21" dirty="0">
                <a:latin typeface="Gill Sans MT"/>
                <a:cs typeface="Gill Sans MT"/>
              </a:rPr>
              <a:t> </a:t>
            </a:r>
            <a:r>
              <a:rPr sz="513" spc="26" dirty="0">
                <a:latin typeface="Gill Sans MT"/>
                <a:cs typeface="Gill Sans MT"/>
              </a:rPr>
              <a:t>be</a:t>
            </a:r>
            <a:r>
              <a:rPr sz="513" spc="-26" dirty="0">
                <a:latin typeface="Gill Sans MT"/>
                <a:cs typeface="Gill Sans MT"/>
              </a:rPr>
              <a:t> </a:t>
            </a:r>
            <a:r>
              <a:rPr sz="513" spc="38" dirty="0">
                <a:latin typeface="Gill Sans MT"/>
                <a:cs typeface="Gill Sans MT"/>
              </a:rPr>
              <a:t>assisted </a:t>
            </a:r>
            <a:r>
              <a:rPr sz="513" spc="-128" dirty="0">
                <a:latin typeface="Gill Sans MT"/>
                <a:cs typeface="Gill Sans MT"/>
              </a:rPr>
              <a:t> </a:t>
            </a:r>
            <a:r>
              <a:rPr sz="513" spc="-4" dirty="0">
                <a:latin typeface="Gill Sans MT"/>
                <a:cs typeface="Gill Sans MT"/>
              </a:rPr>
              <a:t>to </a:t>
            </a:r>
            <a:r>
              <a:rPr sz="513" spc="13" dirty="0">
                <a:latin typeface="Gill Sans MT"/>
                <a:cs typeface="Gill Sans MT"/>
              </a:rPr>
              <a:t>import </a:t>
            </a:r>
            <a:r>
              <a:rPr sz="513" spc="30" dirty="0">
                <a:latin typeface="Gill Sans MT"/>
                <a:cs typeface="Gill Sans MT"/>
              </a:rPr>
              <a:t>PrEP </a:t>
            </a:r>
            <a:r>
              <a:rPr sz="513" spc="9" dirty="0">
                <a:latin typeface="Gill Sans MT"/>
                <a:cs typeface="Gill Sans MT"/>
              </a:rPr>
              <a:t>under </a:t>
            </a:r>
            <a:r>
              <a:rPr sz="513" spc="13" dirty="0">
                <a:latin typeface="Gill Sans MT"/>
                <a:cs typeface="Gill Sans MT"/>
              </a:rPr>
              <a:t>the </a:t>
            </a:r>
            <a:r>
              <a:rPr sz="513" spc="-13" dirty="0">
                <a:latin typeface="Gill Sans MT"/>
                <a:cs typeface="Gill Sans MT"/>
              </a:rPr>
              <a:t>TGA’s </a:t>
            </a:r>
            <a:r>
              <a:rPr sz="513" spc="-9" dirty="0">
                <a:latin typeface="Gill Sans MT"/>
                <a:cs typeface="Gill Sans MT"/>
              </a:rPr>
              <a:t> </a:t>
            </a:r>
            <a:r>
              <a:rPr sz="513" spc="38" dirty="0">
                <a:latin typeface="Gill Sans MT"/>
                <a:cs typeface="Gill Sans MT"/>
              </a:rPr>
              <a:t>self </a:t>
            </a:r>
            <a:r>
              <a:rPr sz="513" spc="17" dirty="0">
                <a:latin typeface="Gill Sans MT"/>
                <a:cs typeface="Gill Sans MT"/>
              </a:rPr>
              <a:t>importation </a:t>
            </a:r>
            <a:r>
              <a:rPr sz="513" spc="30" dirty="0">
                <a:latin typeface="Gill Sans MT"/>
                <a:cs typeface="Gill Sans MT"/>
              </a:rPr>
              <a:t>scheme, </a:t>
            </a:r>
            <a:r>
              <a:rPr sz="513" spc="13" dirty="0">
                <a:latin typeface="Gill Sans MT"/>
                <a:cs typeface="Gill Sans MT"/>
              </a:rPr>
              <a:t>on </a:t>
            </a:r>
            <a:r>
              <a:rPr sz="513" spc="60" dirty="0">
                <a:latin typeface="Gill Sans MT"/>
                <a:cs typeface="Gill Sans MT"/>
              </a:rPr>
              <a:t>a </a:t>
            </a:r>
            <a:r>
              <a:rPr sz="513" spc="64" dirty="0">
                <a:latin typeface="Gill Sans MT"/>
                <a:cs typeface="Gill Sans MT"/>
              </a:rPr>
              <a:t> </a:t>
            </a:r>
            <a:r>
              <a:rPr sz="513" spc="13" dirty="0">
                <a:latin typeface="Gill Sans MT"/>
                <a:cs typeface="Gill Sans MT"/>
              </a:rPr>
              <a:t>private prescription </a:t>
            </a:r>
            <a:r>
              <a:rPr sz="513" spc="77" dirty="0">
                <a:latin typeface="Gill Sans MT"/>
                <a:cs typeface="Gill Sans MT"/>
              </a:rPr>
              <a:t>– </a:t>
            </a:r>
            <a:r>
              <a:rPr sz="513" spc="81" dirty="0">
                <a:solidFill>
                  <a:srgbClr val="00AEEF"/>
                </a:solidFill>
                <a:latin typeface="Gill Sans MT"/>
                <a:cs typeface="Gill Sans MT"/>
              </a:rPr>
              <a:t> </a:t>
            </a:r>
            <a:r>
              <a:rPr sz="513" u="sng" spc="17" dirty="0">
                <a:solidFill>
                  <a:srgbClr val="00AEEF"/>
                </a:solidFill>
                <a:uFill>
                  <a:solidFill>
                    <a:srgbClr val="00AEEF"/>
                  </a:solidFill>
                </a:uFill>
                <a:latin typeface="Gill Sans MT"/>
                <a:cs typeface="Gill Sans MT"/>
                <a:hlinkClick r:id="rId3"/>
              </a:rPr>
              <a:t>www.pan.org.au</a:t>
            </a:r>
            <a:endParaRPr sz="513">
              <a:latin typeface="Gill Sans MT"/>
              <a:cs typeface="Gill Sans MT"/>
            </a:endParaRPr>
          </a:p>
        </p:txBody>
      </p:sp>
      <p:grpSp>
        <p:nvGrpSpPr>
          <p:cNvPr id="31" name="object 35">
            <a:extLst>
              <a:ext uri="{FF2B5EF4-FFF2-40B4-BE49-F238E27FC236}">
                <a16:creationId xmlns:a16="http://schemas.microsoft.com/office/drawing/2014/main" id="{0942A6E1-A955-AD2C-6254-AF0A9C2C649F}"/>
              </a:ext>
            </a:extLst>
          </p:cNvPr>
          <p:cNvGrpSpPr/>
          <p:nvPr/>
        </p:nvGrpSpPr>
        <p:grpSpPr>
          <a:xfrm>
            <a:off x="3154306" y="1272106"/>
            <a:ext cx="2945193" cy="369777"/>
            <a:chOff x="1897899" y="1362163"/>
            <a:chExt cx="3444240" cy="432434"/>
          </a:xfrm>
        </p:grpSpPr>
        <p:sp>
          <p:nvSpPr>
            <p:cNvPr id="88" name="object 36">
              <a:extLst>
                <a:ext uri="{FF2B5EF4-FFF2-40B4-BE49-F238E27FC236}">
                  <a16:creationId xmlns:a16="http://schemas.microsoft.com/office/drawing/2014/main" id="{7422FDE7-0106-2F8F-3C02-266E8F077FBA}"/>
                </a:ext>
              </a:extLst>
            </p:cNvPr>
            <p:cNvSpPr/>
            <p:nvPr/>
          </p:nvSpPr>
          <p:spPr>
            <a:xfrm>
              <a:off x="1897899" y="1362163"/>
              <a:ext cx="3444240" cy="432434"/>
            </a:xfrm>
            <a:custGeom>
              <a:avLst/>
              <a:gdLst/>
              <a:ahLst/>
              <a:cxnLst/>
              <a:rect l="l" t="t" r="r" b="b"/>
              <a:pathLst>
                <a:path w="3444240" h="432435">
                  <a:moveTo>
                    <a:pt x="3266198" y="0"/>
                  </a:moveTo>
                  <a:lnTo>
                    <a:pt x="0" y="0"/>
                  </a:lnTo>
                  <a:lnTo>
                    <a:pt x="177800" y="216001"/>
                  </a:lnTo>
                  <a:lnTo>
                    <a:pt x="0" y="432003"/>
                  </a:lnTo>
                  <a:lnTo>
                    <a:pt x="3266198" y="432003"/>
                  </a:lnTo>
                  <a:lnTo>
                    <a:pt x="3443998" y="216001"/>
                  </a:lnTo>
                  <a:lnTo>
                    <a:pt x="3266198" y="0"/>
                  </a:lnTo>
                  <a:close/>
                </a:path>
              </a:pathLst>
            </a:custGeom>
            <a:solidFill>
              <a:srgbClr val="1C3664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1539"/>
            </a:p>
          </p:txBody>
        </p:sp>
        <p:pic>
          <p:nvPicPr>
            <p:cNvPr id="89" name="object 37">
              <a:extLst>
                <a:ext uri="{FF2B5EF4-FFF2-40B4-BE49-F238E27FC236}">
                  <a16:creationId xmlns:a16="http://schemas.microsoft.com/office/drawing/2014/main" id="{D8CBD15E-9DF0-C521-0C8D-0E999BCF83B3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02695" y="1472053"/>
              <a:ext cx="153441" cy="212216"/>
            </a:xfrm>
            <a:prstGeom prst="rect">
              <a:avLst/>
            </a:prstGeom>
          </p:spPr>
        </p:pic>
      </p:grpSp>
      <p:sp>
        <p:nvSpPr>
          <p:cNvPr id="32" name="object 38">
            <a:extLst>
              <a:ext uri="{FF2B5EF4-FFF2-40B4-BE49-F238E27FC236}">
                <a16:creationId xmlns:a16="http://schemas.microsoft.com/office/drawing/2014/main" id="{D23EBF9E-0E67-D47F-5AF3-3DDE33384574}"/>
              </a:ext>
            </a:extLst>
          </p:cNvPr>
          <p:cNvSpPr txBox="1"/>
          <p:nvPr/>
        </p:nvSpPr>
        <p:spPr>
          <a:xfrm>
            <a:off x="4796363" y="1328765"/>
            <a:ext cx="1121823" cy="221345"/>
          </a:xfrm>
          <a:prstGeom prst="rect">
            <a:avLst/>
          </a:prstGeom>
        </p:spPr>
        <p:txBody>
          <a:bodyPr vert="horz" wrap="square" lIns="0" tIns="10860" rIns="0" bIns="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60" marR="4344">
              <a:lnSpc>
                <a:spcPct val="119100"/>
              </a:lnSpc>
              <a:spcBef>
                <a:spcPts val="86"/>
              </a:spcBef>
            </a:pPr>
            <a:r>
              <a:rPr sz="599" b="1" i="1" spc="-13" dirty="0">
                <a:solidFill>
                  <a:srgbClr val="FFFFFF"/>
                </a:solidFill>
                <a:latin typeface="Gill Sans MT"/>
                <a:cs typeface="Gill Sans MT"/>
              </a:rPr>
              <a:t>Note:</a:t>
            </a:r>
            <a:r>
              <a:rPr sz="599" b="1" i="1" spc="-21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i="1" spc="51" dirty="0">
                <a:solidFill>
                  <a:srgbClr val="FFFFFF"/>
                </a:solidFill>
                <a:latin typeface="Gill Sans MT"/>
                <a:cs typeface="Gill Sans MT"/>
              </a:rPr>
              <a:t>Steps</a:t>
            </a:r>
            <a:r>
              <a:rPr sz="599" i="1" spc="-21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i="1" spc="4" dirty="0">
                <a:solidFill>
                  <a:srgbClr val="FFFFFF"/>
                </a:solidFill>
                <a:latin typeface="Gill Sans MT"/>
                <a:cs typeface="Gill Sans MT"/>
              </a:rPr>
              <a:t>1,</a:t>
            </a:r>
            <a:r>
              <a:rPr sz="599" i="1" spc="-21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i="1" spc="4" dirty="0">
                <a:solidFill>
                  <a:srgbClr val="FFFFFF"/>
                </a:solidFill>
                <a:latin typeface="Gill Sans MT"/>
                <a:cs typeface="Gill Sans MT"/>
              </a:rPr>
              <a:t>2,</a:t>
            </a:r>
            <a:r>
              <a:rPr sz="599" i="1" spc="-21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i="1" spc="17" dirty="0">
                <a:solidFill>
                  <a:srgbClr val="FFFFFF"/>
                </a:solidFill>
                <a:latin typeface="Gill Sans MT"/>
                <a:cs typeface="Gill Sans MT"/>
              </a:rPr>
              <a:t>3</a:t>
            </a:r>
            <a:r>
              <a:rPr sz="599" i="1" spc="-21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i="1" spc="-51" dirty="0">
                <a:solidFill>
                  <a:srgbClr val="FFFFFF"/>
                </a:solidFill>
                <a:latin typeface="Gill Sans MT"/>
                <a:cs typeface="Gill Sans MT"/>
              </a:rPr>
              <a:t>&amp;</a:t>
            </a:r>
            <a:r>
              <a:rPr sz="599" i="1" spc="-21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i="1" spc="17" dirty="0">
                <a:solidFill>
                  <a:srgbClr val="FFFFFF"/>
                </a:solidFill>
                <a:latin typeface="Gill Sans MT"/>
                <a:cs typeface="Gill Sans MT"/>
              </a:rPr>
              <a:t>4</a:t>
            </a:r>
            <a:r>
              <a:rPr sz="599" i="1" spc="-21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i="1" spc="30" dirty="0">
                <a:solidFill>
                  <a:srgbClr val="FFFFFF"/>
                </a:solidFill>
                <a:latin typeface="Gill Sans MT"/>
                <a:cs typeface="Gill Sans MT"/>
              </a:rPr>
              <a:t>a</a:t>
            </a:r>
            <a:r>
              <a:rPr sz="599" i="1" spc="9" dirty="0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sz="599" i="1" spc="47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599" i="1" spc="-21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i="1" spc="43" dirty="0">
                <a:solidFill>
                  <a:srgbClr val="FFFFFF"/>
                </a:solidFill>
                <a:latin typeface="Gill Sans MT"/>
                <a:cs typeface="Gill Sans MT"/>
              </a:rPr>
              <a:t>usually </a:t>
            </a:r>
            <a:r>
              <a:rPr sz="599" i="1" spc="34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i="1" spc="47" dirty="0">
                <a:solidFill>
                  <a:srgbClr val="FFFFFF"/>
                </a:solidFill>
                <a:latin typeface="Gill Sans MT"/>
                <a:cs typeface="Gill Sans MT"/>
              </a:rPr>
              <a:t>completed</a:t>
            </a:r>
            <a:r>
              <a:rPr sz="599" i="1" spc="-26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i="1" spc="30" dirty="0">
                <a:solidFill>
                  <a:srgbClr val="FFFFFF"/>
                </a:solidFill>
                <a:latin typeface="Gill Sans MT"/>
                <a:cs typeface="Gill Sans MT"/>
              </a:rPr>
              <a:t>at</a:t>
            </a:r>
            <a:r>
              <a:rPr sz="599" i="1" spc="-26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i="1" spc="34" dirty="0">
                <a:solidFill>
                  <a:srgbClr val="FFFFFF"/>
                </a:solidFill>
                <a:latin typeface="Gill Sans MT"/>
                <a:cs typeface="Gill Sans MT"/>
              </a:rPr>
              <a:t>the</a:t>
            </a:r>
            <a:r>
              <a:rPr sz="599" i="1" spc="-21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i="1" spc="60" dirty="0">
                <a:solidFill>
                  <a:srgbClr val="FFFFFF"/>
                </a:solidFill>
                <a:latin typeface="Gill Sans MT"/>
                <a:cs typeface="Gill Sans MT"/>
              </a:rPr>
              <a:t>same</a:t>
            </a:r>
            <a:r>
              <a:rPr sz="599" i="1" spc="-26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i="1" spc="47" dirty="0">
                <a:solidFill>
                  <a:srgbClr val="FFFFFF"/>
                </a:solidFill>
                <a:latin typeface="Gill Sans MT"/>
                <a:cs typeface="Gill Sans MT"/>
              </a:rPr>
              <a:t>visit</a:t>
            </a:r>
            <a:endParaRPr sz="599">
              <a:latin typeface="Gill Sans MT"/>
              <a:cs typeface="Gill Sans MT"/>
            </a:endParaRPr>
          </a:p>
        </p:txBody>
      </p:sp>
      <p:grpSp>
        <p:nvGrpSpPr>
          <p:cNvPr id="33" name="object 39">
            <a:extLst>
              <a:ext uri="{FF2B5EF4-FFF2-40B4-BE49-F238E27FC236}">
                <a16:creationId xmlns:a16="http://schemas.microsoft.com/office/drawing/2014/main" id="{937701B4-FEA0-95EE-EF61-E5875BF78C92}"/>
              </a:ext>
            </a:extLst>
          </p:cNvPr>
          <p:cNvGrpSpPr/>
          <p:nvPr/>
        </p:nvGrpSpPr>
        <p:grpSpPr>
          <a:xfrm>
            <a:off x="1680872" y="1272103"/>
            <a:ext cx="2500572" cy="369776"/>
            <a:chOff x="174800" y="1362163"/>
            <a:chExt cx="2924279" cy="432434"/>
          </a:xfrm>
        </p:grpSpPr>
        <p:sp>
          <p:nvSpPr>
            <p:cNvPr id="86" name="object 40">
              <a:extLst>
                <a:ext uri="{FF2B5EF4-FFF2-40B4-BE49-F238E27FC236}">
                  <a16:creationId xmlns:a16="http://schemas.microsoft.com/office/drawing/2014/main" id="{63D807D8-CFE1-A59B-0C36-F050D2F5A878}"/>
                </a:ext>
              </a:extLst>
            </p:cNvPr>
            <p:cNvSpPr/>
            <p:nvPr/>
          </p:nvSpPr>
          <p:spPr>
            <a:xfrm>
              <a:off x="2457729" y="1472056"/>
              <a:ext cx="641350" cy="212725"/>
            </a:xfrm>
            <a:custGeom>
              <a:avLst/>
              <a:gdLst/>
              <a:ahLst/>
              <a:cxnLst/>
              <a:rect l="l" t="t" r="r" b="b"/>
              <a:pathLst>
                <a:path w="641350" h="212725">
                  <a:moveTo>
                    <a:pt x="60972" y="185572"/>
                  </a:moveTo>
                  <a:lnTo>
                    <a:pt x="32321" y="166916"/>
                  </a:lnTo>
                  <a:lnTo>
                    <a:pt x="28867" y="165646"/>
                  </a:lnTo>
                  <a:lnTo>
                    <a:pt x="24460" y="163258"/>
                  </a:lnTo>
                  <a:lnTo>
                    <a:pt x="23368" y="161544"/>
                  </a:lnTo>
                  <a:lnTo>
                    <a:pt x="23393" y="157568"/>
                  </a:lnTo>
                  <a:lnTo>
                    <a:pt x="24079" y="156324"/>
                  </a:lnTo>
                  <a:lnTo>
                    <a:pt x="26924" y="154571"/>
                  </a:lnTo>
                  <a:lnTo>
                    <a:pt x="28816" y="154127"/>
                  </a:lnTo>
                  <a:lnTo>
                    <a:pt x="34112" y="154127"/>
                  </a:lnTo>
                  <a:lnTo>
                    <a:pt x="37693" y="154813"/>
                  </a:lnTo>
                  <a:lnTo>
                    <a:pt x="46278" y="157607"/>
                  </a:lnTo>
                  <a:lnTo>
                    <a:pt x="50190" y="159334"/>
                  </a:lnTo>
                  <a:lnTo>
                    <a:pt x="53924" y="161518"/>
                  </a:lnTo>
                  <a:lnTo>
                    <a:pt x="57518" y="154127"/>
                  </a:lnTo>
                  <a:lnTo>
                    <a:pt x="37782" y="139496"/>
                  </a:lnTo>
                  <a:lnTo>
                    <a:pt x="27063" y="139496"/>
                  </a:lnTo>
                  <a:lnTo>
                    <a:pt x="4432" y="165646"/>
                  </a:lnTo>
                  <a:lnTo>
                    <a:pt x="5499" y="169113"/>
                  </a:lnTo>
                  <a:lnTo>
                    <a:pt x="32727" y="183451"/>
                  </a:lnTo>
                  <a:lnTo>
                    <a:pt x="36258" y="184696"/>
                  </a:lnTo>
                  <a:lnTo>
                    <a:pt x="40830" y="187109"/>
                  </a:lnTo>
                  <a:lnTo>
                    <a:pt x="41960" y="188874"/>
                  </a:lnTo>
                  <a:lnTo>
                    <a:pt x="41960" y="193243"/>
                  </a:lnTo>
                  <a:lnTo>
                    <a:pt x="41148" y="194792"/>
                  </a:lnTo>
                  <a:lnTo>
                    <a:pt x="37871" y="196875"/>
                  </a:lnTo>
                  <a:lnTo>
                    <a:pt x="35598" y="197396"/>
                  </a:lnTo>
                  <a:lnTo>
                    <a:pt x="28917" y="197396"/>
                  </a:lnTo>
                  <a:lnTo>
                    <a:pt x="24599" y="196392"/>
                  </a:lnTo>
                  <a:lnTo>
                    <a:pt x="14833" y="192392"/>
                  </a:lnTo>
                  <a:lnTo>
                    <a:pt x="10591" y="189839"/>
                  </a:lnTo>
                  <a:lnTo>
                    <a:pt x="6997" y="186728"/>
                  </a:lnTo>
                  <a:lnTo>
                    <a:pt x="0" y="200660"/>
                  </a:lnTo>
                  <a:lnTo>
                    <a:pt x="4267" y="204165"/>
                  </a:lnTo>
                  <a:lnTo>
                    <a:pt x="9271" y="206946"/>
                  </a:lnTo>
                  <a:lnTo>
                    <a:pt x="20789" y="211010"/>
                  </a:lnTo>
                  <a:lnTo>
                    <a:pt x="26606" y="212026"/>
                  </a:lnTo>
                  <a:lnTo>
                    <a:pt x="37846" y="212026"/>
                  </a:lnTo>
                  <a:lnTo>
                    <a:pt x="60172" y="197396"/>
                  </a:lnTo>
                  <a:lnTo>
                    <a:pt x="60972" y="194894"/>
                  </a:lnTo>
                  <a:lnTo>
                    <a:pt x="60972" y="185572"/>
                  </a:lnTo>
                  <a:close/>
                </a:path>
                <a:path w="641350" h="212725">
                  <a:moveTo>
                    <a:pt x="67475" y="59524"/>
                  </a:moveTo>
                  <a:lnTo>
                    <a:pt x="64795" y="56705"/>
                  </a:lnTo>
                  <a:lnTo>
                    <a:pt x="56908" y="48374"/>
                  </a:lnTo>
                  <a:lnTo>
                    <a:pt x="54394" y="50952"/>
                  </a:lnTo>
                  <a:lnTo>
                    <a:pt x="51523" y="52984"/>
                  </a:lnTo>
                  <a:lnTo>
                    <a:pt x="45072" y="55956"/>
                  </a:lnTo>
                  <a:lnTo>
                    <a:pt x="41973" y="56705"/>
                  </a:lnTo>
                  <a:lnTo>
                    <a:pt x="35293" y="56705"/>
                  </a:lnTo>
                  <a:lnTo>
                    <a:pt x="19202" y="39700"/>
                  </a:lnTo>
                  <a:lnTo>
                    <a:pt x="19202" y="31902"/>
                  </a:lnTo>
                  <a:lnTo>
                    <a:pt x="35255" y="15125"/>
                  </a:lnTo>
                  <a:lnTo>
                    <a:pt x="42202" y="15125"/>
                  </a:lnTo>
                  <a:lnTo>
                    <a:pt x="45415" y="15963"/>
                  </a:lnTo>
                  <a:lnTo>
                    <a:pt x="51828" y="19304"/>
                  </a:lnTo>
                  <a:lnTo>
                    <a:pt x="54584" y="21564"/>
                  </a:lnTo>
                  <a:lnTo>
                    <a:pt x="56908" y="24409"/>
                  </a:lnTo>
                  <a:lnTo>
                    <a:pt x="64731" y="15125"/>
                  </a:lnTo>
                  <a:lnTo>
                    <a:pt x="43992" y="0"/>
                  </a:lnTo>
                  <a:lnTo>
                    <a:pt x="31584" y="0"/>
                  </a:lnTo>
                  <a:lnTo>
                    <a:pt x="914" y="28397"/>
                  </a:lnTo>
                  <a:lnTo>
                    <a:pt x="812" y="43256"/>
                  </a:lnTo>
                  <a:lnTo>
                    <a:pt x="2324" y="49034"/>
                  </a:lnTo>
                  <a:lnTo>
                    <a:pt x="8839" y="60210"/>
                  </a:lnTo>
                  <a:lnTo>
                    <a:pt x="13309" y="64592"/>
                  </a:lnTo>
                  <a:lnTo>
                    <a:pt x="24688" y="70942"/>
                  </a:lnTo>
                  <a:lnTo>
                    <a:pt x="31051" y="72529"/>
                  </a:lnTo>
                  <a:lnTo>
                    <a:pt x="43332" y="72529"/>
                  </a:lnTo>
                  <a:lnTo>
                    <a:pt x="48564" y="71348"/>
                  </a:lnTo>
                  <a:lnTo>
                    <a:pt x="59042" y="66611"/>
                  </a:lnTo>
                  <a:lnTo>
                    <a:pt x="63601" y="63461"/>
                  </a:lnTo>
                  <a:lnTo>
                    <a:pt x="67475" y="59524"/>
                  </a:lnTo>
                  <a:close/>
                </a:path>
                <a:path w="641350" h="212725">
                  <a:moveTo>
                    <a:pt x="124917" y="56603"/>
                  </a:moveTo>
                  <a:lnTo>
                    <a:pt x="94754" y="56603"/>
                  </a:lnTo>
                  <a:lnTo>
                    <a:pt x="94754" y="596"/>
                  </a:lnTo>
                  <a:lnTo>
                    <a:pt x="76644" y="596"/>
                  </a:lnTo>
                  <a:lnTo>
                    <a:pt x="76644" y="71729"/>
                  </a:lnTo>
                  <a:lnTo>
                    <a:pt x="124917" y="71729"/>
                  </a:lnTo>
                  <a:lnTo>
                    <a:pt x="124917" y="56603"/>
                  </a:lnTo>
                  <a:close/>
                </a:path>
                <a:path w="641350" h="212725">
                  <a:moveTo>
                    <a:pt x="135775" y="140284"/>
                  </a:moveTo>
                  <a:lnTo>
                    <a:pt x="117767" y="140284"/>
                  </a:lnTo>
                  <a:lnTo>
                    <a:pt x="117767" y="186359"/>
                  </a:lnTo>
                  <a:lnTo>
                    <a:pt x="116459" y="190144"/>
                  </a:lnTo>
                  <a:lnTo>
                    <a:pt x="111239" y="195707"/>
                  </a:lnTo>
                  <a:lnTo>
                    <a:pt x="107759" y="197091"/>
                  </a:lnTo>
                  <a:lnTo>
                    <a:pt x="99034" y="197091"/>
                  </a:lnTo>
                  <a:lnTo>
                    <a:pt x="95465" y="195681"/>
                  </a:lnTo>
                  <a:lnTo>
                    <a:pt x="89966" y="190068"/>
                  </a:lnTo>
                  <a:lnTo>
                    <a:pt x="88620" y="186359"/>
                  </a:lnTo>
                  <a:lnTo>
                    <a:pt x="88595" y="140284"/>
                  </a:lnTo>
                  <a:lnTo>
                    <a:pt x="70535" y="140284"/>
                  </a:lnTo>
                  <a:lnTo>
                    <a:pt x="70535" y="187782"/>
                  </a:lnTo>
                  <a:lnTo>
                    <a:pt x="71882" y="193205"/>
                  </a:lnTo>
                  <a:lnTo>
                    <a:pt x="77241" y="202425"/>
                  </a:lnTo>
                  <a:lnTo>
                    <a:pt x="81038" y="205981"/>
                  </a:lnTo>
                  <a:lnTo>
                    <a:pt x="90893" y="210972"/>
                  </a:lnTo>
                  <a:lnTo>
                    <a:pt x="96685" y="212229"/>
                  </a:lnTo>
                  <a:lnTo>
                    <a:pt x="109918" y="212229"/>
                  </a:lnTo>
                  <a:lnTo>
                    <a:pt x="115646" y="210972"/>
                  </a:lnTo>
                  <a:lnTo>
                    <a:pt x="125399" y="205981"/>
                  </a:lnTo>
                  <a:lnTo>
                    <a:pt x="129159" y="202425"/>
                  </a:lnTo>
                  <a:lnTo>
                    <a:pt x="132219" y="197091"/>
                  </a:lnTo>
                  <a:lnTo>
                    <a:pt x="134454" y="193205"/>
                  </a:lnTo>
                  <a:lnTo>
                    <a:pt x="135775" y="187782"/>
                  </a:lnTo>
                  <a:lnTo>
                    <a:pt x="135775" y="140284"/>
                  </a:lnTo>
                  <a:close/>
                </a:path>
                <a:path w="641350" h="212725">
                  <a:moveTo>
                    <a:pt x="152603" y="596"/>
                  </a:moveTo>
                  <a:lnTo>
                    <a:pt x="134493" y="596"/>
                  </a:lnTo>
                  <a:lnTo>
                    <a:pt x="134493" y="71742"/>
                  </a:lnTo>
                  <a:lnTo>
                    <a:pt x="152603" y="71742"/>
                  </a:lnTo>
                  <a:lnTo>
                    <a:pt x="152603" y="596"/>
                  </a:lnTo>
                  <a:close/>
                </a:path>
                <a:path w="641350" h="212725">
                  <a:moveTo>
                    <a:pt x="167830" y="140284"/>
                  </a:moveTo>
                  <a:lnTo>
                    <a:pt x="149720" y="140284"/>
                  </a:lnTo>
                  <a:lnTo>
                    <a:pt x="149720" y="211429"/>
                  </a:lnTo>
                  <a:lnTo>
                    <a:pt x="167830" y="211429"/>
                  </a:lnTo>
                  <a:lnTo>
                    <a:pt x="167830" y="140284"/>
                  </a:lnTo>
                  <a:close/>
                </a:path>
                <a:path w="641350" h="212725">
                  <a:moveTo>
                    <a:pt x="233413" y="596"/>
                  </a:moveTo>
                  <a:lnTo>
                    <a:pt x="216547" y="596"/>
                  </a:lnTo>
                  <a:lnTo>
                    <a:pt x="216547" y="44500"/>
                  </a:lnTo>
                  <a:lnTo>
                    <a:pt x="204165" y="27927"/>
                  </a:lnTo>
                  <a:lnTo>
                    <a:pt x="183756" y="596"/>
                  </a:lnTo>
                  <a:lnTo>
                    <a:pt x="167779" y="596"/>
                  </a:lnTo>
                  <a:lnTo>
                    <a:pt x="167779" y="71729"/>
                  </a:lnTo>
                  <a:lnTo>
                    <a:pt x="184746" y="71729"/>
                  </a:lnTo>
                  <a:lnTo>
                    <a:pt x="184746" y="27927"/>
                  </a:lnTo>
                  <a:lnTo>
                    <a:pt x="217487" y="71729"/>
                  </a:lnTo>
                  <a:lnTo>
                    <a:pt x="233413" y="71729"/>
                  </a:lnTo>
                  <a:lnTo>
                    <a:pt x="233413" y="44500"/>
                  </a:lnTo>
                  <a:lnTo>
                    <a:pt x="233413" y="596"/>
                  </a:lnTo>
                  <a:close/>
                </a:path>
                <a:path w="641350" h="212725">
                  <a:moveTo>
                    <a:pt x="237375" y="140195"/>
                  </a:moveTo>
                  <a:lnTo>
                    <a:pt x="176606" y="140195"/>
                  </a:lnTo>
                  <a:lnTo>
                    <a:pt x="176606" y="154825"/>
                  </a:lnTo>
                  <a:lnTo>
                    <a:pt x="197840" y="154825"/>
                  </a:lnTo>
                  <a:lnTo>
                    <a:pt x="197840" y="211429"/>
                  </a:lnTo>
                  <a:lnTo>
                    <a:pt x="215950" y="211429"/>
                  </a:lnTo>
                  <a:lnTo>
                    <a:pt x="215950" y="154825"/>
                  </a:lnTo>
                  <a:lnTo>
                    <a:pt x="237375" y="154825"/>
                  </a:lnTo>
                  <a:lnTo>
                    <a:pt x="237375" y="140195"/>
                  </a:lnTo>
                  <a:close/>
                </a:path>
                <a:path w="641350" h="212725">
                  <a:moveTo>
                    <a:pt x="266700" y="596"/>
                  </a:moveTo>
                  <a:lnTo>
                    <a:pt x="248589" y="596"/>
                  </a:lnTo>
                  <a:lnTo>
                    <a:pt x="248589" y="71742"/>
                  </a:lnTo>
                  <a:lnTo>
                    <a:pt x="266700" y="71742"/>
                  </a:lnTo>
                  <a:lnTo>
                    <a:pt x="266700" y="596"/>
                  </a:lnTo>
                  <a:close/>
                </a:path>
                <a:path w="641350" h="212725">
                  <a:moveTo>
                    <a:pt x="310057" y="211429"/>
                  </a:moveTo>
                  <a:lnTo>
                    <a:pt x="304546" y="198335"/>
                  </a:lnTo>
                  <a:lnTo>
                    <a:pt x="298754" y="184594"/>
                  </a:lnTo>
                  <a:lnTo>
                    <a:pt x="287667" y="158292"/>
                  </a:lnTo>
                  <a:lnTo>
                    <a:pt x="280390" y="141020"/>
                  </a:lnTo>
                  <a:lnTo>
                    <a:pt x="280390" y="184594"/>
                  </a:lnTo>
                  <a:lnTo>
                    <a:pt x="259854" y="184594"/>
                  </a:lnTo>
                  <a:lnTo>
                    <a:pt x="270217" y="158292"/>
                  </a:lnTo>
                  <a:lnTo>
                    <a:pt x="280390" y="184594"/>
                  </a:lnTo>
                  <a:lnTo>
                    <a:pt x="280390" y="141020"/>
                  </a:lnTo>
                  <a:lnTo>
                    <a:pt x="280085" y="140284"/>
                  </a:lnTo>
                  <a:lnTo>
                    <a:pt x="261493" y="140284"/>
                  </a:lnTo>
                  <a:lnTo>
                    <a:pt x="230835" y="211429"/>
                  </a:lnTo>
                  <a:lnTo>
                    <a:pt x="249428" y="211429"/>
                  </a:lnTo>
                  <a:lnTo>
                    <a:pt x="254596" y="198335"/>
                  </a:lnTo>
                  <a:lnTo>
                    <a:pt x="285699" y="198335"/>
                  </a:lnTo>
                  <a:lnTo>
                    <a:pt x="290753" y="211429"/>
                  </a:lnTo>
                  <a:lnTo>
                    <a:pt x="310057" y="211429"/>
                  </a:lnTo>
                  <a:close/>
                </a:path>
                <a:path w="641350" h="212725">
                  <a:moveTo>
                    <a:pt x="343992" y="59524"/>
                  </a:moveTo>
                  <a:lnTo>
                    <a:pt x="341312" y="56705"/>
                  </a:lnTo>
                  <a:lnTo>
                    <a:pt x="333425" y="48374"/>
                  </a:lnTo>
                  <a:lnTo>
                    <a:pt x="330911" y="50952"/>
                  </a:lnTo>
                  <a:lnTo>
                    <a:pt x="328041" y="52984"/>
                  </a:lnTo>
                  <a:lnTo>
                    <a:pt x="321589" y="55956"/>
                  </a:lnTo>
                  <a:lnTo>
                    <a:pt x="318490" y="56705"/>
                  </a:lnTo>
                  <a:lnTo>
                    <a:pt x="311810" y="56705"/>
                  </a:lnTo>
                  <a:lnTo>
                    <a:pt x="295719" y="39700"/>
                  </a:lnTo>
                  <a:lnTo>
                    <a:pt x="295719" y="31902"/>
                  </a:lnTo>
                  <a:lnTo>
                    <a:pt x="311785" y="15125"/>
                  </a:lnTo>
                  <a:lnTo>
                    <a:pt x="318719" y="15125"/>
                  </a:lnTo>
                  <a:lnTo>
                    <a:pt x="321932" y="15963"/>
                  </a:lnTo>
                  <a:lnTo>
                    <a:pt x="328345" y="19304"/>
                  </a:lnTo>
                  <a:lnTo>
                    <a:pt x="331114" y="21564"/>
                  </a:lnTo>
                  <a:lnTo>
                    <a:pt x="333425" y="24409"/>
                  </a:lnTo>
                  <a:lnTo>
                    <a:pt x="341249" y="15125"/>
                  </a:lnTo>
                  <a:lnTo>
                    <a:pt x="320509" y="0"/>
                  </a:lnTo>
                  <a:lnTo>
                    <a:pt x="308114" y="0"/>
                  </a:lnTo>
                  <a:lnTo>
                    <a:pt x="277431" y="28397"/>
                  </a:lnTo>
                  <a:lnTo>
                    <a:pt x="277329" y="43256"/>
                  </a:lnTo>
                  <a:lnTo>
                    <a:pt x="278841" y="49034"/>
                  </a:lnTo>
                  <a:lnTo>
                    <a:pt x="285356" y="60210"/>
                  </a:lnTo>
                  <a:lnTo>
                    <a:pt x="289839" y="64592"/>
                  </a:lnTo>
                  <a:lnTo>
                    <a:pt x="301218" y="70942"/>
                  </a:lnTo>
                  <a:lnTo>
                    <a:pt x="307581" y="72529"/>
                  </a:lnTo>
                  <a:lnTo>
                    <a:pt x="319849" y="72529"/>
                  </a:lnTo>
                  <a:lnTo>
                    <a:pt x="325081" y="71348"/>
                  </a:lnTo>
                  <a:lnTo>
                    <a:pt x="335572" y="66611"/>
                  </a:lnTo>
                  <a:lnTo>
                    <a:pt x="340118" y="63461"/>
                  </a:lnTo>
                  <a:lnTo>
                    <a:pt x="343992" y="59524"/>
                  </a:lnTo>
                  <a:close/>
                </a:path>
                <a:path w="641350" h="212725">
                  <a:moveTo>
                    <a:pt x="379806" y="187109"/>
                  </a:moveTo>
                  <a:lnTo>
                    <a:pt x="378485" y="183172"/>
                  </a:lnTo>
                  <a:lnTo>
                    <a:pt x="377329" y="181762"/>
                  </a:lnTo>
                  <a:lnTo>
                    <a:pt x="373189" y="176682"/>
                  </a:lnTo>
                  <a:lnTo>
                    <a:pt x="369633" y="174625"/>
                  </a:lnTo>
                  <a:lnTo>
                    <a:pt x="365175" y="173723"/>
                  </a:lnTo>
                  <a:lnTo>
                    <a:pt x="368973" y="172631"/>
                  </a:lnTo>
                  <a:lnTo>
                    <a:pt x="371957" y="170688"/>
                  </a:lnTo>
                  <a:lnTo>
                    <a:pt x="373443" y="168770"/>
                  </a:lnTo>
                  <a:lnTo>
                    <a:pt x="376288" y="165100"/>
                  </a:lnTo>
                  <a:lnTo>
                    <a:pt x="377380" y="161836"/>
                  </a:lnTo>
                  <a:lnTo>
                    <a:pt x="377253" y="154127"/>
                  </a:lnTo>
                  <a:lnTo>
                    <a:pt x="376313" y="151358"/>
                  </a:lnTo>
                  <a:lnTo>
                    <a:pt x="372046" y="145999"/>
                  </a:lnTo>
                  <a:lnTo>
                    <a:pt x="369011" y="143929"/>
                  </a:lnTo>
                  <a:lnTo>
                    <a:pt x="361137" y="141020"/>
                  </a:lnTo>
                  <a:lnTo>
                    <a:pt x="361099" y="191985"/>
                  </a:lnTo>
                  <a:lnTo>
                    <a:pt x="360133" y="193929"/>
                  </a:lnTo>
                  <a:lnTo>
                    <a:pt x="356273" y="196773"/>
                  </a:lnTo>
                  <a:lnTo>
                    <a:pt x="353618" y="197485"/>
                  </a:lnTo>
                  <a:lnTo>
                    <a:pt x="335610" y="197485"/>
                  </a:lnTo>
                  <a:lnTo>
                    <a:pt x="335610" y="181762"/>
                  </a:lnTo>
                  <a:lnTo>
                    <a:pt x="353618" y="181762"/>
                  </a:lnTo>
                  <a:lnTo>
                    <a:pt x="356273" y="182460"/>
                  </a:lnTo>
                  <a:lnTo>
                    <a:pt x="360133" y="185242"/>
                  </a:lnTo>
                  <a:lnTo>
                    <a:pt x="361086" y="187109"/>
                  </a:lnTo>
                  <a:lnTo>
                    <a:pt x="361099" y="191985"/>
                  </a:lnTo>
                  <a:lnTo>
                    <a:pt x="361099" y="141020"/>
                  </a:lnTo>
                  <a:lnTo>
                    <a:pt x="358876" y="140665"/>
                  </a:lnTo>
                  <a:lnTo>
                    <a:pt x="358876" y="159080"/>
                  </a:lnTo>
                  <a:lnTo>
                    <a:pt x="358876" y="163639"/>
                  </a:lnTo>
                  <a:lnTo>
                    <a:pt x="358089" y="165455"/>
                  </a:lnTo>
                  <a:lnTo>
                    <a:pt x="354990" y="168109"/>
                  </a:lnTo>
                  <a:lnTo>
                    <a:pt x="352882" y="168770"/>
                  </a:lnTo>
                  <a:lnTo>
                    <a:pt x="335610" y="168770"/>
                  </a:lnTo>
                  <a:lnTo>
                    <a:pt x="335610" y="154127"/>
                  </a:lnTo>
                  <a:lnTo>
                    <a:pt x="352882" y="154127"/>
                  </a:lnTo>
                  <a:lnTo>
                    <a:pt x="354990" y="154774"/>
                  </a:lnTo>
                  <a:lnTo>
                    <a:pt x="358089" y="157314"/>
                  </a:lnTo>
                  <a:lnTo>
                    <a:pt x="358876" y="159080"/>
                  </a:lnTo>
                  <a:lnTo>
                    <a:pt x="358876" y="140665"/>
                  </a:lnTo>
                  <a:lnTo>
                    <a:pt x="356527" y="140284"/>
                  </a:lnTo>
                  <a:lnTo>
                    <a:pt x="317601" y="140284"/>
                  </a:lnTo>
                  <a:lnTo>
                    <a:pt x="317601" y="211429"/>
                  </a:lnTo>
                  <a:lnTo>
                    <a:pt x="358025" y="211429"/>
                  </a:lnTo>
                  <a:lnTo>
                    <a:pt x="379806" y="195732"/>
                  </a:lnTo>
                  <a:lnTo>
                    <a:pt x="379806" y="187109"/>
                  </a:lnTo>
                  <a:close/>
                </a:path>
                <a:path w="641350" h="212725">
                  <a:moveTo>
                    <a:pt x="409321" y="140284"/>
                  </a:moveTo>
                  <a:lnTo>
                    <a:pt x="391210" y="140284"/>
                  </a:lnTo>
                  <a:lnTo>
                    <a:pt x="391210" y="211429"/>
                  </a:lnTo>
                  <a:lnTo>
                    <a:pt x="409321" y="211429"/>
                  </a:lnTo>
                  <a:lnTo>
                    <a:pt x="409321" y="140284"/>
                  </a:lnTo>
                  <a:close/>
                </a:path>
                <a:path w="641350" h="212725">
                  <a:moveTo>
                    <a:pt x="424116" y="71729"/>
                  </a:moveTo>
                  <a:lnTo>
                    <a:pt x="418592" y="58635"/>
                  </a:lnTo>
                  <a:lnTo>
                    <a:pt x="412800" y="44894"/>
                  </a:lnTo>
                  <a:lnTo>
                    <a:pt x="401726" y="18605"/>
                  </a:lnTo>
                  <a:lnTo>
                    <a:pt x="394449" y="1333"/>
                  </a:lnTo>
                  <a:lnTo>
                    <a:pt x="394449" y="44894"/>
                  </a:lnTo>
                  <a:lnTo>
                    <a:pt x="373913" y="44894"/>
                  </a:lnTo>
                  <a:lnTo>
                    <a:pt x="384276" y="18605"/>
                  </a:lnTo>
                  <a:lnTo>
                    <a:pt x="394449" y="44894"/>
                  </a:lnTo>
                  <a:lnTo>
                    <a:pt x="394449" y="1333"/>
                  </a:lnTo>
                  <a:lnTo>
                    <a:pt x="394144" y="596"/>
                  </a:lnTo>
                  <a:lnTo>
                    <a:pt x="375539" y="596"/>
                  </a:lnTo>
                  <a:lnTo>
                    <a:pt x="344881" y="71729"/>
                  </a:lnTo>
                  <a:lnTo>
                    <a:pt x="363486" y="71729"/>
                  </a:lnTo>
                  <a:lnTo>
                    <a:pt x="368642" y="58635"/>
                  </a:lnTo>
                  <a:lnTo>
                    <a:pt x="399757" y="58635"/>
                  </a:lnTo>
                  <a:lnTo>
                    <a:pt x="404812" y="71729"/>
                  </a:lnTo>
                  <a:lnTo>
                    <a:pt x="424116" y="71729"/>
                  </a:lnTo>
                  <a:close/>
                </a:path>
                <a:path w="641350" h="212725">
                  <a:moveTo>
                    <a:pt x="472770" y="196303"/>
                  </a:moveTo>
                  <a:lnTo>
                    <a:pt x="442607" y="196303"/>
                  </a:lnTo>
                  <a:lnTo>
                    <a:pt x="442607" y="140284"/>
                  </a:lnTo>
                  <a:lnTo>
                    <a:pt x="424510" y="140284"/>
                  </a:lnTo>
                  <a:lnTo>
                    <a:pt x="424510" y="211429"/>
                  </a:lnTo>
                  <a:lnTo>
                    <a:pt x="472770" y="211429"/>
                  </a:lnTo>
                  <a:lnTo>
                    <a:pt x="472770" y="196303"/>
                  </a:lnTo>
                  <a:close/>
                </a:path>
                <a:path w="641350" h="212725">
                  <a:moveTo>
                    <a:pt x="479920" y="56603"/>
                  </a:moveTo>
                  <a:lnTo>
                    <a:pt x="449757" y="56603"/>
                  </a:lnTo>
                  <a:lnTo>
                    <a:pt x="449757" y="596"/>
                  </a:lnTo>
                  <a:lnTo>
                    <a:pt x="431647" y="596"/>
                  </a:lnTo>
                  <a:lnTo>
                    <a:pt x="431647" y="71729"/>
                  </a:lnTo>
                  <a:lnTo>
                    <a:pt x="479920" y="71729"/>
                  </a:lnTo>
                  <a:lnTo>
                    <a:pt x="479920" y="56603"/>
                  </a:lnTo>
                  <a:close/>
                </a:path>
                <a:path w="641350" h="212725">
                  <a:moveTo>
                    <a:pt x="500456" y="140284"/>
                  </a:moveTo>
                  <a:lnTo>
                    <a:pt x="482346" y="140284"/>
                  </a:lnTo>
                  <a:lnTo>
                    <a:pt x="482346" y="211429"/>
                  </a:lnTo>
                  <a:lnTo>
                    <a:pt x="500456" y="211429"/>
                  </a:lnTo>
                  <a:lnTo>
                    <a:pt x="500456" y="140284"/>
                  </a:lnTo>
                  <a:close/>
                </a:path>
                <a:path w="641350" h="212725">
                  <a:moveTo>
                    <a:pt x="570014" y="140195"/>
                  </a:moveTo>
                  <a:lnTo>
                    <a:pt x="509231" y="140195"/>
                  </a:lnTo>
                  <a:lnTo>
                    <a:pt x="509231" y="154825"/>
                  </a:lnTo>
                  <a:lnTo>
                    <a:pt x="530466" y="154825"/>
                  </a:lnTo>
                  <a:lnTo>
                    <a:pt x="530466" y="211429"/>
                  </a:lnTo>
                  <a:lnTo>
                    <a:pt x="548576" y="211429"/>
                  </a:lnTo>
                  <a:lnTo>
                    <a:pt x="548576" y="154825"/>
                  </a:lnTo>
                  <a:lnTo>
                    <a:pt x="570014" y="154825"/>
                  </a:lnTo>
                  <a:lnTo>
                    <a:pt x="570014" y="140195"/>
                  </a:lnTo>
                  <a:close/>
                </a:path>
                <a:path w="641350" h="212725">
                  <a:moveTo>
                    <a:pt x="641197" y="140284"/>
                  </a:moveTo>
                  <a:lnTo>
                    <a:pt x="623087" y="140284"/>
                  </a:lnTo>
                  <a:lnTo>
                    <a:pt x="606323" y="171297"/>
                  </a:lnTo>
                  <a:lnTo>
                    <a:pt x="589153" y="140284"/>
                  </a:lnTo>
                  <a:lnTo>
                    <a:pt x="571106" y="140284"/>
                  </a:lnTo>
                  <a:lnTo>
                    <a:pt x="597395" y="188963"/>
                  </a:lnTo>
                  <a:lnTo>
                    <a:pt x="597395" y="211429"/>
                  </a:lnTo>
                  <a:lnTo>
                    <a:pt x="615403" y="211429"/>
                  </a:lnTo>
                  <a:lnTo>
                    <a:pt x="615403" y="188455"/>
                  </a:lnTo>
                  <a:lnTo>
                    <a:pt x="624586" y="171297"/>
                  </a:lnTo>
                  <a:lnTo>
                    <a:pt x="641197" y="14028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1539"/>
            </a:p>
          </p:txBody>
        </p:sp>
        <p:sp>
          <p:nvSpPr>
            <p:cNvPr id="87" name="object 41">
              <a:extLst>
                <a:ext uri="{FF2B5EF4-FFF2-40B4-BE49-F238E27FC236}">
                  <a16:creationId xmlns:a16="http://schemas.microsoft.com/office/drawing/2014/main" id="{95B540F3-AD82-957B-89E1-DC561A36024C}"/>
                </a:ext>
              </a:extLst>
            </p:cNvPr>
            <p:cNvSpPr/>
            <p:nvPr/>
          </p:nvSpPr>
          <p:spPr>
            <a:xfrm>
              <a:off x="174800" y="1362163"/>
              <a:ext cx="1720214" cy="432434"/>
            </a:xfrm>
            <a:custGeom>
              <a:avLst/>
              <a:gdLst/>
              <a:ahLst/>
              <a:cxnLst/>
              <a:rect l="l" t="t" r="r" b="b"/>
              <a:pathLst>
                <a:path w="1720214" h="432435">
                  <a:moveTo>
                    <a:pt x="1541995" y="0"/>
                  </a:moveTo>
                  <a:lnTo>
                    <a:pt x="0" y="0"/>
                  </a:lnTo>
                  <a:lnTo>
                    <a:pt x="177800" y="216001"/>
                  </a:lnTo>
                  <a:lnTo>
                    <a:pt x="0" y="432003"/>
                  </a:lnTo>
                  <a:lnTo>
                    <a:pt x="1541995" y="432003"/>
                  </a:lnTo>
                  <a:lnTo>
                    <a:pt x="1719795" y="216001"/>
                  </a:lnTo>
                  <a:lnTo>
                    <a:pt x="1541995" y="0"/>
                  </a:lnTo>
                  <a:close/>
                </a:path>
              </a:pathLst>
            </a:custGeom>
            <a:solidFill>
              <a:srgbClr val="1C3664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1539"/>
            </a:p>
          </p:txBody>
        </p:sp>
      </p:grpSp>
      <p:sp>
        <p:nvSpPr>
          <p:cNvPr id="34" name="object 42">
            <a:extLst>
              <a:ext uri="{FF2B5EF4-FFF2-40B4-BE49-F238E27FC236}">
                <a16:creationId xmlns:a16="http://schemas.microsoft.com/office/drawing/2014/main" id="{4B713373-657C-EECF-E201-47EA94C2E9BE}"/>
              </a:ext>
            </a:extLst>
          </p:cNvPr>
          <p:cNvSpPr txBox="1"/>
          <p:nvPr/>
        </p:nvSpPr>
        <p:spPr>
          <a:xfrm>
            <a:off x="9741924" y="2247312"/>
            <a:ext cx="72761" cy="103171"/>
          </a:xfrm>
          <a:prstGeom prst="rect">
            <a:avLst/>
          </a:prstGeom>
        </p:spPr>
        <p:txBody>
          <a:bodyPr vert="horz" wrap="square" lIns="0" tIns="10860" rIns="0" bIns="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60">
              <a:spcBef>
                <a:spcPts val="86"/>
              </a:spcBef>
            </a:pPr>
            <a:r>
              <a:rPr sz="599" spc="-56" dirty="0">
                <a:solidFill>
                  <a:srgbClr val="FFFFFF"/>
                </a:solidFill>
                <a:latin typeface="Century Gothic"/>
                <a:cs typeface="Century Gothic"/>
              </a:rPr>
              <a:t>&amp;</a:t>
            </a:r>
            <a:endParaRPr sz="599">
              <a:latin typeface="Century Gothic"/>
              <a:cs typeface="Century Gothic"/>
            </a:endParaRPr>
          </a:p>
        </p:txBody>
      </p:sp>
      <p:sp>
        <p:nvSpPr>
          <p:cNvPr id="35" name="object 43">
            <a:extLst>
              <a:ext uri="{FF2B5EF4-FFF2-40B4-BE49-F238E27FC236}">
                <a16:creationId xmlns:a16="http://schemas.microsoft.com/office/drawing/2014/main" id="{99B0FB6C-2BFC-4C8F-DECA-F27B24D0DD5D}"/>
              </a:ext>
            </a:extLst>
          </p:cNvPr>
          <p:cNvSpPr txBox="1"/>
          <p:nvPr/>
        </p:nvSpPr>
        <p:spPr>
          <a:xfrm>
            <a:off x="9196318" y="1752394"/>
            <a:ext cx="1164720" cy="240000"/>
          </a:xfrm>
          <a:prstGeom prst="rect">
            <a:avLst/>
          </a:prstGeom>
          <a:solidFill>
            <a:srgbClr val="ABE1FA"/>
          </a:solidFill>
        </p:spPr>
        <p:txBody>
          <a:bodyPr vert="horz" wrap="square" lIns="0" tIns="42353" rIns="0" bIns="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42173">
              <a:spcBef>
                <a:spcPts val="333"/>
              </a:spcBef>
            </a:pPr>
            <a:r>
              <a:rPr sz="599" b="1" spc="-26" dirty="0">
                <a:latin typeface="Gill Sans MT"/>
                <a:cs typeface="Gill Sans MT"/>
              </a:rPr>
              <a:t>Ongoin</a:t>
            </a:r>
            <a:r>
              <a:rPr sz="599" b="1" spc="-17" dirty="0">
                <a:latin typeface="Gill Sans MT"/>
                <a:cs typeface="Gill Sans MT"/>
              </a:rPr>
              <a:t>g</a:t>
            </a:r>
            <a:r>
              <a:rPr sz="599" b="1" spc="-21" dirty="0">
                <a:latin typeface="Gill Sans MT"/>
                <a:cs typeface="Gill Sans MT"/>
              </a:rPr>
              <a:t> </a:t>
            </a:r>
            <a:r>
              <a:rPr sz="599" b="1" spc="-30" dirty="0">
                <a:latin typeface="Gill Sans MT"/>
                <a:cs typeface="Gill Sans MT"/>
              </a:rPr>
              <a:t>monit</a:t>
            </a:r>
            <a:r>
              <a:rPr sz="599" b="1" spc="-21" dirty="0">
                <a:latin typeface="Gill Sans MT"/>
                <a:cs typeface="Gill Sans MT"/>
              </a:rPr>
              <a:t>oring</a:t>
            </a:r>
            <a:endParaRPr sz="599">
              <a:latin typeface="Gill Sans MT"/>
              <a:cs typeface="Gill Sans MT"/>
            </a:endParaRPr>
          </a:p>
          <a:p>
            <a:pPr marL="216109">
              <a:spcBef>
                <a:spcPts val="137"/>
              </a:spcBef>
            </a:pPr>
            <a:r>
              <a:rPr sz="599" spc="38" dirty="0">
                <a:latin typeface="Gill Sans MT"/>
                <a:cs typeface="Gill Sans MT"/>
              </a:rPr>
              <a:t>Se</a:t>
            </a:r>
            <a:r>
              <a:rPr sz="599" spc="47" dirty="0">
                <a:latin typeface="Gill Sans MT"/>
                <a:cs typeface="Gill Sans MT"/>
              </a:rPr>
              <a:t>e</a:t>
            </a:r>
            <a:r>
              <a:rPr sz="599" spc="-34" dirty="0">
                <a:latin typeface="Gill Sans MT"/>
                <a:cs typeface="Gill Sans MT"/>
              </a:rPr>
              <a:t> </a:t>
            </a:r>
            <a:r>
              <a:rPr sz="599" spc="-43" dirty="0">
                <a:latin typeface="Gill Sans MT"/>
                <a:cs typeface="Gill Sans MT"/>
              </a:rPr>
              <a:t>T</a:t>
            </a:r>
            <a:r>
              <a:rPr sz="599" spc="34" dirty="0">
                <a:latin typeface="Gill Sans MT"/>
                <a:cs typeface="Gill Sans MT"/>
              </a:rPr>
              <a:t>able</a:t>
            </a:r>
            <a:r>
              <a:rPr sz="599" spc="-21" dirty="0">
                <a:latin typeface="Gill Sans MT"/>
                <a:cs typeface="Gill Sans MT"/>
              </a:rPr>
              <a:t> </a:t>
            </a:r>
            <a:r>
              <a:rPr sz="599" spc="34" dirty="0">
                <a:latin typeface="Gill Sans MT"/>
                <a:cs typeface="Gill Sans MT"/>
              </a:rPr>
              <a:t>2</a:t>
            </a:r>
            <a:r>
              <a:rPr sz="599" spc="-21" dirty="0">
                <a:latin typeface="Gill Sans MT"/>
                <a:cs typeface="Gill Sans MT"/>
              </a:rPr>
              <a:t> </a:t>
            </a:r>
            <a:r>
              <a:rPr sz="599" spc="4" dirty="0">
                <a:latin typeface="Gill Sans MT"/>
                <a:cs typeface="Gill Sans MT"/>
              </a:rPr>
              <a:t>(o</a:t>
            </a:r>
            <a:r>
              <a:rPr sz="599" spc="21" dirty="0">
                <a:latin typeface="Gill Sans MT"/>
                <a:cs typeface="Gill Sans MT"/>
              </a:rPr>
              <a:t>v</a:t>
            </a:r>
            <a:r>
              <a:rPr sz="599" spc="30" dirty="0">
                <a:latin typeface="Gill Sans MT"/>
                <a:cs typeface="Gill Sans MT"/>
              </a:rPr>
              <a:t>erlea</a:t>
            </a:r>
            <a:r>
              <a:rPr sz="599" spc="21" dirty="0">
                <a:latin typeface="Gill Sans MT"/>
                <a:cs typeface="Gill Sans MT"/>
              </a:rPr>
              <a:t>f</a:t>
            </a:r>
            <a:r>
              <a:rPr sz="599" spc="13" dirty="0">
                <a:latin typeface="Gill Sans MT"/>
                <a:cs typeface="Gill Sans MT"/>
              </a:rPr>
              <a:t>)</a:t>
            </a:r>
            <a:endParaRPr sz="599">
              <a:latin typeface="Gill Sans MT"/>
              <a:cs typeface="Gill Sans MT"/>
            </a:endParaRPr>
          </a:p>
        </p:txBody>
      </p:sp>
      <p:sp>
        <p:nvSpPr>
          <p:cNvPr id="36" name="object 44">
            <a:extLst>
              <a:ext uri="{FF2B5EF4-FFF2-40B4-BE49-F238E27FC236}">
                <a16:creationId xmlns:a16="http://schemas.microsoft.com/office/drawing/2014/main" id="{E7342068-C4A6-B22C-A6C1-6AFABEEE393C}"/>
              </a:ext>
            </a:extLst>
          </p:cNvPr>
          <p:cNvSpPr txBox="1"/>
          <p:nvPr/>
        </p:nvSpPr>
        <p:spPr>
          <a:xfrm>
            <a:off x="9194961" y="2535347"/>
            <a:ext cx="1166349" cy="678798"/>
          </a:xfrm>
          <a:prstGeom prst="rect">
            <a:avLst/>
          </a:prstGeom>
          <a:solidFill>
            <a:srgbClr val="ABE1FA"/>
          </a:solidFill>
        </p:spPr>
        <p:txBody>
          <a:bodyPr vert="horz" wrap="square" lIns="0" tIns="24977" rIns="0" bIns="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7467" marR="150951" indent="-543" algn="ctr">
              <a:lnSpc>
                <a:spcPct val="119100"/>
              </a:lnSpc>
              <a:spcBef>
                <a:spcPts val="196"/>
              </a:spcBef>
            </a:pPr>
            <a:r>
              <a:rPr sz="599" b="1" spc="-13" dirty="0">
                <a:latin typeface="Gill Sans MT"/>
                <a:cs typeface="Gill Sans MT"/>
              </a:rPr>
              <a:t>P</a:t>
            </a:r>
            <a:r>
              <a:rPr sz="599" b="1" spc="-26" dirty="0">
                <a:latin typeface="Gill Sans MT"/>
                <a:cs typeface="Gill Sans MT"/>
              </a:rPr>
              <a:t>atien</a:t>
            </a:r>
            <a:r>
              <a:rPr sz="599" b="1" spc="-17" dirty="0">
                <a:latin typeface="Gill Sans MT"/>
                <a:cs typeface="Gill Sans MT"/>
              </a:rPr>
              <a:t>t</a:t>
            </a:r>
            <a:r>
              <a:rPr sz="599" b="1" spc="-21" dirty="0">
                <a:latin typeface="Gill Sans MT"/>
                <a:cs typeface="Gill Sans MT"/>
              </a:rPr>
              <a:t> </a:t>
            </a:r>
            <a:r>
              <a:rPr sz="599" b="1" spc="-13" dirty="0">
                <a:latin typeface="Gill Sans MT"/>
                <a:cs typeface="Gill Sans MT"/>
              </a:rPr>
              <a:t>education  </a:t>
            </a:r>
            <a:r>
              <a:rPr sz="599" spc="38" dirty="0">
                <a:latin typeface="Gill Sans MT"/>
                <a:cs typeface="Gill Sans MT"/>
              </a:rPr>
              <a:t>Discuss</a:t>
            </a:r>
            <a:r>
              <a:rPr sz="599" spc="-38" dirty="0">
                <a:latin typeface="Gill Sans MT"/>
                <a:cs typeface="Gill Sans MT"/>
              </a:rPr>
              <a:t> </a:t>
            </a:r>
            <a:r>
              <a:rPr sz="599" spc="17" dirty="0">
                <a:latin typeface="Gill Sans MT"/>
                <a:cs typeface="Gill Sans MT"/>
              </a:rPr>
              <a:t>how</a:t>
            </a:r>
            <a:r>
              <a:rPr sz="599" spc="-38" dirty="0">
                <a:latin typeface="Gill Sans MT"/>
                <a:cs typeface="Gill Sans MT"/>
              </a:rPr>
              <a:t> </a:t>
            </a:r>
            <a:r>
              <a:rPr sz="599" spc="34" dirty="0">
                <a:latin typeface="Gill Sans MT"/>
                <a:cs typeface="Gill Sans MT"/>
              </a:rPr>
              <a:t>PrEP</a:t>
            </a:r>
            <a:r>
              <a:rPr sz="599" spc="-38" dirty="0">
                <a:latin typeface="Gill Sans MT"/>
                <a:cs typeface="Gill Sans MT"/>
              </a:rPr>
              <a:t> </a:t>
            </a:r>
            <a:r>
              <a:rPr sz="599" spc="9" dirty="0">
                <a:latin typeface="Gill Sans MT"/>
                <a:cs typeface="Gill Sans MT"/>
              </a:rPr>
              <a:t>works, </a:t>
            </a:r>
            <a:r>
              <a:rPr sz="599" spc="-154" dirty="0">
                <a:latin typeface="Gill Sans MT"/>
                <a:cs typeface="Gill Sans MT"/>
              </a:rPr>
              <a:t> </a:t>
            </a:r>
            <a:r>
              <a:rPr sz="599" spc="17" dirty="0">
                <a:latin typeface="Gill Sans MT"/>
                <a:cs typeface="Gill Sans MT"/>
              </a:rPr>
              <a:t>frequency, </a:t>
            </a:r>
            <a:r>
              <a:rPr sz="599" spc="43" dirty="0">
                <a:latin typeface="Gill Sans MT"/>
                <a:cs typeface="Gill Sans MT"/>
              </a:rPr>
              <a:t>missed </a:t>
            </a:r>
            <a:r>
              <a:rPr sz="599" spc="34" dirty="0">
                <a:latin typeface="Gill Sans MT"/>
                <a:cs typeface="Gill Sans MT"/>
              </a:rPr>
              <a:t>dose </a:t>
            </a:r>
            <a:r>
              <a:rPr sz="599" spc="38" dirty="0">
                <a:latin typeface="Gill Sans MT"/>
                <a:cs typeface="Gill Sans MT"/>
              </a:rPr>
              <a:t> </a:t>
            </a:r>
            <a:r>
              <a:rPr sz="599" spc="4" dirty="0">
                <a:latin typeface="Gill Sans MT"/>
                <a:cs typeface="Gill Sans MT"/>
              </a:rPr>
              <a:t>protocol, </a:t>
            </a:r>
            <a:r>
              <a:rPr sz="599" spc="17" dirty="0">
                <a:latin typeface="Gill Sans MT"/>
                <a:cs typeface="Gill Sans MT"/>
              </a:rPr>
              <a:t>continued </a:t>
            </a:r>
            <a:r>
              <a:rPr sz="599" spc="21" dirty="0">
                <a:latin typeface="Gill Sans MT"/>
                <a:cs typeface="Gill Sans MT"/>
              </a:rPr>
              <a:t> </a:t>
            </a:r>
            <a:r>
              <a:rPr sz="599" spc="26" dirty="0">
                <a:latin typeface="Gill Sans MT"/>
                <a:cs typeface="Gill Sans MT"/>
              </a:rPr>
              <a:t>condom</a:t>
            </a:r>
            <a:r>
              <a:rPr sz="599" spc="-26" dirty="0">
                <a:latin typeface="Gill Sans MT"/>
                <a:cs typeface="Gill Sans MT"/>
              </a:rPr>
              <a:t> </a:t>
            </a:r>
            <a:r>
              <a:rPr sz="599" spc="34" dirty="0">
                <a:latin typeface="Gill Sans MT"/>
                <a:cs typeface="Gill Sans MT"/>
              </a:rPr>
              <a:t>use.</a:t>
            </a:r>
            <a:endParaRPr sz="599">
              <a:latin typeface="Gill Sans MT"/>
              <a:cs typeface="Gill Sans MT"/>
            </a:endParaRPr>
          </a:p>
          <a:p>
            <a:pPr algn="ctr">
              <a:spcBef>
                <a:spcPts val="137"/>
              </a:spcBef>
            </a:pPr>
            <a:r>
              <a:rPr sz="599" spc="43" dirty="0">
                <a:latin typeface="Gill Sans MT"/>
                <a:cs typeface="Gill Sans MT"/>
              </a:rPr>
              <a:t>See</a:t>
            </a:r>
            <a:r>
              <a:rPr sz="599" spc="-38" dirty="0">
                <a:latin typeface="Gill Sans MT"/>
                <a:cs typeface="Gill Sans MT"/>
              </a:rPr>
              <a:t> </a:t>
            </a:r>
            <a:r>
              <a:rPr sz="599" spc="9" dirty="0">
                <a:latin typeface="Gill Sans MT"/>
                <a:cs typeface="Gill Sans MT"/>
              </a:rPr>
              <a:t>Box</a:t>
            </a:r>
            <a:r>
              <a:rPr sz="599" spc="-34" dirty="0">
                <a:latin typeface="Gill Sans MT"/>
                <a:cs typeface="Gill Sans MT"/>
              </a:rPr>
              <a:t> </a:t>
            </a:r>
            <a:r>
              <a:rPr sz="599" spc="34" dirty="0">
                <a:latin typeface="Gill Sans MT"/>
                <a:cs typeface="Gill Sans MT"/>
              </a:rPr>
              <a:t>1</a:t>
            </a:r>
            <a:r>
              <a:rPr sz="599" spc="-34" dirty="0">
                <a:latin typeface="Gill Sans MT"/>
                <a:cs typeface="Gill Sans MT"/>
              </a:rPr>
              <a:t> </a:t>
            </a:r>
            <a:r>
              <a:rPr sz="599" spc="21" dirty="0">
                <a:latin typeface="Gill Sans MT"/>
                <a:cs typeface="Gill Sans MT"/>
              </a:rPr>
              <a:t>(overleaf)</a:t>
            </a:r>
            <a:endParaRPr sz="599">
              <a:latin typeface="Gill Sans MT"/>
              <a:cs typeface="Gill Sans MT"/>
            </a:endParaRPr>
          </a:p>
        </p:txBody>
      </p:sp>
      <p:sp>
        <p:nvSpPr>
          <p:cNvPr id="37" name="object 45">
            <a:extLst>
              <a:ext uri="{FF2B5EF4-FFF2-40B4-BE49-F238E27FC236}">
                <a16:creationId xmlns:a16="http://schemas.microsoft.com/office/drawing/2014/main" id="{A043F06F-672E-4950-6869-B2227731CA23}"/>
              </a:ext>
            </a:extLst>
          </p:cNvPr>
          <p:cNvSpPr txBox="1"/>
          <p:nvPr/>
        </p:nvSpPr>
        <p:spPr>
          <a:xfrm>
            <a:off x="7723779" y="3583464"/>
            <a:ext cx="1162005" cy="235600"/>
          </a:xfrm>
          <a:prstGeom prst="rect">
            <a:avLst/>
          </a:prstGeom>
          <a:solidFill>
            <a:srgbClr val="ABE1FA"/>
          </a:solidFill>
        </p:spPr>
        <p:txBody>
          <a:bodyPr vert="horz" wrap="square" lIns="0" tIns="24977" rIns="0" bIns="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9277" marR="268236" indent="-44524">
              <a:lnSpc>
                <a:spcPct val="119000"/>
              </a:lnSpc>
              <a:spcBef>
                <a:spcPts val="196"/>
              </a:spcBef>
            </a:pPr>
            <a:r>
              <a:rPr sz="599" b="1" spc="-26" dirty="0">
                <a:latin typeface="Gill Sans MT"/>
                <a:cs typeface="Gill Sans MT"/>
              </a:rPr>
              <a:t>On-deman</a:t>
            </a:r>
            <a:r>
              <a:rPr sz="599" b="1" spc="-21" dirty="0">
                <a:latin typeface="Gill Sans MT"/>
                <a:cs typeface="Gill Sans MT"/>
              </a:rPr>
              <a:t>d </a:t>
            </a:r>
            <a:r>
              <a:rPr sz="599" b="1" spc="-26" dirty="0">
                <a:latin typeface="Gill Sans MT"/>
                <a:cs typeface="Gill Sans MT"/>
              </a:rPr>
              <a:t>PrEP</a:t>
            </a:r>
            <a:r>
              <a:rPr sz="513" b="1" spc="13" baseline="34722" dirty="0">
                <a:latin typeface="Gill Sans MT"/>
                <a:cs typeface="Gill Sans MT"/>
              </a:rPr>
              <a:t>†  </a:t>
            </a:r>
            <a:r>
              <a:rPr sz="599" b="1" spc="9" dirty="0">
                <a:latin typeface="Gill Sans MT"/>
                <a:cs typeface="Gill Sans MT"/>
              </a:rPr>
              <a:t>(2-1-1</a:t>
            </a:r>
            <a:r>
              <a:rPr sz="599" b="1" spc="-38" dirty="0">
                <a:latin typeface="Gill Sans MT"/>
                <a:cs typeface="Gill Sans MT"/>
              </a:rPr>
              <a:t> </a:t>
            </a:r>
            <a:r>
              <a:rPr sz="599" b="1" spc="-26" dirty="0">
                <a:latin typeface="Gill Sans MT"/>
                <a:cs typeface="Gill Sans MT"/>
              </a:rPr>
              <a:t>method)</a:t>
            </a:r>
            <a:endParaRPr sz="599">
              <a:latin typeface="Gill Sans MT"/>
              <a:cs typeface="Gill Sans MT"/>
            </a:endParaRPr>
          </a:p>
        </p:txBody>
      </p:sp>
      <p:sp>
        <p:nvSpPr>
          <p:cNvPr id="38" name="object 46">
            <a:extLst>
              <a:ext uri="{FF2B5EF4-FFF2-40B4-BE49-F238E27FC236}">
                <a16:creationId xmlns:a16="http://schemas.microsoft.com/office/drawing/2014/main" id="{AB1FE9FD-8C26-7A84-B20B-46F0BBA021A0}"/>
              </a:ext>
            </a:extLst>
          </p:cNvPr>
          <p:cNvSpPr/>
          <p:nvPr/>
        </p:nvSpPr>
        <p:spPr>
          <a:xfrm>
            <a:off x="7725188" y="3876213"/>
            <a:ext cx="1159290" cy="801457"/>
          </a:xfrm>
          <a:custGeom>
            <a:avLst/>
            <a:gdLst/>
            <a:ahLst/>
            <a:cxnLst/>
            <a:rect l="l" t="t" r="r" b="b"/>
            <a:pathLst>
              <a:path w="1355725" h="937260">
                <a:moveTo>
                  <a:pt x="1355471" y="0"/>
                </a:moveTo>
                <a:lnTo>
                  <a:pt x="0" y="0"/>
                </a:lnTo>
                <a:lnTo>
                  <a:pt x="0" y="936675"/>
                </a:lnTo>
                <a:lnTo>
                  <a:pt x="1355471" y="936675"/>
                </a:lnTo>
                <a:lnTo>
                  <a:pt x="13554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539"/>
          </a:p>
        </p:txBody>
      </p:sp>
      <p:pic>
        <p:nvPicPr>
          <p:cNvPr id="39" name="object 47">
            <a:extLst>
              <a:ext uri="{FF2B5EF4-FFF2-40B4-BE49-F238E27FC236}">
                <a16:creationId xmlns:a16="http://schemas.microsoft.com/office/drawing/2014/main" id="{AE4BBAEB-9F52-6092-0529-8794256A0691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099294" y="1272106"/>
            <a:ext cx="4411834" cy="369409"/>
          </a:xfrm>
          <a:prstGeom prst="rect">
            <a:avLst/>
          </a:prstGeom>
        </p:spPr>
      </p:pic>
      <p:sp>
        <p:nvSpPr>
          <p:cNvPr id="40" name="object 48">
            <a:extLst>
              <a:ext uri="{FF2B5EF4-FFF2-40B4-BE49-F238E27FC236}">
                <a16:creationId xmlns:a16="http://schemas.microsoft.com/office/drawing/2014/main" id="{8951FE63-150E-7095-5A5E-6868A4F66A19}"/>
              </a:ext>
            </a:extLst>
          </p:cNvPr>
          <p:cNvSpPr txBox="1"/>
          <p:nvPr/>
        </p:nvSpPr>
        <p:spPr>
          <a:xfrm>
            <a:off x="7723779" y="3876213"/>
            <a:ext cx="1162005" cy="768795"/>
          </a:xfrm>
          <a:prstGeom prst="rect">
            <a:avLst/>
          </a:prstGeom>
        </p:spPr>
        <p:txBody>
          <a:bodyPr vert="horz" wrap="square" lIns="0" tIns="9774" rIns="0" bIns="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7239" marR="41267" indent="-1086" algn="ctr">
              <a:lnSpc>
                <a:spcPct val="119100"/>
              </a:lnSpc>
              <a:spcBef>
                <a:spcPts val="77"/>
              </a:spcBef>
            </a:pPr>
            <a:r>
              <a:rPr sz="599" spc="30" dirty="0">
                <a:latin typeface="Gill Sans MT"/>
                <a:cs typeface="Gill Sans MT"/>
              </a:rPr>
              <a:t>Suitable</a:t>
            </a:r>
            <a:r>
              <a:rPr sz="599" spc="38" dirty="0">
                <a:latin typeface="Gill Sans MT"/>
                <a:cs typeface="Gill Sans MT"/>
              </a:rPr>
              <a:t> </a:t>
            </a:r>
            <a:r>
              <a:rPr sz="599" spc="13" dirty="0">
                <a:latin typeface="Gill Sans MT"/>
                <a:cs typeface="Gill Sans MT"/>
              </a:rPr>
              <a:t>only</a:t>
            </a:r>
            <a:r>
              <a:rPr sz="599" spc="43" dirty="0">
                <a:latin typeface="Gill Sans MT"/>
                <a:cs typeface="Gill Sans MT"/>
              </a:rPr>
              <a:t> </a:t>
            </a:r>
            <a:r>
              <a:rPr sz="599" spc="9" dirty="0">
                <a:latin typeface="Gill Sans MT"/>
                <a:cs typeface="Gill Sans MT"/>
              </a:rPr>
              <a:t>for</a:t>
            </a:r>
            <a:r>
              <a:rPr sz="599" spc="43" dirty="0">
                <a:latin typeface="Gill Sans MT"/>
                <a:cs typeface="Gill Sans MT"/>
              </a:rPr>
              <a:t> </a:t>
            </a:r>
            <a:r>
              <a:rPr sz="599" spc="21" dirty="0">
                <a:latin typeface="Gill Sans MT"/>
                <a:cs typeface="Gill Sans MT"/>
              </a:rPr>
              <a:t>cis-gender </a:t>
            </a:r>
            <a:r>
              <a:rPr sz="599" spc="26" dirty="0">
                <a:latin typeface="Gill Sans MT"/>
                <a:cs typeface="Gill Sans MT"/>
              </a:rPr>
              <a:t> </a:t>
            </a:r>
            <a:r>
              <a:rPr sz="599" spc="38" dirty="0">
                <a:latin typeface="Gill Sans MT"/>
                <a:cs typeface="Gill Sans MT"/>
              </a:rPr>
              <a:t>men </a:t>
            </a:r>
            <a:r>
              <a:rPr sz="599" spc="17" dirty="0">
                <a:latin typeface="Gill Sans MT"/>
                <a:cs typeface="Gill Sans MT"/>
              </a:rPr>
              <a:t>who </a:t>
            </a:r>
            <a:r>
              <a:rPr sz="599" spc="34" dirty="0">
                <a:latin typeface="Gill Sans MT"/>
                <a:cs typeface="Gill Sans MT"/>
              </a:rPr>
              <a:t>have sex </a:t>
            </a:r>
            <a:r>
              <a:rPr sz="599" spc="9" dirty="0">
                <a:latin typeface="Gill Sans MT"/>
                <a:cs typeface="Gill Sans MT"/>
              </a:rPr>
              <a:t>with </a:t>
            </a:r>
            <a:r>
              <a:rPr sz="599" spc="34" dirty="0">
                <a:latin typeface="Gill Sans MT"/>
                <a:cs typeface="Gill Sans MT"/>
              </a:rPr>
              <a:t>men </a:t>
            </a:r>
            <a:r>
              <a:rPr sz="599" spc="38" dirty="0">
                <a:latin typeface="Gill Sans MT"/>
                <a:cs typeface="Gill Sans MT"/>
              </a:rPr>
              <a:t> </a:t>
            </a:r>
            <a:r>
              <a:rPr sz="599" spc="17" dirty="0">
                <a:latin typeface="Gill Sans MT"/>
                <a:cs typeface="Gill Sans MT"/>
              </a:rPr>
              <a:t>who </a:t>
            </a:r>
            <a:r>
              <a:rPr sz="599" spc="21" dirty="0">
                <a:latin typeface="Gill Sans MT"/>
                <a:cs typeface="Gill Sans MT"/>
              </a:rPr>
              <a:t>do </a:t>
            </a:r>
            <a:r>
              <a:rPr sz="599" spc="9" dirty="0">
                <a:latin typeface="Gill Sans MT"/>
                <a:cs typeface="Gill Sans MT"/>
              </a:rPr>
              <a:t>not </a:t>
            </a:r>
            <a:r>
              <a:rPr sz="599" spc="34" dirty="0">
                <a:latin typeface="Gill Sans MT"/>
                <a:cs typeface="Gill Sans MT"/>
              </a:rPr>
              <a:t>have </a:t>
            </a:r>
            <a:r>
              <a:rPr sz="599" spc="26" dirty="0">
                <a:latin typeface="Gill Sans MT"/>
                <a:cs typeface="Gill Sans MT"/>
              </a:rPr>
              <a:t>hepatitis </a:t>
            </a:r>
            <a:r>
              <a:rPr sz="599" spc="34" dirty="0">
                <a:latin typeface="Gill Sans MT"/>
                <a:cs typeface="Gill Sans MT"/>
              </a:rPr>
              <a:t>B </a:t>
            </a:r>
            <a:r>
              <a:rPr sz="599" spc="38" dirty="0">
                <a:latin typeface="Gill Sans MT"/>
                <a:cs typeface="Gill Sans MT"/>
              </a:rPr>
              <a:t> </a:t>
            </a:r>
            <a:r>
              <a:rPr sz="599" spc="43" dirty="0">
                <a:latin typeface="Gill Sans MT"/>
                <a:cs typeface="Gill Sans MT"/>
              </a:rPr>
              <a:t>and</a:t>
            </a:r>
            <a:r>
              <a:rPr sz="599" spc="-26" dirty="0">
                <a:latin typeface="Gill Sans MT"/>
                <a:cs typeface="Gill Sans MT"/>
              </a:rPr>
              <a:t> </a:t>
            </a:r>
            <a:r>
              <a:rPr sz="599" spc="30" dirty="0">
                <a:latin typeface="Gill Sans MT"/>
                <a:cs typeface="Gill Sans MT"/>
              </a:rPr>
              <a:t>whose</a:t>
            </a:r>
            <a:r>
              <a:rPr sz="599" spc="-26" dirty="0">
                <a:latin typeface="Gill Sans MT"/>
                <a:cs typeface="Gill Sans MT"/>
              </a:rPr>
              <a:t> </a:t>
            </a:r>
            <a:r>
              <a:rPr sz="599" spc="4" dirty="0">
                <a:latin typeface="Gill Sans MT"/>
                <a:cs typeface="Gill Sans MT"/>
              </a:rPr>
              <a:t>HIV</a:t>
            </a:r>
            <a:r>
              <a:rPr sz="599" spc="-26" dirty="0">
                <a:latin typeface="Gill Sans MT"/>
                <a:cs typeface="Gill Sans MT"/>
              </a:rPr>
              <a:t> </a:t>
            </a:r>
            <a:r>
              <a:rPr sz="599" spc="13" dirty="0">
                <a:latin typeface="Gill Sans MT"/>
                <a:cs typeface="Gill Sans MT"/>
              </a:rPr>
              <a:t>risk</a:t>
            </a:r>
            <a:r>
              <a:rPr sz="599" spc="-26" dirty="0">
                <a:latin typeface="Gill Sans MT"/>
                <a:cs typeface="Gill Sans MT"/>
              </a:rPr>
              <a:t> </a:t>
            </a:r>
            <a:r>
              <a:rPr sz="599" spc="43" dirty="0">
                <a:latin typeface="Gill Sans MT"/>
                <a:cs typeface="Gill Sans MT"/>
              </a:rPr>
              <a:t>is</a:t>
            </a:r>
            <a:r>
              <a:rPr sz="599" spc="-26" dirty="0">
                <a:latin typeface="Gill Sans MT"/>
                <a:cs typeface="Gill Sans MT"/>
              </a:rPr>
              <a:t> </a:t>
            </a:r>
            <a:r>
              <a:rPr sz="599" spc="17" dirty="0">
                <a:latin typeface="Gill Sans MT"/>
                <a:cs typeface="Gill Sans MT"/>
              </a:rPr>
              <a:t>from</a:t>
            </a:r>
            <a:r>
              <a:rPr sz="599" spc="-26" dirty="0">
                <a:latin typeface="Gill Sans MT"/>
                <a:cs typeface="Gill Sans MT"/>
              </a:rPr>
              <a:t> </a:t>
            </a:r>
            <a:r>
              <a:rPr sz="599" spc="43" dirty="0">
                <a:latin typeface="Gill Sans MT"/>
                <a:cs typeface="Gill Sans MT"/>
              </a:rPr>
              <a:t>anal </a:t>
            </a:r>
            <a:r>
              <a:rPr sz="599" spc="-154" dirty="0">
                <a:latin typeface="Gill Sans MT"/>
                <a:cs typeface="Gill Sans MT"/>
              </a:rPr>
              <a:t> </a:t>
            </a:r>
            <a:r>
              <a:rPr sz="599" spc="34" dirty="0">
                <a:latin typeface="Gill Sans MT"/>
                <a:cs typeface="Gill Sans MT"/>
              </a:rPr>
              <a:t>sex </a:t>
            </a:r>
            <a:r>
              <a:rPr sz="599" spc="4" dirty="0">
                <a:latin typeface="Gill Sans MT"/>
                <a:cs typeface="Gill Sans MT"/>
              </a:rPr>
              <a:t>rather </a:t>
            </a:r>
            <a:r>
              <a:rPr sz="599" spc="30" dirty="0">
                <a:latin typeface="Gill Sans MT"/>
                <a:cs typeface="Gill Sans MT"/>
              </a:rPr>
              <a:t>than </a:t>
            </a:r>
            <a:r>
              <a:rPr sz="599" spc="26" dirty="0">
                <a:latin typeface="Gill Sans MT"/>
                <a:cs typeface="Gill Sans MT"/>
              </a:rPr>
              <a:t>injecting drug </a:t>
            </a:r>
            <a:r>
              <a:rPr sz="599" spc="30" dirty="0">
                <a:latin typeface="Gill Sans MT"/>
                <a:cs typeface="Gill Sans MT"/>
              </a:rPr>
              <a:t> </a:t>
            </a:r>
            <a:r>
              <a:rPr sz="599" spc="34" dirty="0">
                <a:latin typeface="Gill Sans MT"/>
                <a:cs typeface="Gill Sans MT"/>
              </a:rPr>
              <a:t>use. </a:t>
            </a:r>
            <a:r>
              <a:rPr sz="599" spc="4" dirty="0">
                <a:latin typeface="Gill Sans MT"/>
                <a:cs typeface="Gill Sans MT"/>
              </a:rPr>
              <a:t>For </a:t>
            </a:r>
            <a:r>
              <a:rPr sz="599" spc="26" dirty="0">
                <a:latin typeface="Gill Sans MT"/>
                <a:cs typeface="Gill Sans MT"/>
              </a:rPr>
              <a:t>info </a:t>
            </a:r>
            <a:r>
              <a:rPr sz="599" spc="17" dirty="0">
                <a:latin typeface="Gill Sans MT"/>
                <a:cs typeface="Gill Sans MT"/>
              </a:rPr>
              <a:t>on </a:t>
            </a:r>
            <a:r>
              <a:rPr sz="599" spc="34" dirty="0">
                <a:latin typeface="Gill Sans MT"/>
                <a:cs typeface="Gill Sans MT"/>
              </a:rPr>
              <a:t>effectiveness, </a:t>
            </a:r>
            <a:r>
              <a:rPr sz="599" spc="38" dirty="0">
                <a:latin typeface="Gill Sans MT"/>
                <a:cs typeface="Gill Sans MT"/>
              </a:rPr>
              <a:t> </a:t>
            </a:r>
            <a:r>
              <a:rPr sz="599" spc="43" dirty="0">
                <a:latin typeface="Gill Sans MT"/>
                <a:cs typeface="Gill Sans MT"/>
              </a:rPr>
              <a:t>see</a:t>
            </a:r>
            <a:r>
              <a:rPr sz="599" spc="-30" dirty="0">
                <a:latin typeface="Gill Sans MT"/>
                <a:cs typeface="Gill Sans MT"/>
              </a:rPr>
              <a:t> </a:t>
            </a:r>
            <a:r>
              <a:rPr sz="599" spc="26" dirty="0">
                <a:latin typeface="Gill Sans MT"/>
                <a:cs typeface="Gill Sans MT"/>
              </a:rPr>
              <a:t>full</a:t>
            </a:r>
            <a:r>
              <a:rPr sz="599" spc="-26" dirty="0">
                <a:latin typeface="Gill Sans MT"/>
                <a:cs typeface="Gill Sans MT"/>
              </a:rPr>
              <a:t> </a:t>
            </a:r>
            <a:r>
              <a:rPr sz="599" spc="26" dirty="0">
                <a:latin typeface="Gill Sans MT"/>
                <a:cs typeface="Gill Sans MT"/>
              </a:rPr>
              <a:t>ASHM</a:t>
            </a:r>
            <a:r>
              <a:rPr sz="599" spc="-26" dirty="0">
                <a:latin typeface="Gill Sans MT"/>
                <a:cs typeface="Gill Sans MT"/>
              </a:rPr>
              <a:t> </a:t>
            </a:r>
            <a:r>
              <a:rPr sz="599" spc="34" dirty="0">
                <a:latin typeface="Gill Sans MT"/>
                <a:cs typeface="Gill Sans MT"/>
              </a:rPr>
              <a:t>guidelines.</a:t>
            </a:r>
            <a:endParaRPr sz="599">
              <a:latin typeface="Gill Sans MT"/>
              <a:cs typeface="Gill Sans MT"/>
            </a:endParaRPr>
          </a:p>
        </p:txBody>
      </p:sp>
      <p:sp>
        <p:nvSpPr>
          <p:cNvPr id="41" name="object 49">
            <a:extLst>
              <a:ext uri="{FF2B5EF4-FFF2-40B4-BE49-F238E27FC236}">
                <a16:creationId xmlns:a16="http://schemas.microsoft.com/office/drawing/2014/main" id="{8D9942F2-162B-966E-4E95-57CE5A0B65BB}"/>
              </a:ext>
            </a:extLst>
          </p:cNvPr>
          <p:cNvSpPr/>
          <p:nvPr/>
        </p:nvSpPr>
        <p:spPr>
          <a:xfrm>
            <a:off x="7723755" y="4782913"/>
            <a:ext cx="1162005" cy="940464"/>
          </a:xfrm>
          <a:custGeom>
            <a:avLst/>
            <a:gdLst/>
            <a:ahLst/>
            <a:cxnLst/>
            <a:rect l="l" t="t" r="r" b="b"/>
            <a:pathLst>
              <a:path w="1358900" h="1099820">
                <a:moveTo>
                  <a:pt x="1358823" y="0"/>
                </a:moveTo>
                <a:lnTo>
                  <a:pt x="0" y="0"/>
                </a:lnTo>
                <a:lnTo>
                  <a:pt x="0" y="1099680"/>
                </a:lnTo>
                <a:lnTo>
                  <a:pt x="1358823" y="1099680"/>
                </a:lnTo>
                <a:lnTo>
                  <a:pt x="135882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539"/>
          </a:p>
        </p:txBody>
      </p:sp>
      <p:sp>
        <p:nvSpPr>
          <p:cNvPr id="42" name="object 50">
            <a:extLst>
              <a:ext uri="{FF2B5EF4-FFF2-40B4-BE49-F238E27FC236}">
                <a16:creationId xmlns:a16="http://schemas.microsoft.com/office/drawing/2014/main" id="{02B6A219-2633-11B0-571C-11285157AE5F}"/>
              </a:ext>
            </a:extLst>
          </p:cNvPr>
          <p:cNvSpPr txBox="1"/>
          <p:nvPr/>
        </p:nvSpPr>
        <p:spPr>
          <a:xfrm>
            <a:off x="7723779" y="4782914"/>
            <a:ext cx="1162005" cy="884536"/>
          </a:xfrm>
          <a:prstGeom prst="rect">
            <a:avLst/>
          </a:prstGeom>
        </p:spPr>
        <p:txBody>
          <a:bodyPr vert="horz" wrap="square" lIns="0" tIns="42353" rIns="0" bIns="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358">
              <a:spcBef>
                <a:spcPts val="333"/>
              </a:spcBef>
            </a:pPr>
            <a:r>
              <a:rPr sz="599" spc="17" dirty="0">
                <a:latin typeface="Gill Sans MT"/>
                <a:cs typeface="Gill Sans MT"/>
              </a:rPr>
              <a:t>tenofovir/emtricitabine:</a:t>
            </a:r>
            <a:endParaRPr sz="599">
              <a:latin typeface="Gill Sans MT"/>
              <a:cs typeface="Gill Sans MT"/>
            </a:endParaRPr>
          </a:p>
          <a:p>
            <a:pPr marL="122715" marR="88507" indent="-61901">
              <a:lnSpc>
                <a:spcPct val="119100"/>
              </a:lnSpc>
              <a:buChar char="•"/>
              <a:tabLst>
                <a:tab pos="123258" algn="l"/>
              </a:tabLst>
            </a:pPr>
            <a:r>
              <a:rPr sz="599" spc="34" dirty="0">
                <a:latin typeface="Gill Sans MT"/>
                <a:cs typeface="Gill Sans MT"/>
              </a:rPr>
              <a:t>2</a:t>
            </a:r>
            <a:r>
              <a:rPr sz="599" spc="-30" dirty="0">
                <a:latin typeface="Gill Sans MT"/>
                <a:cs typeface="Gill Sans MT"/>
              </a:rPr>
              <a:t> </a:t>
            </a:r>
            <a:r>
              <a:rPr sz="599" spc="30" dirty="0">
                <a:latin typeface="Gill Sans MT"/>
                <a:cs typeface="Gill Sans MT"/>
              </a:rPr>
              <a:t>pills</a:t>
            </a:r>
            <a:r>
              <a:rPr sz="599" spc="-26" dirty="0">
                <a:latin typeface="Gill Sans MT"/>
                <a:cs typeface="Gill Sans MT"/>
              </a:rPr>
              <a:t> </a:t>
            </a:r>
            <a:r>
              <a:rPr sz="599" spc="30" dirty="0">
                <a:latin typeface="Gill Sans MT"/>
                <a:cs typeface="Gill Sans MT"/>
              </a:rPr>
              <a:t>at</a:t>
            </a:r>
            <a:r>
              <a:rPr sz="599" spc="-26" dirty="0">
                <a:latin typeface="Gill Sans MT"/>
                <a:cs typeface="Gill Sans MT"/>
              </a:rPr>
              <a:t> </a:t>
            </a:r>
            <a:r>
              <a:rPr sz="599" spc="34" dirty="0">
                <a:latin typeface="Gill Sans MT"/>
                <a:cs typeface="Gill Sans MT"/>
              </a:rPr>
              <a:t>least</a:t>
            </a:r>
            <a:r>
              <a:rPr sz="599" spc="-30" dirty="0">
                <a:latin typeface="Gill Sans MT"/>
                <a:cs typeface="Gill Sans MT"/>
              </a:rPr>
              <a:t> </a:t>
            </a:r>
            <a:r>
              <a:rPr sz="599" spc="30" dirty="0">
                <a:latin typeface="Gill Sans MT"/>
                <a:cs typeface="Gill Sans MT"/>
              </a:rPr>
              <a:t>2h</a:t>
            </a:r>
            <a:r>
              <a:rPr sz="599" spc="-26" dirty="0">
                <a:latin typeface="Gill Sans MT"/>
                <a:cs typeface="Gill Sans MT"/>
              </a:rPr>
              <a:t> </a:t>
            </a:r>
            <a:r>
              <a:rPr sz="599" spc="17" dirty="0">
                <a:latin typeface="Gill Sans MT"/>
                <a:cs typeface="Gill Sans MT"/>
              </a:rPr>
              <a:t>before</a:t>
            </a:r>
            <a:r>
              <a:rPr sz="599" spc="-26" dirty="0">
                <a:latin typeface="Gill Sans MT"/>
                <a:cs typeface="Gill Sans MT"/>
              </a:rPr>
              <a:t> </a:t>
            </a:r>
            <a:r>
              <a:rPr sz="599" spc="34" dirty="0">
                <a:latin typeface="Gill Sans MT"/>
                <a:cs typeface="Gill Sans MT"/>
              </a:rPr>
              <a:t>sex </a:t>
            </a:r>
            <a:r>
              <a:rPr sz="599" spc="-154" dirty="0">
                <a:latin typeface="Gill Sans MT"/>
                <a:cs typeface="Gill Sans MT"/>
              </a:rPr>
              <a:t> </a:t>
            </a:r>
            <a:r>
              <a:rPr sz="599" spc="26" dirty="0">
                <a:latin typeface="Gill Sans MT"/>
                <a:cs typeface="Gill Sans MT"/>
              </a:rPr>
              <a:t>(up</a:t>
            </a:r>
            <a:r>
              <a:rPr sz="599" spc="-26" dirty="0">
                <a:latin typeface="Gill Sans MT"/>
                <a:cs typeface="Gill Sans MT"/>
              </a:rPr>
              <a:t> </a:t>
            </a:r>
            <a:r>
              <a:rPr sz="599" spc="-4" dirty="0">
                <a:latin typeface="Gill Sans MT"/>
                <a:cs typeface="Gill Sans MT"/>
              </a:rPr>
              <a:t>to</a:t>
            </a:r>
            <a:r>
              <a:rPr sz="599" spc="-26" dirty="0">
                <a:latin typeface="Gill Sans MT"/>
                <a:cs typeface="Gill Sans MT"/>
              </a:rPr>
              <a:t> </a:t>
            </a:r>
            <a:r>
              <a:rPr sz="599" spc="34" dirty="0">
                <a:latin typeface="Gill Sans MT"/>
                <a:cs typeface="Gill Sans MT"/>
              </a:rPr>
              <a:t>24h</a:t>
            </a:r>
            <a:r>
              <a:rPr sz="599" spc="-26" dirty="0">
                <a:latin typeface="Gill Sans MT"/>
                <a:cs typeface="Gill Sans MT"/>
              </a:rPr>
              <a:t> </a:t>
            </a:r>
            <a:r>
              <a:rPr sz="599" spc="17" dirty="0">
                <a:latin typeface="Gill Sans MT"/>
                <a:cs typeface="Gill Sans MT"/>
              </a:rPr>
              <a:t>before</a:t>
            </a:r>
            <a:r>
              <a:rPr sz="599" spc="-26" dirty="0">
                <a:latin typeface="Gill Sans MT"/>
                <a:cs typeface="Gill Sans MT"/>
              </a:rPr>
              <a:t> </a:t>
            </a:r>
            <a:r>
              <a:rPr sz="599" spc="30" dirty="0">
                <a:latin typeface="Gill Sans MT"/>
                <a:cs typeface="Gill Sans MT"/>
              </a:rPr>
              <a:t>sex)</a:t>
            </a:r>
            <a:endParaRPr sz="599">
              <a:latin typeface="Gill Sans MT"/>
              <a:cs typeface="Gill Sans MT"/>
            </a:endParaRPr>
          </a:p>
          <a:p>
            <a:pPr marL="122715" indent="-61901">
              <a:spcBef>
                <a:spcPts val="137"/>
              </a:spcBef>
              <a:buChar char="•"/>
              <a:tabLst>
                <a:tab pos="123258" algn="l"/>
              </a:tabLst>
            </a:pPr>
            <a:r>
              <a:rPr sz="599" spc="34" dirty="0">
                <a:latin typeface="Gill Sans MT"/>
                <a:cs typeface="Gill Sans MT"/>
              </a:rPr>
              <a:t>1</a:t>
            </a:r>
            <a:r>
              <a:rPr sz="599" spc="-38" dirty="0">
                <a:latin typeface="Gill Sans MT"/>
                <a:cs typeface="Gill Sans MT"/>
              </a:rPr>
              <a:t> </a:t>
            </a:r>
            <a:r>
              <a:rPr sz="599" spc="17" dirty="0">
                <a:latin typeface="Gill Sans MT"/>
                <a:cs typeface="Gill Sans MT"/>
              </a:rPr>
              <a:t>pill</a:t>
            </a:r>
            <a:r>
              <a:rPr sz="599" spc="-34" dirty="0">
                <a:latin typeface="Gill Sans MT"/>
                <a:cs typeface="Gill Sans MT"/>
              </a:rPr>
              <a:t> </a:t>
            </a:r>
            <a:r>
              <a:rPr sz="599" spc="34" dirty="0">
                <a:latin typeface="Gill Sans MT"/>
                <a:cs typeface="Gill Sans MT"/>
              </a:rPr>
              <a:t>24h</a:t>
            </a:r>
            <a:r>
              <a:rPr sz="599" spc="-38" dirty="0">
                <a:latin typeface="Gill Sans MT"/>
                <a:cs typeface="Gill Sans MT"/>
              </a:rPr>
              <a:t> </a:t>
            </a:r>
            <a:r>
              <a:rPr sz="599" spc="13" dirty="0">
                <a:latin typeface="Gill Sans MT"/>
                <a:cs typeface="Gill Sans MT"/>
              </a:rPr>
              <a:t>later</a:t>
            </a:r>
            <a:endParaRPr sz="599">
              <a:latin typeface="Gill Sans MT"/>
              <a:cs typeface="Gill Sans MT"/>
            </a:endParaRPr>
          </a:p>
          <a:p>
            <a:pPr marL="122715" indent="-61901">
              <a:spcBef>
                <a:spcPts val="137"/>
              </a:spcBef>
              <a:buChar char="•"/>
              <a:tabLst>
                <a:tab pos="123258" algn="l"/>
              </a:tabLst>
            </a:pPr>
            <a:r>
              <a:rPr sz="599" spc="21" dirty="0">
                <a:latin typeface="Trebuchet MS"/>
                <a:cs typeface="Trebuchet MS"/>
              </a:rPr>
              <a:t>1</a:t>
            </a:r>
            <a:r>
              <a:rPr sz="599" spc="-34" dirty="0">
                <a:latin typeface="Trebuchet MS"/>
                <a:cs typeface="Trebuchet MS"/>
              </a:rPr>
              <a:t> </a:t>
            </a:r>
            <a:r>
              <a:rPr sz="599" spc="-17" dirty="0">
                <a:latin typeface="Trebuchet MS"/>
                <a:cs typeface="Trebuchet MS"/>
              </a:rPr>
              <a:t>p</a:t>
            </a:r>
            <a:r>
              <a:rPr sz="599" spc="-13" dirty="0">
                <a:latin typeface="Trebuchet MS"/>
                <a:cs typeface="Trebuchet MS"/>
              </a:rPr>
              <a:t>i</a:t>
            </a:r>
            <a:r>
              <a:rPr sz="599" spc="-34" dirty="0">
                <a:latin typeface="Trebuchet MS"/>
                <a:cs typeface="Trebuchet MS"/>
              </a:rPr>
              <a:t>ll </a:t>
            </a:r>
            <a:r>
              <a:rPr sz="599" spc="13" dirty="0">
                <a:latin typeface="Trebuchet MS"/>
                <a:cs typeface="Trebuchet MS"/>
              </a:rPr>
              <a:t>48h</a:t>
            </a:r>
            <a:r>
              <a:rPr sz="599" spc="-34" dirty="0">
                <a:latin typeface="Trebuchet MS"/>
                <a:cs typeface="Trebuchet MS"/>
              </a:rPr>
              <a:t> </a:t>
            </a:r>
            <a:r>
              <a:rPr sz="599" spc="-17" dirty="0">
                <a:latin typeface="Trebuchet MS"/>
                <a:cs typeface="Trebuchet MS"/>
              </a:rPr>
              <a:t>after</a:t>
            </a:r>
            <a:r>
              <a:rPr sz="599" spc="-34" dirty="0">
                <a:latin typeface="Trebuchet MS"/>
                <a:cs typeface="Trebuchet MS"/>
              </a:rPr>
              <a:t> </a:t>
            </a:r>
            <a:r>
              <a:rPr sz="599" spc="-17" dirty="0">
                <a:latin typeface="Trebuchet MS"/>
                <a:cs typeface="Trebuchet MS"/>
              </a:rPr>
              <a:t>first</a:t>
            </a:r>
            <a:r>
              <a:rPr sz="599" spc="-34" dirty="0">
                <a:latin typeface="Trebuchet MS"/>
                <a:cs typeface="Trebuchet MS"/>
              </a:rPr>
              <a:t> </a:t>
            </a:r>
            <a:r>
              <a:rPr sz="599" spc="17" dirty="0">
                <a:latin typeface="Trebuchet MS"/>
                <a:cs typeface="Trebuchet MS"/>
              </a:rPr>
              <a:t>dose</a:t>
            </a:r>
            <a:endParaRPr sz="599">
              <a:latin typeface="Trebuchet MS"/>
              <a:cs typeface="Trebuchet MS"/>
            </a:endParaRPr>
          </a:p>
          <a:p>
            <a:pPr marL="61358" marR="54299">
              <a:lnSpc>
                <a:spcPct val="119100"/>
              </a:lnSpc>
            </a:pPr>
            <a:r>
              <a:rPr sz="599" spc="34" dirty="0">
                <a:latin typeface="Gill Sans MT"/>
                <a:cs typeface="Gill Sans MT"/>
              </a:rPr>
              <a:t>If</a:t>
            </a:r>
            <a:r>
              <a:rPr sz="599" spc="-30" dirty="0">
                <a:latin typeface="Gill Sans MT"/>
                <a:cs typeface="Gill Sans MT"/>
              </a:rPr>
              <a:t> </a:t>
            </a:r>
            <a:r>
              <a:rPr sz="599" spc="21" dirty="0">
                <a:latin typeface="Gill Sans MT"/>
                <a:cs typeface="Gill Sans MT"/>
              </a:rPr>
              <a:t>repeated</a:t>
            </a:r>
            <a:r>
              <a:rPr sz="599" spc="-26" dirty="0">
                <a:latin typeface="Gill Sans MT"/>
                <a:cs typeface="Gill Sans MT"/>
              </a:rPr>
              <a:t> </a:t>
            </a:r>
            <a:r>
              <a:rPr sz="599" spc="34" dirty="0">
                <a:latin typeface="Gill Sans MT"/>
                <a:cs typeface="Gill Sans MT"/>
              </a:rPr>
              <a:t>sexual</a:t>
            </a:r>
            <a:r>
              <a:rPr sz="599" spc="-30" dirty="0">
                <a:latin typeface="Gill Sans MT"/>
                <a:cs typeface="Gill Sans MT"/>
              </a:rPr>
              <a:t> </a:t>
            </a:r>
            <a:r>
              <a:rPr sz="599" spc="13" dirty="0">
                <a:latin typeface="Gill Sans MT"/>
                <a:cs typeface="Gill Sans MT"/>
              </a:rPr>
              <a:t>activity,</a:t>
            </a:r>
            <a:r>
              <a:rPr sz="599" spc="-26" dirty="0">
                <a:latin typeface="Gill Sans MT"/>
                <a:cs typeface="Gill Sans MT"/>
              </a:rPr>
              <a:t> </a:t>
            </a:r>
            <a:r>
              <a:rPr sz="599" spc="21" dirty="0">
                <a:latin typeface="Gill Sans MT"/>
                <a:cs typeface="Gill Sans MT"/>
              </a:rPr>
              <a:t>then </a:t>
            </a:r>
            <a:r>
              <a:rPr sz="599" spc="-154" dirty="0">
                <a:latin typeface="Gill Sans MT"/>
                <a:cs typeface="Gill Sans MT"/>
              </a:rPr>
              <a:t> </a:t>
            </a:r>
            <a:r>
              <a:rPr sz="599" spc="17" dirty="0">
                <a:latin typeface="Gill Sans MT"/>
                <a:cs typeface="Gill Sans MT"/>
              </a:rPr>
              <a:t>continue </a:t>
            </a:r>
            <a:r>
              <a:rPr sz="599" spc="9" dirty="0">
                <a:latin typeface="Gill Sans MT"/>
                <a:cs typeface="Gill Sans MT"/>
              </a:rPr>
              <a:t>with </a:t>
            </a:r>
            <a:r>
              <a:rPr sz="599" spc="34" dirty="0">
                <a:latin typeface="Gill Sans MT"/>
                <a:cs typeface="Gill Sans MT"/>
              </a:rPr>
              <a:t>1 </a:t>
            </a:r>
            <a:r>
              <a:rPr sz="599" spc="17" dirty="0">
                <a:latin typeface="Gill Sans MT"/>
                <a:cs typeface="Gill Sans MT"/>
              </a:rPr>
              <a:t>pill </a:t>
            </a:r>
            <a:r>
              <a:rPr sz="599" spc="30" dirty="0">
                <a:latin typeface="Gill Sans MT"/>
                <a:cs typeface="Gill Sans MT"/>
              </a:rPr>
              <a:t>daily </a:t>
            </a:r>
            <a:r>
              <a:rPr sz="599" spc="13" dirty="0">
                <a:latin typeface="Gill Sans MT"/>
                <a:cs typeface="Gill Sans MT"/>
              </a:rPr>
              <a:t>until </a:t>
            </a:r>
            <a:r>
              <a:rPr sz="599" spc="17" dirty="0">
                <a:latin typeface="Gill Sans MT"/>
                <a:cs typeface="Gill Sans MT"/>
              </a:rPr>
              <a:t> </a:t>
            </a:r>
            <a:r>
              <a:rPr sz="599" spc="34" dirty="0">
                <a:latin typeface="Gill Sans MT"/>
                <a:cs typeface="Gill Sans MT"/>
              </a:rPr>
              <a:t>48h</a:t>
            </a:r>
            <a:r>
              <a:rPr sz="599" spc="-26" dirty="0">
                <a:latin typeface="Gill Sans MT"/>
                <a:cs typeface="Gill Sans MT"/>
              </a:rPr>
              <a:t> </a:t>
            </a:r>
            <a:r>
              <a:rPr sz="599" spc="21" dirty="0">
                <a:latin typeface="Gill Sans MT"/>
                <a:cs typeface="Gill Sans MT"/>
              </a:rPr>
              <a:t>after</a:t>
            </a:r>
            <a:r>
              <a:rPr sz="599" spc="-26" dirty="0">
                <a:latin typeface="Gill Sans MT"/>
                <a:cs typeface="Gill Sans MT"/>
              </a:rPr>
              <a:t> </a:t>
            </a:r>
            <a:r>
              <a:rPr sz="599" spc="38" dirty="0">
                <a:latin typeface="Gill Sans MT"/>
                <a:cs typeface="Gill Sans MT"/>
              </a:rPr>
              <a:t>last</a:t>
            </a:r>
            <a:r>
              <a:rPr sz="599" spc="-26" dirty="0">
                <a:latin typeface="Gill Sans MT"/>
                <a:cs typeface="Gill Sans MT"/>
              </a:rPr>
              <a:t> </a:t>
            </a:r>
            <a:r>
              <a:rPr sz="599" spc="34" dirty="0">
                <a:latin typeface="Gill Sans MT"/>
                <a:cs typeface="Gill Sans MT"/>
              </a:rPr>
              <a:t>sexual</a:t>
            </a:r>
            <a:r>
              <a:rPr sz="599" spc="-21" dirty="0">
                <a:latin typeface="Gill Sans MT"/>
                <a:cs typeface="Gill Sans MT"/>
              </a:rPr>
              <a:t> </a:t>
            </a:r>
            <a:r>
              <a:rPr sz="599" spc="21" dirty="0">
                <a:latin typeface="Gill Sans MT"/>
                <a:cs typeface="Gill Sans MT"/>
              </a:rPr>
              <a:t>contact.</a:t>
            </a:r>
            <a:endParaRPr sz="599">
              <a:latin typeface="Gill Sans MT"/>
              <a:cs typeface="Gill Sans MT"/>
            </a:endParaRPr>
          </a:p>
        </p:txBody>
      </p:sp>
      <p:sp>
        <p:nvSpPr>
          <p:cNvPr id="43" name="object 51">
            <a:extLst>
              <a:ext uri="{FF2B5EF4-FFF2-40B4-BE49-F238E27FC236}">
                <a16:creationId xmlns:a16="http://schemas.microsoft.com/office/drawing/2014/main" id="{2E6462FC-C9D6-CCBE-AABC-84955D14F69D}"/>
              </a:ext>
            </a:extLst>
          </p:cNvPr>
          <p:cNvSpPr txBox="1"/>
          <p:nvPr/>
        </p:nvSpPr>
        <p:spPr>
          <a:xfrm>
            <a:off x="7723779" y="5834505"/>
            <a:ext cx="1162005" cy="134971"/>
          </a:xfrm>
          <a:prstGeom prst="rect">
            <a:avLst/>
          </a:prstGeom>
          <a:solidFill>
            <a:srgbClr val="1C3664"/>
          </a:solidFill>
        </p:spPr>
        <p:txBody>
          <a:bodyPr vert="horz" wrap="square" lIns="0" tIns="42353" rIns="0" bIns="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6924">
              <a:spcBef>
                <a:spcPts val="333"/>
              </a:spcBef>
            </a:pPr>
            <a:r>
              <a:rPr sz="599" b="1" spc="-34" dirty="0">
                <a:solidFill>
                  <a:srgbClr val="FFFFFF"/>
                </a:solidFill>
                <a:latin typeface="Gill Sans MT"/>
                <a:cs typeface="Gill Sans MT"/>
              </a:rPr>
              <a:t>P</a:t>
            </a:r>
            <a:r>
              <a:rPr sz="599" b="1" spc="-38" dirty="0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sz="599" b="1" spc="-13" dirty="0">
                <a:solidFill>
                  <a:srgbClr val="FFFFFF"/>
                </a:solidFill>
                <a:latin typeface="Gill Sans MT"/>
                <a:cs typeface="Gill Sans MT"/>
              </a:rPr>
              <a:t>ocee</a:t>
            </a:r>
            <a:r>
              <a:rPr sz="599" b="1" spc="-9" dirty="0">
                <a:solidFill>
                  <a:srgbClr val="FFFFFF"/>
                </a:solidFill>
                <a:latin typeface="Gill Sans MT"/>
                <a:cs typeface="Gill Sans MT"/>
              </a:rPr>
              <a:t>d</a:t>
            </a:r>
            <a:r>
              <a:rPr sz="599" b="1" spc="-21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b="1" spc="-51" dirty="0">
                <a:solidFill>
                  <a:srgbClr val="FFFFFF"/>
                </a:solidFill>
                <a:latin typeface="Gill Sans MT"/>
                <a:cs typeface="Gill Sans MT"/>
              </a:rPr>
              <a:t>t</a:t>
            </a:r>
            <a:r>
              <a:rPr sz="599" b="1" spc="-21" dirty="0">
                <a:solidFill>
                  <a:srgbClr val="FFFFFF"/>
                </a:solidFill>
                <a:latin typeface="Gill Sans MT"/>
                <a:cs typeface="Gill Sans MT"/>
              </a:rPr>
              <a:t>o </a:t>
            </a:r>
            <a:r>
              <a:rPr sz="599" b="1" spc="-17" dirty="0">
                <a:solidFill>
                  <a:srgbClr val="FFFFFF"/>
                </a:solidFill>
                <a:latin typeface="Gill Sans MT"/>
                <a:cs typeface="Gill Sans MT"/>
              </a:rPr>
              <a:t>Step </a:t>
            </a:r>
            <a:r>
              <a:rPr sz="599" b="1" spc="13" dirty="0">
                <a:solidFill>
                  <a:srgbClr val="FFFFFF"/>
                </a:solidFill>
                <a:latin typeface="Gill Sans MT"/>
                <a:cs typeface="Gill Sans MT"/>
              </a:rPr>
              <a:t>5</a:t>
            </a:r>
            <a:endParaRPr sz="599">
              <a:latin typeface="Gill Sans MT"/>
              <a:cs typeface="Gill Sans MT"/>
            </a:endParaRPr>
          </a:p>
        </p:txBody>
      </p:sp>
      <p:pic>
        <p:nvPicPr>
          <p:cNvPr id="44" name="table">
            <a:extLst>
              <a:ext uri="{FF2B5EF4-FFF2-40B4-BE49-F238E27FC236}">
                <a16:creationId xmlns:a16="http://schemas.microsoft.com/office/drawing/2014/main" id="{F7779031-9566-42A6-1984-8D7B694A13D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51332" y="1573530"/>
            <a:ext cx="1163090" cy="3336400"/>
          </a:xfrm>
          <a:prstGeom prst="rect">
            <a:avLst/>
          </a:prstGeom>
        </p:spPr>
      </p:pic>
      <p:pic>
        <p:nvPicPr>
          <p:cNvPr id="45" name="table">
            <a:extLst>
              <a:ext uri="{FF2B5EF4-FFF2-40B4-BE49-F238E27FC236}">
                <a16:creationId xmlns:a16="http://schemas.microsoft.com/office/drawing/2014/main" id="{484219F6-B311-89B8-FD21-F25832E45F0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33846" y="1640486"/>
            <a:ext cx="1163633" cy="589147"/>
          </a:xfrm>
          <a:prstGeom prst="rect">
            <a:avLst/>
          </a:prstGeom>
        </p:spPr>
      </p:pic>
      <p:pic>
        <p:nvPicPr>
          <p:cNvPr id="46" name="table">
            <a:extLst>
              <a:ext uri="{FF2B5EF4-FFF2-40B4-BE49-F238E27FC236}">
                <a16:creationId xmlns:a16="http://schemas.microsoft.com/office/drawing/2014/main" id="{A23E5685-8D10-D249-4D7B-76350396A8F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23755" y="1573530"/>
            <a:ext cx="1263001" cy="1723808"/>
          </a:xfrm>
          <a:prstGeom prst="rect">
            <a:avLst/>
          </a:prstGeom>
        </p:spPr>
      </p:pic>
      <p:sp>
        <p:nvSpPr>
          <p:cNvPr id="47" name="object 55">
            <a:extLst>
              <a:ext uri="{FF2B5EF4-FFF2-40B4-BE49-F238E27FC236}">
                <a16:creationId xmlns:a16="http://schemas.microsoft.com/office/drawing/2014/main" id="{291EB72B-C1AF-CFF2-C414-8960443870E6}"/>
              </a:ext>
            </a:extLst>
          </p:cNvPr>
          <p:cNvSpPr/>
          <p:nvPr/>
        </p:nvSpPr>
        <p:spPr>
          <a:xfrm>
            <a:off x="1943802" y="1366076"/>
            <a:ext cx="815032" cy="181903"/>
          </a:xfrm>
          <a:custGeom>
            <a:avLst/>
            <a:gdLst/>
            <a:ahLst/>
            <a:cxnLst/>
            <a:rect l="l" t="t" r="r" b="b"/>
            <a:pathLst>
              <a:path w="953135" h="212725">
                <a:moveTo>
                  <a:pt x="77254" y="127"/>
                </a:moveTo>
                <a:lnTo>
                  <a:pt x="0" y="127"/>
                </a:lnTo>
                <a:lnTo>
                  <a:pt x="0" y="31877"/>
                </a:lnTo>
                <a:lnTo>
                  <a:pt x="41440" y="31877"/>
                </a:lnTo>
                <a:lnTo>
                  <a:pt x="41440" y="212217"/>
                </a:lnTo>
                <a:lnTo>
                  <a:pt x="77254" y="212217"/>
                </a:lnTo>
                <a:lnTo>
                  <a:pt x="77254" y="31877"/>
                </a:lnTo>
                <a:lnTo>
                  <a:pt x="77254" y="127"/>
                </a:lnTo>
                <a:close/>
              </a:path>
              <a:path w="953135" h="212725">
                <a:moveTo>
                  <a:pt x="239826" y="185572"/>
                </a:moveTo>
                <a:lnTo>
                  <a:pt x="211175" y="166916"/>
                </a:lnTo>
                <a:lnTo>
                  <a:pt x="207721" y="165646"/>
                </a:lnTo>
                <a:lnTo>
                  <a:pt x="203314" y="163258"/>
                </a:lnTo>
                <a:lnTo>
                  <a:pt x="202222" y="161544"/>
                </a:lnTo>
                <a:lnTo>
                  <a:pt x="202247" y="157568"/>
                </a:lnTo>
                <a:lnTo>
                  <a:pt x="202933" y="156324"/>
                </a:lnTo>
                <a:lnTo>
                  <a:pt x="205778" y="154571"/>
                </a:lnTo>
                <a:lnTo>
                  <a:pt x="207670" y="154127"/>
                </a:lnTo>
                <a:lnTo>
                  <a:pt x="212966" y="154127"/>
                </a:lnTo>
                <a:lnTo>
                  <a:pt x="216547" y="154813"/>
                </a:lnTo>
                <a:lnTo>
                  <a:pt x="225132" y="157607"/>
                </a:lnTo>
                <a:lnTo>
                  <a:pt x="229044" y="159334"/>
                </a:lnTo>
                <a:lnTo>
                  <a:pt x="232778" y="161518"/>
                </a:lnTo>
                <a:lnTo>
                  <a:pt x="236372" y="154127"/>
                </a:lnTo>
                <a:lnTo>
                  <a:pt x="216636" y="139496"/>
                </a:lnTo>
                <a:lnTo>
                  <a:pt x="205917" y="139496"/>
                </a:lnTo>
                <a:lnTo>
                  <a:pt x="183286" y="165646"/>
                </a:lnTo>
                <a:lnTo>
                  <a:pt x="184353" y="169113"/>
                </a:lnTo>
                <a:lnTo>
                  <a:pt x="211582" y="183451"/>
                </a:lnTo>
                <a:lnTo>
                  <a:pt x="215112" y="184696"/>
                </a:lnTo>
                <a:lnTo>
                  <a:pt x="219684" y="187109"/>
                </a:lnTo>
                <a:lnTo>
                  <a:pt x="220814" y="188874"/>
                </a:lnTo>
                <a:lnTo>
                  <a:pt x="220814" y="193243"/>
                </a:lnTo>
                <a:lnTo>
                  <a:pt x="220002" y="194792"/>
                </a:lnTo>
                <a:lnTo>
                  <a:pt x="216725" y="196875"/>
                </a:lnTo>
                <a:lnTo>
                  <a:pt x="214452" y="197396"/>
                </a:lnTo>
                <a:lnTo>
                  <a:pt x="207772" y="197396"/>
                </a:lnTo>
                <a:lnTo>
                  <a:pt x="203454" y="196392"/>
                </a:lnTo>
                <a:lnTo>
                  <a:pt x="193687" y="192392"/>
                </a:lnTo>
                <a:lnTo>
                  <a:pt x="189445" y="189839"/>
                </a:lnTo>
                <a:lnTo>
                  <a:pt x="185851" y="186728"/>
                </a:lnTo>
                <a:lnTo>
                  <a:pt x="178854" y="200660"/>
                </a:lnTo>
                <a:lnTo>
                  <a:pt x="183121" y="204165"/>
                </a:lnTo>
                <a:lnTo>
                  <a:pt x="188125" y="206946"/>
                </a:lnTo>
                <a:lnTo>
                  <a:pt x="199644" y="211010"/>
                </a:lnTo>
                <a:lnTo>
                  <a:pt x="205460" y="212026"/>
                </a:lnTo>
                <a:lnTo>
                  <a:pt x="216700" y="212026"/>
                </a:lnTo>
                <a:lnTo>
                  <a:pt x="239026" y="197396"/>
                </a:lnTo>
                <a:lnTo>
                  <a:pt x="239826" y="194894"/>
                </a:lnTo>
                <a:lnTo>
                  <a:pt x="239826" y="185572"/>
                </a:lnTo>
                <a:close/>
              </a:path>
              <a:path w="953135" h="212725">
                <a:moveTo>
                  <a:pt x="246418" y="47409"/>
                </a:moveTo>
                <a:lnTo>
                  <a:pt x="245097" y="43472"/>
                </a:lnTo>
                <a:lnTo>
                  <a:pt x="243954" y="42075"/>
                </a:lnTo>
                <a:lnTo>
                  <a:pt x="239801" y="36995"/>
                </a:lnTo>
                <a:lnTo>
                  <a:pt x="236245" y="34925"/>
                </a:lnTo>
                <a:lnTo>
                  <a:pt x="231787" y="34036"/>
                </a:lnTo>
                <a:lnTo>
                  <a:pt x="235585" y="32943"/>
                </a:lnTo>
                <a:lnTo>
                  <a:pt x="238569" y="31000"/>
                </a:lnTo>
                <a:lnTo>
                  <a:pt x="240068" y="29070"/>
                </a:lnTo>
                <a:lnTo>
                  <a:pt x="242900" y="25412"/>
                </a:lnTo>
                <a:lnTo>
                  <a:pt x="243992" y="22148"/>
                </a:lnTo>
                <a:lnTo>
                  <a:pt x="243865" y="14439"/>
                </a:lnTo>
                <a:lnTo>
                  <a:pt x="242925" y="11658"/>
                </a:lnTo>
                <a:lnTo>
                  <a:pt x="238658" y="6299"/>
                </a:lnTo>
                <a:lnTo>
                  <a:pt x="235623" y="4229"/>
                </a:lnTo>
                <a:lnTo>
                  <a:pt x="227749" y="1320"/>
                </a:lnTo>
                <a:lnTo>
                  <a:pt x="227711" y="52285"/>
                </a:lnTo>
                <a:lnTo>
                  <a:pt x="226745" y="54241"/>
                </a:lnTo>
                <a:lnTo>
                  <a:pt x="222872" y="57086"/>
                </a:lnTo>
                <a:lnTo>
                  <a:pt x="220218" y="57797"/>
                </a:lnTo>
                <a:lnTo>
                  <a:pt x="202222" y="57797"/>
                </a:lnTo>
                <a:lnTo>
                  <a:pt x="202222" y="42075"/>
                </a:lnTo>
                <a:lnTo>
                  <a:pt x="220218" y="42075"/>
                </a:lnTo>
                <a:lnTo>
                  <a:pt x="222872" y="42760"/>
                </a:lnTo>
                <a:lnTo>
                  <a:pt x="226745" y="45542"/>
                </a:lnTo>
                <a:lnTo>
                  <a:pt x="227698" y="47409"/>
                </a:lnTo>
                <a:lnTo>
                  <a:pt x="227711" y="52285"/>
                </a:lnTo>
                <a:lnTo>
                  <a:pt x="227711" y="1320"/>
                </a:lnTo>
                <a:lnTo>
                  <a:pt x="225488" y="977"/>
                </a:lnTo>
                <a:lnTo>
                  <a:pt x="225488" y="19380"/>
                </a:lnTo>
                <a:lnTo>
                  <a:pt x="225488" y="23952"/>
                </a:lnTo>
                <a:lnTo>
                  <a:pt x="224701" y="25768"/>
                </a:lnTo>
                <a:lnTo>
                  <a:pt x="221602" y="28409"/>
                </a:lnTo>
                <a:lnTo>
                  <a:pt x="219494" y="29070"/>
                </a:lnTo>
                <a:lnTo>
                  <a:pt x="202222" y="29070"/>
                </a:lnTo>
                <a:lnTo>
                  <a:pt x="202222" y="14439"/>
                </a:lnTo>
                <a:lnTo>
                  <a:pt x="219494" y="14439"/>
                </a:lnTo>
                <a:lnTo>
                  <a:pt x="221602" y="15074"/>
                </a:lnTo>
                <a:lnTo>
                  <a:pt x="224701" y="17627"/>
                </a:lnTo>
                <a:lnTo>
                  <a:pt x="225488" y="19380"/>
                </a:lnTo>
                <a:lnTo>
                  <a:pt x="225488" y="977"/>
                </a:lnTo>
                <a:lnTo>
                  <a:pt x="223139" y="596"/>
                </a:lnTo>
                <a:lnTo>
                  <a:pt x="184213" y="596"/>
                </a:lnTo>
                <a:lnTo>
                  <a:pt x="184213" y="71742"/>
                </a:lnTo>
                <a:lnTo>
                  <a:pt x="224637" y="71742"/>
                </a:lnTo>
                <a:lnTo>
                  <a:pt x="246418" y="56045"/>
                </a:lnTo>
                <a:lnTo>
                  <a:pt x="246418" y="47409"/>
                </a:lnTo>
                <a:close/>
              </a:path>
              <a:path w="953135" h="212725">
                <a:moveTo>
                  <a:pt x="314629" y="140284"/>
                </a:moveTo>
                <a:lnTo>
                  <a:pt x="296621" y="140284"/>
                </a:lnTo>
                <a:lnTo>
                  <a:pt x="296621" y="186359"/>
                </a:lnTo>
                <a:lnTo>
                  <a:pt x="295313" y="190144"/>
                </a:lnTo>
                <a:lnTo>
                  <a:pt x="290093" y="195707"/>
                </a:lnTo>
                <a:lnTo>
                  <a:pt x="286613" y="197091"/>
                </a:lnTo>
                <a:lnTo>
                  <a:pt x="277888" y="197091"/>
                </a:lnTo>
                <a:lnTo>
                  <a:pt x="274320" y="195681"/>
                </a:lnTo>
                <a:lnTo>
                  <a:pt x="268820" y="190068"/>
                </a:lnTo>
                <a:lnTo>
                  <a:pt x="267474" y="186359"/>
                </a:lnTo>
                <a:lnTo>
                  <a:pt x="267449" y="140284"/>
                </a:lnTo>
                <a:lnTo>
                  <a:pt x="249389" y="140284"/>
                </a:lnTo>
                <a:lnTo>
                  <a:pt x="249389" y="187782"/>
                </a:lnTo>
                <a:lnTo>
                  <a:pt x="250736" y="193205"/>
                </a:lnTo>
                <a:lnTo>
                  <a:pt x="256095" y="202425"/>
                </a:lnTo>
                <a:lnTo>
                  <a:pt x="259892" y="205981"/>
                </a:lnTo>
                <a:lnTo>
                  <a:pt x="269748" y="210972"/>
                </a:lnTo>
                <a:lnTo>
                  <a:pt x="275539" y="212229"/>
                </a:lnTo>
                <a:lnTo>
                  <a:pt x="288772" y="212229"/>
                </a:lnTo>
                <a:lnTo>
                  <a:pt x="294500" y="210972"/>
                </a:lnTo>
                <a:lnTo>
                  <a:pt x="304253" y="205981"/>
                </a:lnTo>
                <a:lnTo>
                  <a:pt x="308013" y="202425"/>
                </a:lnTo>
                <a:lnTo>
                  <a:pt x="311073" y="197091"/>
                </a:lnTo>
                <a:lnTo>
                  <a:pt x="313309" y="193205"/>
                </a:lnTo>
                <a:lnTo>
                  <a:pt x="314629" y="187782"/>
                </a:lnTo>
                <a:lnTo>
                  <a:pt x="314629" y="140284"/>
                </a:lnTo>
                <a:close/>
              </a:path>
              <a:path w="953135" h="212725">
                <a:moveTo>
                  <a:pt x="314629" y="57492"/>
                </a:moveTo>
                <a:lnTo>
                  <a:pt x="275932" y="57492"/>
                </a:lnTo>
                <a:lnTo>
                  <a:pt x="275932" y="43205"/>
                </a:lnTo>
                <a:lnTo>
                  <a:pt x="309867" y="43205"/>
                </a:lnTo>
                <a:lnTo>
                  <a:pt x="309867" y="28968"/>
                </a:lnTo>
                <a:lnTo>
                  <a:pt x="275932" y="28968"/>
                </a:lnTo>
                <a:lnTo>
                  <a:pt x="275932" y="14833"/>
                </a:lnTo>
                <a:lnTo>
                  <a:pt x="313537" y="14833"/>
                </a:lnTo>
                <a:lnTo>
                  <a:pt x="313537" y="596"/>
                </a:lnTo>
                <a:lnTo>
                  <a:pt x="257822" y="596"/>
                </a:lnTo>
                <a:lnTo>
                  <a:pt x="257822" y="71742"/>
                </a:lnTo>
                <a:lnTo>
                  <a:pt x="314629" y="71742"/>
                </a:lnTo>
                <a:lnTo>
                  <a:pt x="314629" y="57492"/>
                </a:lnTo>
                <a:close/>
              </a:path>
              <a:path w="953135" h="212725">
                <a:moveTo>
                  <a:pt x="346684" y="140284"/>
                </a:moveTo>
                <a:lnTo>
                  <a:pt x="328574" y="140284"/>
                </a:lnTo>
                <a:lnTo>
                  <a:pt x="328574" y="211429"/>
                </a:lnTo>
                <a:lnTo>
                  <a:pt x="346684" y="211429"/>
                </a:lnTo>
                <a:lnTo>
                  <a:pt x="346684" y="140284"/>
                </a:lnTo>
                <a:close/>
              </a:path>
              <a:path w="953135" h="212725">
                <a:moveTo>
                  <a:pt x="392912" y="596"/>
                </a:moveTo>
                <a:lnTo>
                  <a:pt x="374853" y="596"/>
                </a:lnTo>
                <a:lnTo>
                  <a:pt x="374853" y="29870"/>
                </a:lnTo>
                <a:lnTo>
                  <a:pt x="345389" y="29870"/>
                </a:lnTo>
                <a:lnTo>
                  <a:pt x="345389" y="596"/>
                </a:lnTo>
                <a:lnTo>
                  <a:pt x="327279" y="596"/>
                </a:lnTo>
                <a:lnTo>
                  <a:pt x="327279" y="71742"/>
                </a:lnTo>
                <a:lnTo>
                  <a:pt x="345389" y="71742"/>
                </a:lnTo>
                <a:lnTo>
                  <a:pt x="345389" y="44107"/>
                </a:lnTo>
                <a:lnTo>
                  <a:pt x="374853" y="44107"/>
                </a:lnTo>
                <a:lnTo>
                  <a:pt x="374853" y="71742"/>
                </a:lnTo>
                <a:lnTo>
                  <a:pt x="392912" y="71742"/>
                </a:lnTo>
                <a:lnTo>
                  <a:pt x="392912" y="44107"/>
                </a:lnTo>
                <a:lnTo>
                  <a:pt x="392912" y="29870"/>
                </a:lnTo>
                <a:lnTo>
                  <a:pt x="392912" y="596"/>
                </a:lnTo>
                <a:close/>
              </a:path>
              <a:path w="953135" h="212725">
                <a:moveTo>
                  <a:pt x="416229" y="140195"/>
                </a:moveTo>
                <a:lnTo>
                  <a:pt x="355460" y="140195"/>
                </a:lnTo>
                <a:lnTo>
                  <a:pt x="355460" y="154825"/>
                </a:lnTo>
                <a:lnTo>
                  <a:pt x="376694" y="154825"/>
                </a:lnTo>
                <a:lnTo>
                  <a:pt x="376694" y="211429"/>
                </a:lnTo>
                <a:lnTo>
                  <a:pt x="394804" y="211429"/>
                </a:lnTo>
                <a:lnTo>
                  <a:pt x="394804" y="154825"/>
                </a:lnTo>
                <a:lnTo>
                  <a:pt x="416229" y="154825"/>
                </a:lnTo>
                <a:lnTo>
                  <a:pt x="416229" y="140195"/>
                </a:lnTo>
                <a:close/>
              </a:path>
              <a:path w="953135" h="212725">
                <a:moveTo>
                  <a:pt x="479729" y="71742"/>
                </a:moveTo>
                <a:lnTo>
                  <a:pt x="474205" y="58635"/>
                </a:lnTo>
                <a:lnTo>
                  <a:pt x="468426" y="44894"/>
                </a:lnTo>
                <a:lnTo>
                  <a:pt x="457352" y="18605"/>
                </a:lnTo>
                <a:lnTo>
                  <a:pt x="450062" y="1295"/>
                </a:lnTo>
                <a:lnTo>
                  <a:pt x="450062" y="44894"/>
                </a:lnTo>
                <a:lnTo>
                  <a:pt x="429526" y="44894"/>
                </a:lnTo>
                <a:lnTo>
                  <a:pt x="439889" y="18605"/>
                </a:lnTo>
                <a:lnTo>
                  <a:pt x="450062" y="44894"/>
                </a:lnTo>
                <a:lnTo>
                  <a:pt x="450062" y="1295"/>
                </a:lnTo>
                <a:lnTo>
                  <a:pt x="449770" y="596"/>
                </a:lnTo>
                <a:lnTo>
                  <a:pt x="431165" y="596"/>
                </a:lnTo>
                <a:lnTo>
                  <a:pt x="400507" y="71742"/>
                </a:lnTo>
                <a:lnTo>
                  <a:pt x="419112" y="71742"/>
                </a:lnTo>
                <a:lnTo>
                  <a:pt x="424268" y="58635"/>
                </a:lnTo>
                <a:lnTo>
                  <a:pt x="455371" y="58635"/>
                </a:lnTo>
                <a:lnTo>
                  <a:pt x="460438" y="71742"/>
                </a:lnTo>
                <a:lnTo>
                  <a:pt x="479729" y="71742"/>
                </a:lnTo>
                <a:close/>
              </a:path>
              <a:path w="953135" h="212725">
                <a:moveTo>
                  <a:pt x="488911" y="211429"/>
                </a:moveTo>
                <a:lnTo>
                  <a:pt x="483400" y="198335"/>
                </a:lnTo>
                <a:lnTo>
                  <a:pt x="477608" y="184594"/>
                </a:lnTo>
                <a:lnTo>
                  <a:pt x="466521" y="158292"/>
                </a:lnTo>
                <a:lnTo>
                  <a:pt x="459244" y="141020"/>
                </a:lnTo>
                <a:lnTo>
                  <a:pt x="459244" y="184594"/>
                </a:lnTo>
                <a:lnTo>
                  <a:pt x="438708" y="184594"/>
                </a:lnTo>
                <a:lnTo>
                  <a:pt x="449072" y="158292"/>
                </a:lnTo>
                <a:lnTo>
                  <a:pt x="459244" y="184594"/>
                </a:lnTo>
                <a:lnTo>
                  <a:pt x="459244" y="141020"/>
                </a:lnTo>
                <a:lnTo>
                  <a:pt x="458939" y="140284"/>
                </a:lnTo>
                <a:lnTo>
                  <a:pt x="440347" y="140284"/>
                </a:lnTo>
                <a:lnTo>
                  <a:pt x="409689" y="211429"/>
                </a:lnTo>
                <a:lnTo>
                  <a:pt x="428282" y="211429"/>
                </a:lnTo>
                <a:lnTo>
                  <a:pt x="433451" y="198335"/>
                </a:lnTo>
                <a:lnTo>
                  <a:pt x="464553" y="198335"/>
                </a:lnTo>
                <a:lnTo>
                  <a:pt x="469607" y="211429"/>
                </a:lnTo>
                <a:lnTo>
                  <a:pt x="488911" y="211429"/>
                </a:lnTo>
                <a:close/>
              </a:path>
              <a:path w="953135" h="212725">
                <a:moveTo>
                  <a:pt x="548830" y="596"/>
                </a:moveTo>
                <a:lnTo>
                  <a:pt x="530237" y="596"/>
                </a:lnTo>
                <a:lnTo>
                  <a:pt x="512076" y="52933"/>
                </a:lnTo>
                <a:lnTo>
                  <a:pt x="493864" y="596"/>
                </a:lnTo>
                <a:lnTo>
                  <a:pt x="474573" y="596"/>
                </a:lnTo>
                <a:lnTo>
                  <a:pt x="502208" y="71742"/>
                </a:lnTo>
                <a:lnTo>
                  <a:pt x="520903" y="71742"/>
                </a:lnTo>
                <a:lnTo>
                  <a:pt x="528281" y="52933"/>
                </a:lnTo>
                <a:lnTo>
                  <a:pt x="548830" y="596"/>
                </a:lnTo>
                <a:close/>
              </a:path>
              <a:path w="953135" h="212725">
                <a:moveTo>
                  <a:pt x="558660" y="187109"/>
                </a:moveTo>
                <a:lnTo>
                  <a:pt x="557339" y="183172"/>
                </a:lnTo>
                <a:lnTo>
                  <a:pt x="556183" y="181762"/>
                </a:lnTo>
                <a:lnTo>
                  <a:pt x="552043" y="176682"/>
                </a:lnTo>
                <a:lnTo>
                  <a:pt x="548487" y="174625"/>
                </a:lnTo>
                <a:lnTo>
                  <a:pt x="544029" y="173723"/>
                </a:lnTo>
                <a:lnTo>
                  <a:pt x="547827" y="172631"/>
                </a:lnTo>
                <a:lnTo>
                  <a:pt x="550811" y="170688"/>
                </a:lnTo>
                <a:lnTo>
                  <a:pt x="552297" y="168770"/>
                </a:lnTo>
                <a:lnTo>
                  <a:pt x="555142" y="165100"/>
                </a:lnTo>
                <a:lnTo>
                  <a:pt x="556234" y="161836"/>
                </a:lnTo>
                <a:lnTo>
                  <a:pt x="556107" y="154127"/>
                </a:lnTo>
                <a:lnTo>
                  <a:pt x="555167" y="151358"/>
                </a:lnTo>
                <a:lnTo>
                  <a:pt x="550900" y="145999"/>
                </a:lnTo>
                <a:lnTo>
                  <a:pt x="547865" y="143929"/>
                </a:lnTo>
                <a:lnTo>
                  <a:pt x="539991" y="141020"/>
                </a:lnTo>
                <a:lnTo>
                  <a:pt x="539953" y="191985"/>
                </a:lnTo>
                <a:lnTo>
                  <a:pt x="538988" y="193929"/>
                </a:lnTo>
                <a:lnTo>
                  <a:pt x="535127" y="196773"/>
                </a:lnTo>
                <a:lnTo>
                  <a:pt x="532472" y="197485"/>
                </a:lnTo>
                <a:lnTo>
                  <a:pt x="514464" y="197485"/>
                </a:lnTo>
                <a:lnTo>
                  <a:pt x="514464" y="181762"/>
                </a:lnTo>
                <a:lnTo>
                  <a:pt x="532472" y="181762"/>
                </a:lnTo>
                <a:lnTo>
                  <a:pt x="535127" y="182460"/>
                </a:lnTo>
                <a:lnTo>
                  <a:pt x="538988" y="185242"/>
                </a:lnTo>
                <a:lnTo>
                  <a:pt x="539940" y="187109"/>
                </a:lnTo>
                <a:lnTo>
                  <a:pt x="539953" y="191985"/>
                </a:lnTo>
                <a:lnTo>
                  <a:pt x="539953" y="141020"/>
                </a:lnTo>
                <a:lnTo>
                  <a:pt x="537730" y="140665"/>
                </a:lnTo>
                <a:lnTo>
                  <a:pt x="537730" y="159080"/>
                </a:lnTo>
                <a:lnTo>
                  <a:pt x="537730" y="163639"/>
                </a:lnTo>
                <a:lnTo>
                  <a:pt x="536943" y="165455"/>
                </a:lnTo>
                <a:lnTo>
                  <a:pt x="533844" y="168109"/>
                </a:lnTo>
                <a:lnTo>
                  <a:pt x="531736" y="168770"/>
                </a:lnTo>
                <a:lnTo>
                  <a:pt x="514464" y="168770"/>
                </a:lnTo>
                <a:lnTo>
                  <a:pt x="514464" y="154127"/>
                </a:lnTo>
                <a:lnTo>
                  <a:pt x="531736" y="154127"/>
                </a:lnTo>
                <a:lnTo>
                  <a:pt x="533844" y="154774"/>
                </a:lnTo>
                <a:lnTo>
                  <a:pt x="536943" y="157314"/>
                </a:lnTo>
                <a:lnTo>
                  <a:pt x="537730" y="159080"/>
                </a:lnTo>
                <a:lnTo>
                  <a:pt x="537730" y="140665"/>
                </a:lnTo>
                <a:lnTo>
                  <a:pt x="535381" y="140284"/>
                </a:lnTo>
                <a:lnTo>
                  <a:pt x="496455" y="140284"/>
                </a:lnTo>
                <a:lnTo>
                  <a:pt x="496455" y="211429"/>
                </a:lnTo>
                <a:lnTo>
                  <a:pt x="536879" y="211429"/>
                </a:lnTo>
                <a:lnTo>
                  <a:pt x="558660" y="195732"/>
                </a:lnTo>
                <a:lnTo>
                  <a:pt x="558660" y="187109"/>
                </a:lnTo>
                <a:close/>
              </a:path>
              <a:path w="953135" h="212725">
                <a:moveTo>
                  <a:pt x="574878" y="596"/>
                </a:moveTo>
                <a:lnTo>
                  <a:pt x="556768" y="596"/>
                </a:lnTo>
                <a:lnTo>
                  <a:pt x="556768" y="71742"/>
                </a:lnTo>
                <a:lnTo>
                  <a:pt x="574878" y="71742"/>
                </a:lnTo>
                <a:lnTo>
                  <a:pt x="574878" y="596"/>
                </a:lnTo>
                <a:close/>
              </a:path>
              <a:path w="953135" h="212725">
                <a:moveTo>
                  <a:pt x="588175" y="140284"/>
                </a:moveTo>
                <a:lnTo>
                  <a:pt x="570064" y="140284"/>
                </a:lnTo>
                <a:lnTo>
                  <a:pt x="570064" y="211429"/>
                </a:lnTo>
                <a:lnTo>
                  <a:pt x="588175" y="211429"/>
                </a:lnTo>
                <a:lnTo>
                  <a:pt x="588175" y="140284"/>
                </a:lnTo>
                <a:close/>
              </a:path>
              <a:path w="953135" h="212725">
                <a:moveTo>
                  <a:pt x="651624" y="196303"/>
                </a:moveTo>
                <a:lnTo>
                  <a:pt x="621461" y="196303"/>
                </a:lnTo>
                <a:lnTo>
                  <a:pt x="621461" y="140284"/>
                </a:lnTo>
                <a:lnTo>
                  <a:pt x="603364" y="140284"/>
                </a:lnTo>
                <a:lnTo>
                  <a:pt x="603364" y="211429"/>
                </a:lnTo>
                <a:lnTo>
                  <a:pt x="651624" y="211429"/>
                </a:lnTo>
                <a:lnTo>
                  <a:pt x="651624" y="196303"/>
                </a:lnTo>
                <a:close/>
              </a:path>
              <a:path w="953135" h="212725">
                <a:moveTo>
                  <a:pt x="662292" y="42913"/>
                </a:moveTo>
                <a:lnTo>
                  <a:pt x="662279" y="29222"/>
                </a:lnTo>
                <a:lnTo>
                  <a:pt x="660628" y="23164"/>
                </a:lnTo>
                <a:lnTo>
                  <a:pt x="655726" y="15138"/>
                </a:lnTo>
                <a:lnTo>
                  <a:pt x="653948" y="12217"/>
                </a:lnTo>
                <a:lnTo>
                  <a:pt x="649338" y="7899"/>
                </a:lnTo>
                <a:lnTo>
                  <a:pt x="643737" y="4902"/>
                </a:lnTo>
                <a:lnTo>
                  <a:pt x="643737" y="32232"/>
                </a:lnTo>
                <a:lnTo>
                  <a:pt x="643737" y="40106"/>
                </a:lnTo>
                <a:lnTo>
                  <a:pt x="627595" y="57404"/>
                </a:lnTo>
                <a:lnTo>
                  <a:pt x="620420" y="57404"/>
                </a:lnTo>
                <a:lnTo>
                  <a:pt x="603897" y="40106"/>
                </a:lnTo>
                <a:lnTo>
                  <a:pt x="603897" y="32232"/>
                </a:lnTo>
                <a:lnTo>
                  <a:pt x="620420" y="15138"/>
                </a:lnTo>
                <a:lnTo>
                  <a:pt x="627595" y="15138"/>
                </a:lnTo>
                <a:lnTo>
                  <a:pt x="643737" y="32232"/>
                </a:lnTo>
                <a:lnTo>
                  <a:pt x="643737" y="4902"/>
                </a:lnTo>
                <a:lnTo>
                  <a:pt x="637590" y="1587"/>
                </a:lnTo>
                <a:lnTo>
                  <a:pt x="631037" y="0"/>
                </a:lnTo>
                <a:lnTo>
                  <a:pt x="616559" y="0"/>
                </a:lnTo>
                <a:lnTo>
                  <a:pt x="585393" y="29222"/>
                </a:lnTo>
                <a:lnTo>
                  <a:pt x="585393" y="42913"/>
                </a:lnTo>
                <a:lnTo>
                  <a:pt x="616623" y="72529"/>
                </a:lnTo>
                <a:lnTo>
                  <a:pt x="631037" y="72529"/>
                </a:lnTo>
                <a:lnTo>
                  <a:pt x="637590" y="70942"/>
                </a:lnTo>
                <a:lnTo>
                  <a:pt x="649338" y="64592"/>
                </a:lnTo>
                <a:lnTo>
                  <a:pt x="653948" y="60223"/>
                </a:lnTo>
                <a:lnTo>
                  <a:pt x="655637" y="57404"/>
                </a:lnTo>
                <a:lnTo>
                  <a:pt x="660628" y="49110"/>
                </a:lnTo>
                <a:lnTo>
                  <a:pt x="662292" y="42913"/>
                </a:lnTo>
                <a:close/>
              </a:path>
              <a:path w="953135" h="212725">
                <a:moveTo>
                  <a:pt x="679310" y="140284"/>
                </a:moveTo>
                <a:lnTo>
                  <a:pt x="661200" y="140284"/>
                </a:lnTo>
                <a:lnTo>
                  <a:pt x="661200" y="211429"/>
                </a:lnTo>
                <a:lnTo>
                  <a:pt x="679310" y="211429"/>
                </a:lnTo>
                <a:lnTo>
                  <a:pt x="679310" y="140284"/>
                </a:lnTo>
                <a:close/>
              </a:path>
              <a:path w="953135" h="212725">
                <a:moveTo>
                  <a:pt x="736854" y="596"/>
                </a:moveTo>
                <a:lnTo>
                  <a:pt x="718845" y="596"/>
                </a:lnTo>
                <a:lnTo>
                  <a:pt x="718845" y="46672"/>
                </a:lnTo>
                <a:lnTo>
                  <a:pt x="717537" y="50457"/>
                </a:lnTo>
                <a:lnTo>
                  <a:pt x="712317" y="56007"/>
                </a:lnTo>
                <a:lnTo>
                  <a:pt x="708837" y="57404"/>
                </a:lnTo>
                <a:lnTo>
                  <a:pt x="700112" y="57404"/>
                </a:lnTo>
                <a:lnTo>
                  <a:pt x="696544" y="55994"/>
                </a:lnTo>
                <a:lnTo>
                  <a:pt x="691045" y="50368"/>
                </a:lnTo>
                <a:lnTo>
                  <a:pt x="689698" y="46672"/>
                </a:lnTo>
                <a:lnTo>
                  <a:pt x="689673" y="596"/>
                </a:lnTo>
                <a:lnTo>
                  <a:pt x="671614" y="596"/>
                </a:lnTo>
                <a:lnTo>
                  <a:pt x="671614" y="48094"/>
                </a:lnTo>
                <a:lnTo>
                  <a:pt x="672960" y="53505"/>
                </a:lnTo>
                <a:lnTo>
                  <a:pt x="678319" y="62738"/>
                </a:lnTo>
                <a:lnTo>
                  <a:pt x="682117" y="66294"/>
                </a:lnTo>
                <a:lnTo>
                  <a:pt x="691972" y="71285"/>
                </a:lnTo>
                <a:lnTo>
                  <a:pt x="697763" y="72529"/>
                </a:lnTo>
                <a:lnTo>
                  <a:pt x="710996" y="72529"/>
                </a:lnTo>
                <a:lnTo>
                  <a:pt x="736854" y="48094"/>
                </a:lnTo>
                <a:lnTo>
                  <a:pt x="736854" y="596"/>
                </a:lnTo>
                <a:close/>
              </a:path>
              <a:path w="953135" h="212725">
                <a:moveTo>
                  <a:pt x="748868" y="140195"/>
                </a:moveTo>
                <a:lnTo>
                  <a:pt x="688086" y="140195"/>
                </a:lnTo>
                <a:lnTo>
                  <a:pt x="688086" y="154825"/>
                </a:lnTo>
                <a:lnTo>
                  <a:pt x="709320" y="154825"/>
                </a:lnTo>
                <a:lnTo>
                  <a:pt x="709320" y="211429"/>
                </a:lnTo>
                <a:lnTo>
                  <a:pt x="727430" y="211429"/>
                </a:lnTo>
                <a:lnTo>
                  <a:pt x="727430" y="154825"/>
                </a:lnTo>
                <a:lnTo>
                  <a:pt x="748868" y="154825"/>
                </a:lnTo>
                <a:lnTo>
                  <a:pt x="748868" y="140195"/>
                </a:lnTo>
                <a:close/>
              </a:path>
              <a:path w="953135" h="212725">
                <a:moveTo>
                  <a:pt x="814197" y="71742"/>
                </a:moveTo>
                <a:lnTo>
                  <a:pt x="801471" y="51739"/>
                </a:lnTo>
                <a:lnTo>
                  <a:pt x="799261" y="48272"/>
                </a:lnTo>
                <a:lnTo>
                  <a:pt x="803465" y="46151"/>
                </a:lnTo>
                <a:lnTo>
                  <a:pt x="806665" y="43167"/>
                </a:lnTo>
                <a:lnTo>
                  <a:pt x="809891" y="37503"/>
                </a:lnTo>
                <a:lnTo>
                  <a:pt x="811060" y="35458"/>
                </a:lnTo>
                <a:lnTo>
                  <a:pt x="812165" y="30822"/>
                </a:lnTo>
                <a:lnTo>
                  <a:pt x="812165" y="17462"/>
                </a:lnTo>
                <a:lnTo>
                  <a:pt x="811060" y="14833"/>
                </a:lnTo>
                <a:lnTo>
                  <a:pt x="809586" y="11341"/>
                </a:lnTo>
                <a:lnTo>
                  <a:pt x="799299" y="2743"/>
                </a:lnTo>
                <a:lnTo>
                  <a:pt x="794994" y="1485"/>
                </a:lnTo>
                <a:lnTo>
                  <a:pt x="794994" y="22326"/>
                </a:lnTo>
                <a:lnTo>
                  <a:pt x="794994" y="29730"/>
                </a:lnTo>
                <a:lnTo>
                  <a:pt x="793915" y="32588"/>
                </a:lnTo>
                <a:lnTo>
                  <a:pt x="789584" y="36525"/>
                </a:lnTo>
                <a:lnTo>
                  <a:pt x="786536" y="37503"/>
                </a:lnTo>
                <a:lnTo>
                  <a:pt x="768908" y="37503"/>
                </a:lnTo>
                <a:lnTo>
                  <a:pt x="768908" y="14833"/>
                </a:lnTo>
                <a:lnTo>
                  <a:pt x="786536" y="14833"/>
                </a:lnTo>
                <a:lnTo>
                  <a:pt x="789584" y="15773"/>
                </a:lnTo>
                <a:lnTo>
                  <a:pt x="793915" y="19545"/>
                </a:lnTo>
                <a:lnTo>
                  <a:pt x="794994" y="22326"/>
                </a:lnTo>
                <a:lnTo>
                  <a:pt x="794994" y="1485"/>
                </a:lnTo>
                <a:lnTo>
                  <a:pt x="792022" y="596"/>
                </a:lnTo>
                <a:lnTo>
                  <a:pt x="750798" y="596"/>
                </a:lnTo>
                <a:lnTo>
                  <a:pt x="750798" y="71742"/>
                </a:lnTo>
                <a:lnTo>
                  <a:pt x="768908" y="71742"/>
                </a:lnTo>
                <a:lnTo>
                  <a:pt x="768908" y="51739"/>
                </a:lnTo>
                <a:lnTo>
                  <a:pt x="783145" y="51739"/>
                </a:lnTo>
                <a:lnTo>
                  <a:pt x="793711" y="71742"/>
                </a:lnTo>
                <a:lnTo>
                  <a:pt x="814197" y="71742"/>
                </a:lnTo>
                <a:close/>
              </a:path>
              <a:path w="953135" h="212725">
                <a:moveTo>
                  <a:pt x="820051" y="140284"/>
                </a:moveTo>
                <a:lnTo>
                  <a:pt x="801941" y="140284"/>
                </a:lnTo>
                <a:lnTo>
                  <a:pt x="785177" y="171297"/>
                </a:lnTo>
                <a:lnTo>
                  <a:pt x="768007" y="140284"/>
                </a:lnTo>
                <a:lnTo>
                  <a:pt x="749960" y="140284"/>
                </a:lnTo>
                <a:lnTo>
                  <a:pt x="776249" y="188963"/>
                </a:lnTo>
                <a:lnTo>
                  <a:pt x="776249" y="211429"/>
                </a:lnTo>
                <a:lnTo>
                  <a:pt x="794258" y="211429"/>
                </a:lnTo>
                <a:lnTo>
                  <a:pt x="794258" y="188455"/>
                </a:lnTo>
                <a:lnTo>
                  <a:pt x="803440" y="171297"/>
                </a:lnTo>
                <a:lnTo>
                  <a:pt x="820051" y="140284"/>
                </a:lnTo>
                <a:close/>
              </a:path>
              <a:path w="953135" h="212725">
                <a:moveTo>
                  <a:pt x="896950" y="71742"/>
                </a:moveTo>
                <a:lnTo>
                  <a:pt x="891425" y="58635"/>
                </a:lnTo>
                <a:lnTo>
                  <a:pt x="885634" y="44894"/>
                </a:lnTo>
                <a:lnTo>
                  <a:pt x="874560" y="18605"/>
                </a:lnTo>
                <a:lnTo>
                  <a:pt x="867283" y="1333"/>
                </a:lnTo>
                <a:lnTo>
                  <a:pt x="867283" y="44894"/>
                </a:lnTo>
                <a:lnTo>
                  <a:pt x="846747" y="44894"/>
                </a:lnTo>
                <a:lnTo>
                  <a:pt x="857110" y="18605"/>
                </a:lnTo>
                <a:lnTo>
                  <a:pt x="867283" y="44894"/>
                </a:lnTo>
                <a:lnTo>
                  <a:pt x="867283" y="1333"/>
                </a:lnTo>
                <a:lnTo>
                  <a:pt x="866978" y="596"/>
                </a:lnTo>
                <a:lnTo>
                  <a:pt x="848372" y="596"/>
                </a:lnTo>
                <a:lnTo>
                  <a:pt x="817714" y="71742"/>
                </a:lnTo>
                <a:lnTo>
                  <a:pt x="836320" y="71742"/>
                </a:lnTo>
                <a:lnTo>
                  <a:pt x="841476" y="58635"/>
                </a:lnTo>
                <a:lnTo>
                  <a:pt x="872591" y="58635"/>
                </a:lnTo>
                <a:lnTo>
                  <a:pt x="877646" y="71742"/>
                </a:lnTo>
                <a:lnTo>
                  <a:pt x="896950" y="71742"/>
                </a:lnTo>
                <a:close/>
              </a:path>
              <a:path w="953135" h="212725">
                <a:moveTo>
                  <a:pt x="952754" y="56603"/>
                </a:moveTo>
                <a:lnTo>
                  <a:pt x="922591" y="56603"/>
                </a:lnTo>
                <a:lnTo>
                  <a:pt x="922591" y="596"/>
                </a:lnTo>
                <a:lnTo>
                  <a:pt x="904481" y="596"/>
                </a:lnTo>
                <a:lnTo>
                  <a:pt x="904481" y="71742"/>
                </a:lnTo>
                <a:lnTo>
                  <a:pt x="952754" y="71742"/>
                </a:lnTo>
                <a:lnTo>
                  <a:pt x="952754" y="566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539"/>
          </a:p>
        </p:txBody>
      </p:sp>
      <p:sp>
        <p:nvSpPr>
          <p:cNvPr id="48" name="object 56">
            <a:extLst>
              <a:ext uri="{FF2B5EF4-FFF2-40B4-BE49-F238E27FC236}">
                <a16:creationId xmlns:a16="http://schemas.microsoft.com/office/drawing/2014/main" id="{32D3F0BE-713A-F9FB-E463-CAF686768CF6}"/>
              </a:ext>
            </a:extLst>
          </p:cNvPr>
          <p:cNvSpPr txBox="1"/>
          <p:nvPr/>
        </p:nvSpPr>
        <p:spPr>
          <a:xfrm>
            <a:off x="2495136" y="4327126"/>
            <a:ext cx="503354" cy="452982"/>
          </a:xfrm>
          <a:prstGeom prst="rect">
            <a:avLst/>
          </a:prstGeom>
          <a:solidFill>
            <a:srgbClr val="0060AE"/>
          </a:solidFill>
        </p:spPr>
        <p:txBody>
          <a:bodyPr vert="horz" wrap="square" lIns="0" tIns="38010" rIns="0" bIns="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8824" marR="91222" algn="ctr">
              <a:lnSpc>
                <a:spcPct val="119100"/>
              </a:lnSpc>
              <a:spcBef>
                <a:spcPts val="299"/>
              </a:spcBef>
            </a:pPr>
            <a:r>
              <a:rPr sz="599" b="1" spc="-21" dirty="0">
                <a:solidFill>
                  <a:srgbClr val="FFFFFF"/>
                </a:solidFill>
                <a:latin typeface="Gill Sans MT"/>
                <a:cs typeface="Gill Sans MT"/>
              </a:rPr>
              <a:t>Consider  </a:t>
            </a:r>
            <a:r>
              <a:rPr sz="599" b="1" spc="-30" dirty="0">
                <a:solidFill>
                  <a:srgbClr val="FFFFFF"/>
                </a:solidFill>
                <a:latin typeface="Gill Sans MT"/>
                <a:cs typeface="Gill Sans MT"/>
              </a:rPr>
              <a:t>PrEP</a:t>
            </a:r>
            <a:endParaRPr sz="599">
              <a:latin typeface="Gill Sans MT"/>
              <a:cs typeface="Gill Sans MT"/>
            </a:endParaRPr>
          </a:p>
          <a:p>
            <a:pPr marL="79819" marR="72217" algn="ctr">
              <a:lnSpc>
                <a:spcPts val="770"/>
              </a:lnSpc>
              <a:spcBef>
                <a:spcPts val="34"/>
              </a:spcBef>
            </a:pPr>
            <a:r>
              <a:rPr sz="513" spc="30" dirty="0">
                <a:solidFill>
                  <a:srgbClr val="FFFFFF"/>
                </a:solidFill>
                <a:latin typeface="Gill Sans MT"/>
                <a:cs typeface="Gill Sans MT"/>
              </a:rPr>
              <a:t>(e.g.</a:t>
            </a:r>
            <a:r>
              <a:rPr sz="513" spc="-17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13" spc="30" dirty="0">
                <a:solidFill>
                  <a:srgbClr val="FFFFFF"/>
                </a:solidFill>
                <a:latin typeface="Gill Sans MT"/>
                <a:cs typeface="Gill Sans MT"/>
              </a:rPr>
              <a:t>if</a:t>
            </a:r>
            <a:r>
              <a:rPr sz="513" spc="-17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13" spc="9" dirty="0">
                <a:solidFill>
                  <a:srgbClr val="FFFFFF"/>
                </a:solidFill>
                <a:latin typeface="Gill Sans MT"/>
                <a:cs typeface="Gill Sans MT"/>
              </a:rPr>
              <a:t>lik</a:t>
            </a:r>
            <a:r>
              <a:rPr sz="513" spc="13" dirty="0">
                <a:solidFill>
                  <a:srgbClr val="FFFFFF"/>
                </a:solidFill>
                <a:latin typeface="Gill Sans MT"/>
                <a:cs typeface="Gill Sans MT"/>
              </a:rPr>
              <a:t>ely  </a:t>
            </a:r>
            <a:r>
              <a:rPr sz="513" spc="9" dirty="0">
                <a:solidFill>
                  <a:srgbClr val="FFFFFF"/>
                </a:solidFill>
                <a:latin typeface="Gill Sans MT"/>
                <a:cs typeface="Gill Sans MT"/>
              </a:rPr>
              <a:t>future</a:t>
            </a:r>
            <a:r>
              <a:rPr sz="513" spc="-34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13" spc="9" dirty="0">
                <a:solidFill>
                  <a:srgbClr val="FFFFFF"/>
                </a:solidFill>
                <a:latin typeface="Gill Sans MT"/>
                <a:cs typeface="Gill Sans MT"/>
              </a:rPr>
              <a:t>risk)</a:t>
            </a:r>
            <a:endParaRPr sz="513">
              <a:latin typeface="Gill Sans MT"/>
              <a:cs typeface="Gill Sans MT"/>
            </a:endParaRPr>
          </a:p>
        </p:txBody>
      </p:sp>
      <p:pic>
        <p:nvPicPr>
          <p:cNvPr id="49" name="object 57">
            <a:extLst>
              <a:ext uri="{FF2B5EF4-FFF2-40B4-BE49-F238E27FC236}">
                <a16:creationId xmlns:a16="http://schemas.microsoft.com/office/drawing/2014/main" id="{70A5C0D4-DEB6-7D6C-B271-65B4203A0659}"/>
              </a:ext>
            </a:extLst>
          </p:cNvPr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659181" y="697183"/>
            <a:ext cx="3199759" cy="150518"/>
          </a:xfrm>
          <a:prstGeom prst="rect">
            <a:avLst/>
          </a:prstGeom>
        </p:spPr>
      </p:pic>
      <p:pic>
        <p:nvPicPr>
          <p:cNvPr id="50" name="object 58">
            <a:extLst>
              <a:ext uri="{FF2B5EF4-FFF2-40B4-BE49-F238E27FC236}">
                <a16:creationId xmlns:a16="http://schemas.microsoft.com/office/drawing/2014/main" id="{52D02253-03F9-0712-636C-E9A98E017F00}"/>
              </a:ext>
            </a:extLst>
          </p:cNvPr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659182" y="507646"/>
            <a:ext cx="3053314" cy="124378"/>
          </a:xfrm>
          <a:prstGeom prst="rect">
            <a:avLst/>
          </a:prstGeom>
        </p:spPr>
      </p:pic>
      <p:grpSp>
        <p:nvGrpSpPr>
          <p:cNvPr id="51" name="object 59">
            <a:extLst>
              <a:ext uri="{FF2B5EF4-FFF2-40B4-BE49-F238E27FC236}">
                <a16:creationId xmlns:a16="http://schemas.microsoft.com/office/drawing/2014/main" id="{70128691-C8AA-F68F-E73F-7708E08E4B97}"/>
              </a:ext>
            </a:extLst>
          </p:cNvPr>
          <p:cNvGrpSpPr/>
          <p:nvPr/>
        </p:nvGrpSpPr>
        <p:grpSpPr>
          <a:xfrm>
            <a:off x="1837948" y="383117"/>
            <a:ext cx="589147" cy="589147"/>
            <a:chOff x="358491" y="322540"/>
            <a:chExt cx="688975" cy="688975"/>
          </a:xfrm>
        </p:grpSpPr>
        <p:sp>
          <p:nvSpPr>
            <p:cNvPr id="84" name="object 60">
              <a:extLst>
                <a:ext uri="{FF2B5EF4-FFF2-40B4-BE49-F238E27FC236}">
                  <a16:creationId xmlns:a16="http://schemas.microsoft.com/office/drawing/2014/main" id="{FC0BC391-BA76-5A83-F968-4E4E5E72CF28}"/>
                </a:ext>
              </a:extLst>
            </p:cNvPr>
            <p:cNvSpPr/>
            <p:nvPr/>
          </p:nvSpPr>
          <p:spPr>
            <a:xfrm>
              <a:off x="358491" y="322540"/>
              <a:ext cx="688975" cy="688975"/>
            </a:xfrm>
            <a:custGeom>
              <a:avLst/>
              <a:gdLst/>
              <a:ahLst/>
              <a:cxnLst/>
              <a:rect l="l" t="t" r="r" b="b"/>
              <a:pathLst>
                <a:path w="688975" h="688975">
                  <a:moveTo>
                    <a:pt x="344474" y="0"/>
                  </a:moveTo>
                  <a:lnTo>
                    <a:pt x="297726" y="3144"/>
                  </a:lnTo>
                  <a:lnTo>
                    <a:pt x="252891" y="12304"/>
                  </a:lnTo>
                  <a:lnTo>
                    <a:pt x="210379" y="27068"/>
                  </a:lnTo>
                  <a:lnTo>
                    <a:pt x="170601" y="47028"/>
                  </a:lnTo>
                  <a:lnTo>
                    <a:pt x="133966" y="71771"/>
                  </a:lnTo>
                  <a:lnTo>
                    <a:pt x="100885" y="100888"/>
                  </a:lnTo>
                  <a:lnTo>
                    <a:pt x="71768" y="133969"/>
                  </a:lnTo>
                  <a:lnTo>
                    <a:pt x="47025" y="170603"/>
                  </a:lnTo>
                  <a:lnTo>
                    <a:pt x="27067" y="210379"/>
                  </a:lnTo>
                  <a:lnTo>
                    <a:pt x="12303" y="252888"/>
                  </a:lnTo>
                  <a:lnTo>
                    <a:pt x="3144" y="297719"/>
                  </a:lnTo>
                  <a:lnTo>
                    <a:pt x="0" y="344462"/>
                  </a:lnTo>
                  <a:lnTo>
                    <a:pt x="3144" y="391204"/>
                  </a:lnTo>
                  <a:lnTo>
                    <a:pt x="12303" y="436035"/>
                  </a:lnTo>
                  <a:lnTo>
                    <a:pt x="27067" y="478544"/>
                  </a:lnTo>
                  <a:lnTo>
                    <a:pt x="47025" y="518320"/>
                  </a:lnTo>
                  <a:lnTo>
                    <a:pt x="71768" y="554954"/>
                  </a:lnTo>
                  <a:lnTo>
                    <a:pt x="100885" y="588035"/>
                  </a:lnTo>
                  <a:lnTo>
                    <a:pt x="133966" y="617152"/>
                  </a:lnTo>
                  <a:lnTo>
                    <a:pt x="170601" y="641896"/>
                  </a:lnTo>
                  <a:lnTo>
                    <a:pt x="210379" y="661855"/>
                  </a:lnTo>
                  <a:lnTo>
                    <a:pt x="252891" y="676620"/>
                  </a:lnTo>
                  <a:lnTo>
                    <a:pt x="297726" y="685779"/>
                  </a:lnTo>
                  <a:lnTo>
                    <a:pt x="344474" y="688924"/>
                  </a:lnTo>
                  <a:lnTo>
                    <a:pt x="391211" y="685779"/>
                  </a:lnTo>
                  <a:lnTo>
                    <a:pt x="436037" y="676620"/>
                  </a:lnTo>
                  <a:lnTo>
                    <a:pt x="478542" y="661855"/>
                  </a:lnTo>
                  <a:lnTo>
                    <a:pt x="518315" y="641896"/>
                  </a:lnTo>
                  <a:lnTo>
                    <a:pt x="554947" y="617152"/>
                  </a:lnTo>
                  <a:lnTo>
                    <a:pt x="588025" y="588035"/>
                  </a:lnTo>
                  <a:lnTo>
                    <a:pt x="617141" y="554954"/>
                  </a:lnTo>
                  <a:lnTo>
                    <a:pt x="641884" y="518320"/>
                  </a:lnTo>
                  <a:lnTo>
                    <a:pt x="661843" y="478544"/>
                  </a:lnTo>
                  <a:lnTo>
                    <a:pt x="676607" y="436035"/>
                  </a:lnTo>
                  <a:lnTo>
                    <a:pt x="685767" y="391204"/>
                  </a:lnTo>
                  <a:lnTo>
                    <a:pt x="688911" y="344462"/>
                  </a:lnTo>
                  <a:lnTo>
                    <a:pt x="685767" y="297719"/>
                  </a:lnTo>
                  <a:lnTo>
                    <a:pt x="676607" y="252888"/>
                  </a:lnTo>
                  <a:lnTo>
                    <a:pt x="661843" y="210379"/>
                  </a:lnTo>
                  <a:lnTo>
                    <a:pt x="641884" y="170603"/>
                  </a:lnTo>
                  <a:lnTo>
                    <a:pt x="617141" y="133969"/>
                  </a:lnTo>
                  <a:lnTo>
                    <a:pt x="588025" y="100888"/>
                  </a:lnTo>
                  <a:lnTo>
                    <a:pt x="554947" y="71771"/>
                  </a:lnTo>
                  <a:lnTo>
                    <a:pt x="518315" y="47028"/>
                  </a:lnTo>
                  <a:lnTo>
                    <a:pt x="478542" y="27068"/>
                  </a:lnTo>
                  <a:lnTo>
                    <a:pt x="436037" y="12304"/>
                  </a:lnTo>
                  <a:lnTo>
                    <a:pt x="391211" y="3144"/>
                  </a:lnTo>
                  <a:lnTo>
                    <a:pt x="344474" y="0"/>
                  </a:lnTo>
                  <a:close/>
                </a:path>
              </a:pathLst>
            </a:custGeom>
            <a:solidFill>
              <a:srgbClr val="1C3664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1539"/>
            </a:p>
          </p:txBody>
        </p:sp>
        <p:pic>
          <p:nvPicPr>
            <p:cNvPr id="85" name="object 61">
              <a:extLst>
                <a:ext uri="{FF2B5EF4-FFF2-40B4-BE49-F238E27FC236}">
                  <a16:creationId xmlns:a16="http://schemas.microsoft.com/office/drawing/2014/main" id="{33C3DC15-C25B-F6CA-1669-F818A16659DB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78751" y="414944"/>
              <a:ext cx="412887" cy="486363"/>
            </a:xfrm>
            <a:prstGeom prst="rect">
              <a:avLst/>
            </a:prstGeom>
          </p:spPr>
        </p:pic>
      </p:grpSp>
      <p:pic>
        <p:nvPicPr>
          <p:cNvPr id="52" name="object 62">
            <a:extLst>
              <a:ext uri="{FF2B5EF4-FFF2-40B4-BE49-F238E27FC236}">
                <a16:creationId xmlns:a16="http://schemas.microsoft.com/office/drawing/2014/main" id="{B9804195-A5E2-63A7-DB2C-FAA94BF0EA64}"/>
              </a:ext>
            </a:extLst>
          </p:cNvPr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9232799" y="464347"/>
            <a:ext cx="420471" cy="426792"/>
          </a:xfrm>
          <a:prstGeom prst="rect">
            <a:avLst/>
          </a:prstGeom>
        </p:spPr>
      </p:pic>
      <p:grpSp>
        <p:nvGrpSpPr>
          <p:cNvPr id="53" name="object 63">
            <a:extLst>
              <a:ext uri="{FF2B5EF4-FFF2-40B4-BE49-F238E27FC236}">
                <a16:creationId xmlns:a16="http://schemas.microsoft.com/office/drawing/2014/main" id="{C43371D4-EC26-2873-496F-538462161017}"/>
              </a:ext>
            </a:extLst>
          </p:cNvPr>
          <p:cNvGrpSpPr/>
          <p:nvPr/>
        </p:nvGrpSpPr>
        <p:grpSpPr>
          <a:xfrm>
            <a:off x="9718108" y="596050"/>
            <a:ext cx="606674" cy="163272"/>
            <a:chOff x="9573920" y="571555"/>
            <a:chExt cx="709473" cy="190938"/>
          </a:xfrm>
        </p:grpSpPr>
        <p:pic>
          <p:nvPicPr>
            <p:cNvPr id="80" name="object 64">
              <a:extLst>
                <a:ext uri="{FF2B5EF4-FFF2-40B4-BE49-F238E27FC236}">
                  <a16:creationId xmlns:a16="http://schemas.microsoft.com/office/drawing/2014/main" id="{4A11997B-5BD9-3712-4C8E-4FBFC2DEC75E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9573920" y="618711"/>
              <a:ext cx="138556" cy="143776"/>
            </a:xfrm>
            <a:prstGeom prst="rect">
              <a:avLst/>
            </a:prstGeom>
          </p:spPr>
        </p:pic>
        <p:pic>
          <p:nvPicPr>
            <p:cNvPr id="81" name="object 65">
              <a:extLst>
                <a:ext uri="{FF2B5EF4-FFF2-40B4-BE49-F238E27FC236}">
                  <a16:creationId xmlns:a16="http://schemas.microsoft.com/office/drawing/2014/main" id="{68580390-7609-2FE8-26F0-26AD82F0735E}"/>
                </a:ext>
              </a:extLst>
            </p:cNvPr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9736542" y="618704"/>
              <a:ext cx="131737" cy="143789"/>
            </a:xfrm>
            <a:prstGeom prst="rect">
              <a:avLst/>
            </a:prstGeom>
          </p:spPr>
        </p:pic>
        <p:pic>
          <p:nvPicPr>
            <p:cNvPr id="82" name="object 66">
              <a:extLst>
                <a:ext uri="{FF2B5EF4-FFF2-40B4-BE49-F238E27FC236}">
                  <a16:creationId xmlns:a16="http://schemas.microsoft.com/office/drawing/2014/main" id="{FA657940-2128-8A4D-6A02-CAD897279532}"/>
                </a:ext>
              </a:extLst>
            </p:cNvPr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9897875" y="571555"/>
              <a:ext cx="135407" cy="187020"/>
            </a:xfrm>
            <a:prstGeom prst="rect">
              <a:avLst/>
            </a:prstGeom>
          </p:spPr>
        </p:pic>
        <p:pic>
          <p:nvPicPr>
            <p:cNvPr id="83" name="object 67">
              <a:extLst>
                <a:ext uri="{FF2B5EF4-FFF2-40B4-BE49-F238E27FC236}">
                  <a16:creationId xmlns:a16="http://schemas.microsoft.com/office/drawing/2014/main" id="{D4DA8B68-4823-5EAB-D2EC-C0F8C0C63071}"/>
                </a:ext>
              </a:extLst>
            </p:cNvPr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0070732" y="618707"/>
              <a:ext cx="212661" cy="139877"/>
            </a:xfrm>
            <a:prstGeom prst="rect">
              <a:avLst/>
            </a:prstGeom>
          </p:spPr>
        </p:pic>
      </p:grpSp>
      <p:sp>
        <p:nvSpPr>
          <p:cNvPr id="54" name="object 68">
            <a:extLst>
              <a:ext uri="{FF2B5EF4-FFF2-40B4-BE49-F238E27FC236}">
                <a16:creationId xmlns:a16="http://schemas.microsoft.com/office/drawing/2014/main" id="{0EF9FE27-0308-B3BF-9243-67244DEED953}"/>
              </a:ext>
            </a:extLst>
          </p:cNvPr>
          <p:cNvSpPr txBox="1"/>
          <p:nvPr/>
        </p:nvSpPr>
        <p:spPr>
          <a:xfrm>
            <a:off x="8239954" y="3360129"/>
            <a:ext cx="140635" cy="103171"/>
          </a:xfrm>
          <a:prstGeom prst="rect">
            <a:avLst/>
          </a:prstGeom>
        </p:spPr>
        <p:txBody>
          <a:bodyPr vert="horz" wrap="square" lIns="0" tIns="10860" rIns="0" bIns="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60">
              <a:spcBef>
                <a:spcPts val="86"/>
              </a:spcBef>
            </a:pPr>
            <a:r>
              <a:rPr sz="599" spc="26" dirty="0">
                <a:solidFill>
                  <a:srgbClr val="FFFFFF"/>
                </a:solidFill>
                <a:latin typeface="Century Gothic"/>
                <a:cs typeface="Century Gothic"/>
              </a:rPr>
              <a:t>OR</a:t>
            </a:r>
            <a:endParaRPr sz="599">
              <a:latin typeface="Century Gothic"/>
              <a:cs typeface="Century Gothic"/>
            </a:endParaRPr>
          </a:p>
        </p:txBody>
      </p:sp>
      <p:sp>
        <p:nvSpPr>
          <p:cNvPr id="55" name="object 69">
            <a:extLst>
              <a:ext uri="{FF2B5EF4-FFF2-40B4-BE49-F238E27FC236}">
                <a16:creationId xmlns:a16="http://schemas.microsoft.com/office/drawing/2014/main" id="{A0279CB2-504C-114E-BCC8-6C71D43738CF}"/>
              </a:ext>
            </a:extLst>
          </p:cNvPr>
          <p:cNvSpPr/>
          <p:nvPr/>
        </p:nvSpPr>
        <p:spPr>
          <a:xfrm>
            <a:off x="3306344" y="2252697"/>
            <a:ext cx="1015397" cy="589147"/>
          </a:xfrm>
          <a:custGeom>
            <a:avLst/>
            <a:gdLst/>
            <a:ahLst/>
            <a:cxnLst/>
            <a:rect l="l" t="t" r="r" b="b"/>
            <a:pathLst>
              <a:path w="1187450" h="688975">
                <a:moveTo>
                  <a:pt x="1187424" y="0"/>
                </a:moveTo>
                <a:lnTo>
                  <a:pt x="0" y="0"/>
                </a:lnTo>
                <a:lnTo>
                  <a:pt x="0" y="688517"/>
                </a:lnTo>
                <a:lnTo>
                  <a:pt x="1187424" y="688517"/>
                </a:lnTo>
                <a:lnTo>
                  <a:pt x="11874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539"/>
          </a:p>
        </p:txBody>
      </p:sp>
      <p:sp>
        <p:nvSpPr>
          <p:cNvPr id="56" name="object 70">
            <a:extLst>
              <a:ext uri="{FF2B5EF4-FFF2-40B4-BE49-F238E27FC236}">
                <a16:creationId xmlns:a16="http://schemas.microsoft.com/office/drawing/2014/main" id="{5B9FA7B6-B8FE-E2F7-2820-E1E4EE0A5328}"/>
              </a:ext>
            </a:extLst>
          </p:cNvPr>
          <p:cNvSpPr txBox="1"/>
          <p:nvPr/>
        </p:nvSpPr>
        <p:spPr>
          <a:xfrm>
            <a:off x="3306345" y="2252697"/>
            <a:ext cx="1015940" cy="538345"/>
          </a:xfrm>
          <a:prstGeom prst="rect">
            <a:avLst/>
          </a:prstGeom>
        </p:spPr>
        <p:txBody>
          <a:bodyPr vert="horz" wrap="square" lIns="0" tIns="25520" rIns="0" bIns="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7331" marR="61901" indent="235657">
              <a:lnSpc>
                <a:spcPct val="121800"/>
              </a:lnSpc>
              <a:spcBef>
                <a:spcPts val="200"/>
              </a:spcBef>
            </a:pPr>
            <a:r>
              <a:rPr sz="556" b="1" spc="-81" dirty="0">
                <a:latin typeface="Gill Sans MT"/>
                <a:cs typeface="Gill Sans MT"/>
              </a:rPr>
              <a:t>H</a:t>
            </a:r>
            <a:r>
              <a:rPr sz="556" b="1" spc="-34" dirty="0">
                <a:latin typeface="Gill Sans MT"/>
                <a:cs typeface="Gill Sans MT"/>
              </a:rPr>
              <a:t>I</a:t>
            </a:r>
            <a:r>
              <a:rPr sz="556" b="1" spc="-38" dirty="0">
                <a:latin typeface="Gill Sans MT"/>
                <a:cs typeface="Gill Sans MT"/>
              </a:rPr>
              <a:t>V</a:t>
            </a:r>
            <a:r>
              <a:rPr sz="556" b="1" spc="-30" dirty="0">
                <a:latin typeface="Gill Sans MT"/>
                <a:cs typeface="Gill Sans MT"/>
              </a:rPr>
              <a:t> </a:t>
            </a:r>
            <a:r>
              <a:rPr sz="556" b="1" spc="-51" dirty="0">
                <a:latin typeface="Gill Sans MT"/>
                <a:cs typeface="Gill Sans MT"/>
              </a:rPr>
              <a:t>Ne</a:t>
            </a:r>
            <a:r>
              <a:rPr sz="556" b="1" spc="-17" dirty="0">
                <a:latin typeface="Gill Sans MT"/>
                <a:cs typeface="Gill Sans MT"/>
              </a:rPr>
              <a:t>gati</a:t>
            </a:r>
            <a:r>
              <a:rPr sz="556" b="1" spc="-21" dirty="0">
                <a:latin typeface="Gill Sans MT"/>
                <a:cs typeface="Gill Sans MT"/>
              </a:rPr>
              <a:t>v</a:t>
            </a:r>
            <a:r>
              <a:rPr sz="556" b="1" spc="-4" dirty="0">
                <a:latin typeface="Gill Sans MT"/>
                <a:cs typeface="Gill Sans MT"/>
              </a:rPr>
              <a:t>e   </a:t>
            </a:r>
            <a:r>
              <a:rPr sz="556" spc="13" dirty="0">
                <a:latin typeface="Gill Sans MT"/>
                <a:cs typeface="Gill Sans MT"/>
              </a:rPr>
              <a:t>(ideally</a:t>
            </a:r>
            <a:r>
              <a:rPr sz="556" spc="-38" dirty="0">
                <a:latin typeface="Gill Sans MT"/>
                <a:cs typeface="Gill Sans MT"/>
              </a:rPr>
              <a:t> </a:t>
            </a:r>
            <a:r>
              <a:rPr sz="556" spc="9" dirty="0">
                <a:latin typeface="Gill Sans MT"/>
                <a:cs typeface="Gill Sans MT"/>
              </a:rPr>
              <a:t>within</a:t>
            </a:r>
            <a:r>
              <a:rPr sz="556" spc="-34" dirty="0">
                <a:latin typeface="Gill Sans MT"/>
                <a:cs typeface="Gill Sans MT"/>
              </a:rPr>
              <a:t> </a:t>
            </a:r>
            <a:r>
              <a:rPr sz="556" spc="9" dirty="0">
                <a:latin typeface="Gill Sans MT"/>
                <a:cs typeface="Gill Sans MT"/>
              </a:rPr>
              <a:t>the</a:t>
            </a:r>
            <a:r>
              <a:rPr sz="556" spc="-34" dirty="0">
                <a:latin typeface="Gill Sans MT"/>
                <a:cs typeface="Gill Sans MT"/>
              </a:rPr>
              <a:t> </a:t>
            </a:r>
            <a:r>
              <a:rPr sz="556" spc="30" dirty="0">
                <a:latin typeface="Gill Sans MT"/>
                <a:cs typeface="Gill Sans MT"/>
              </a:rPr>
              <a:t>last</a:t>
            </a:r>
            <a:r>
              <a:rPr sz="556" spc="-34" dirty="0">
                <a:latin typeface="Gill Sans MT"/>
                <a:cs typeface="Gill Sans MT"/>
              </a:rPr>
              <a:t> </a:t>
            </a:r>
            <a:r>
              <a:rPr sz="556" spc="34" dirty="0">
                <a:latin typeface="Gill Sans MT"/>
                <a:cs typeface="Gill Sans MT"/>
              </a:rPr>
              <a:t>7</a:t>
            </a:r>
            <a:r>
              <a:rPr sz="556" spc="-34" dirty="0">
                <a:latin typeface="Gill Sans MT"/>
                <a:cs typeface="Gill Sans MT"/>
              </a:rPr>
              <a:t> </a:t>
            </a:r>
            <a:r>
              <a:rPr sz="556" spc="34" dirty="0">
                <a:latin typeface="Gill Sans MT"/>
                <a:cs typeface="Gill Sans MT"/>
              </a:rPr>
              <a:t>days </a:t>
            </a:r>
            <a:r>
              <a:rPr sz="556" spc="-141" dirty="0">
                <a:latin typeface="Gill Sans MT"/>
                <a:cs typeface="Gill Sans MT"/>
              </a:rPr>
              <a:t> </a:t>
            </a:r>
            <a:r>
              <a:rPr sz="556" spc="13" dirty="0">
                <a:latin typeface="Gill Sans MT"/>
                <a:cs typeface="Gill Sans MT"/>
              </a:rPr>
              <a:t>but</a:t>
            </a:r>
            <a:r>
              <a:rPr sz="556" spc="-38" dirty="0">
                <a:latin typeface="Gill Sans MT"/>
                <a:cs typeface="Gill Sans MT"/>
              </a:rPr>
              <a:t> </a:t>
            </a:r>
            <a:r>
              <a:rPr sz="556" spc="4" dirty="0">
                <a:latin typeface="Gill Sans MT"/>
                <a:cs typeface="Gill Sans MT"/>
              </a:rPr>
              <a:t>for</a:t>
            </a:r>
            <a:r>
              <a:rPr sz="556" spc="-34" dirty="0">
                <a:latin typeface="Gill Sans MT"/>
                <a:cs typeface="Gill Sans MT"/>
              </a:rPr>
              <a:t> </a:t>
            </a:r>
            <a:r>
              <a:rPr sz="556" spc="17" dirty="0">
                <a:latin typeface="Gill Sans MT"/>
                <a:cs typeface="Gill Sans MT"/>
              </a:rPr>
              <a:t>people</a:t>
            </a:r>
            <a:r>
              <a:rPr sz="556" spc="-34" dirty="0">
                <a:latin typeface="Gill Sans MT"/>
                <a:cs typeface="Gill Sans MT"/>
              </a:rPr>
              <a:t> </a:t>
            </a:r>
            <a:r>
              <a:rPr sz="556" spc="13" dirty="0">
                <a:latin typeface="Gill Sans MT"/>
                <a:cs typeface="Gill Sans MT"/>
              </a:rPr>
              <a:t>who</a:t>
            </a:r>
            <a:r>
              <a:rPr sz="556" spc="-38" dirty="0">
                <a:latin typeface="Gill Sans MT"/>
                <a:cs typeface="Gill Sans MT"/>
              </a:rPr>
              <a:t> </a:t>
            </a:r>
            <a:r>
              <a:rPr sz="556" spc="17" dirty="0">
                <a:latin typeface="Gill Sans MT"/>
                <a:cs typeface="Gill Sans MT"/>
              </a:rPr>
              <a:t>cannot</a:t>
            </a:r>
            <a:endParaRPr sz="556">
              <a:latin typeface="Gill Sans MT"/>
              <a:cs typeface="Gill Sans MT"/>
            </a:endParaRPr>
          </a:p>
          <a:p>
            <a:pPr marL="135747" marR="111313" indent="-19548">
              <a:lnSpc>
                <a:spcPct val="121800"/>
              </a:lnSpc>
            </a:pPr>
            <a:r>
              <a:rPr sz="556" spc="26" dirty="0">
                <a:latin typeface="Gill Sans MT"/>
                <a:cs typeface="Gill Sans MT"/>
              </a:rPr>
              <a:t>easily</a:t>
            </a:r>
            <a:r>
              <a:rPr sz="556" spc="-38" dirty="0">
                <a:latin typeface="Gill Sans MT"/>
                <a:cs typeface="Gill Sans MT"/>
              </a:rPr>
              <a:t> </a:t>
            </a:r>
            <a:r>
              <a:rPr sz="556" spc="47" dirty="0">
                <a:latin typeface="Gill Sans MT"/>
                <a:cs typeface="Gill Sans MT"/>
              </a:rPr>
              <a:t>access</a:t>
            </a:r>
            <a:r>
              <a:rPr sz="556" spc="-38" dirty="0">
                <a:latin typeface="Gill Sans MT"/>
                <a:cs typeface="Gill Sans MT"/>
              </a:rPr>
              <a:t> </a:t>
            </a:r>
            <a:r>
              <a:rPr sz="556" dirty="0">
                <a:latin typeface="Gill Sans MT"/>
                <a:cs typeface="Gill Sans MT"/>
              </a:rPr>
              <a:t>HIV</a:t>
            </a:r>
            <a:r>
              <a:rPr sz="556" spc="-38" dirty="0">
                <a:latin typeface="Gill Sans MT"/>
                <a:cs typeface="Gill Sans MT"/>
              </a:rPr>
              <a:t> </a:t>
            </a:r>
            <a:r>
              <a:rPr sz="556" spc="13" dirty="0">
                <a:latin typeface="Gill Sans MT"/>
                <a:cs typeface="Gill Sans MT"/>
              </a:rPr>
              <a:t>testing, </a:t>
            </a:r>
            <a:r>
              <a:rPr sz="556" spc="-141" dirty="0">
                <a:latin typeface="Gill Sans MT"/>
                <a:cs typeface="Gill Sans MT"/>
              </a:rPr>
              <a:t> </a:t>
            </a:r>
            <a:r>
              <a:rPr sz="556" spc="4" dirty="0">
                <a:latin typeface="Gill Sans MT"/>
                <a:cs typeface="Gill Sans MT"/>
              </a:rPr>
              <a:t>withi</a:t>
            </a:r>
            <a:r>
              <a:rPr sz="556" spc="17" dirty="0">
                <a:latin typeface="Gill Sans MT"/>
                <a:cs typeface="Gill Sans MT"/>
              </a:rPr>
              <a:t>n</a:t>
            </a:r>
            <a:r>
              <a:rPr sz="556" spc="-30" dirty="0">
                <a:latin typeface="Gill Sans MT"/>
                <a:cs typeface="Gill Sans MT"/>
              </a:rPr>
              <a:t> </a:t>
            </a:r>
            <a:r>
              <a:rPr sz="556" spc="4" dirty="0">
                <a:latin typeface="Gill Sans MT"/>
                <a:cs typeface="Gill Sans MT"/>
              </a:rPr>
              <a:t>th</a:t>
            </a:r>
            <a:r>
              <a:rPr sz="556" spc="17" dirty="0">
                <a:latin typeface="Gill Sans MT"/>
                <a:cs typeface="Gill Sans MT"/>
              </a:rPr>
              <a:t>e</a:t>
            </a:r>
            <a:r>
              <a:rPr sz="556" spc="-30" dirty="0">
                <a:latin typeface="Gill Sans MT"/>
                <a:cs typeface="Gill Sans MT"/>
              </a:rPr>
              <a:t> </a:t>
            </a:r>
            <a:r>
              <a:rPr sz="556" spc="34" dirty="0">
                <a:latin typeface="Gill Sans MT"/>
                <a:cs typeface="Gill Sans MT"/>
              </a:rPr>
              <a:t>pas</a:t>
            </a:r>
            <a:r>
              <a:rPr sz="556" spc="30" dirty="0">
                <a:latin typeface="Gill Sans MT"/>
                <a:cs typeface="Gill Sans MT"/>
              </a:rPr>
              <a:t>t</a:t>
            </a:r>
            <a:r>
              <a:rPr sz="556" spc="-30" dirty="0">
                <a:latin typeface="Gill Sans MT"/>
                <a:cs typeface="Gill Sans MT"/>
              </a:rPr>
              <a:t> </a:t>
            </a:r>
            <a:r>
              <a:rPr sz="556" spc="34" dirty="0">
                <a:latin typeface="Gill Sans MT"/>
                <a:cs typeface="Gill Sans MT"/>
              </a:rPr>
              <a:t>4</a:t>
            </a:r>
            <a:r>
              <a:rPr sz="556" spc="-30" dirty="0">
                <a:latin typeface="Gill Sans MT"/>
                <a:cs typeface="Gill Sans MT"/>
              </a:rPr>
              <a:t> </a:t>
            </a:r>
            <a:r>
              <a:rPr sz="556" spc="17" dirty="0">
                <a:latin typeface="Gill Sans MT"/>
                <a:cs typeface="Gill Sans MT"/>
              </a:rPr>
              <a:t>weeks)</a:t>
            </a:r>
            <a:endParaRPr sz="556">
              <a:latin typeface="Gill Sans MT"/>
              <a:cs typeface="Gill Sans MT"/>
            </a:endParaRPr>
          </a:p>
        </p:txBody>
      </p:sp>
      <p:sp>
        <p:nvSpPr>
          <p:cNvPr id="57" name="object 71">
            <a:extLst>
              <a:ext uri="{FF2B5EF4-FFF2-40B4-BE49-F238E27FC236}">
                <a16:creationId xmlns:a16="http://schemas.microsoft.com/office/drawing/2014/main" id="{7ECD0F9B-6891-5831-5784-80EA63143C5A}"/>
              </a:ext>
            </a:extLst>
          </p:cNvPr>
          <p:cNvSpPr/>
          <p:nvPr/>
        </p:nvSpPr>
        <p:spPr>
          <a:xfrm>
            <a:off x="4395392" y="2252697"/>
            <a:ext cx="1015397" cy="402901"/>
          </a:xfrm>
          <a:custGeom>
            <a:avLst/>
            <a:gdLst/>
            <a:ahLst/>
            <a:cxnLst/>
            <a:rect l="l" t="t" r="r" b="b"/>
            <a:pathLst>
              <a:path w="1187450" h="471169">
                <a:moveTo>
                  <a:pt x="1187424" y="0"/>
                </a:moveTo>
                <a:lnTo>
                  <a:pt x="0" y="0"/>
                </a:lnTo>
                <a:lnTo>
                  <a:pt x="0" y="471030"/>
                </a:lnTo>
                <a:lnTo>
                  <a:pt x="1187424" y="471030"/>
                </a:lnTo>
                <a:lnTo>
                  <a:pt x="11874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539"/>
          </a:p>
        </p:txBody>
      </p:sp>
      <p:sp>
        <p:nvSpPr>
          <p:cNvPr id="58" name="object 72">
            <a:extLst>
              <a:ext uri="{FF2B5EF4-FFF2-40B4-BE49-F238E27FC236}">
                <a16:creationId xmlns:a16="http://schemas.microsoft.com/office/drawing/2014/main" id="{3B460F90-578F-C66E-9350-DCB90AB3F333}"/>
              </a:ext>
            </a:extLst>
          </p:cNvPr>
          <p:cNvSpPr txBox="1"/>
          <p:nvPr/>
        </p:nvSpPr>
        <p:spPr>
          <a:xfrm>
            <a:off x="4395392" y="2252697"/>
            <a:ext cx="1016483" cy="345350"/>
          </a:xfrm>
          <a:prstGeom prst="rect">
            <a:avLst/>
          </a:prstGeom>
        </p:spPr>
        <p:txBody>
          <a:bodyPr vert="horz" wrap="square" lIns="0" tIns="42353" rIns="0" bIns="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333"/>
              </a:spcBef>
            </a:pPr>
            <a:r>
              <a:rPr sz="599" b="1" spc="-47" dirty="0">
                <a:latin typeface="Gill Sans MT"/>
                <a:cs typeface="Gill Sans MT"/>
              </a:rPr>
              <a:t>HIV</a:t>
            </a:r>
            <a:r>
              <a:rPr sz="599" b="1" spc="-17" dirty="0">
                <a:latin typeface="Gill Sans MT"/>
                <a:cs typeface="Gill Sans MT"/>
              </a:rPr>
              <a:t> Negati</a:t>
            </a:r>
            <a:r>
              <a:rPr sz="599" b="1" spc="-26" dirty="0">
                <a:latin typeface="Gill Sans MT"/>
                <a:cs typeface="Gill Sans MT"/>
              </a:rPr>
              <a:t>v</a:t>
            </a:r>
            <a:r>
              <a:rPr sz="599" b="1" spc="-9" dirty="0">
                <a:latin typeface="Gill Sans MT"/>
                <a:cs typeface="Gill Sans MT"/>
              </a:rPr>
              <a:t>e</a:t>
            </a:r>
            <a:endParaRPr sz="599">
              <a:latin typeface="Gill Sans MT"/>
              <a:cs typeface="Gill Sans MT"/>
            </a:endParaRPr>
          </a:p>
          <a:p>
            <a:pPr marL="99367" marR="92851" algn="ctr">
              <a:lnSpc>
                <a:spcPct val="119100"/>
              </a:lnSpc>
            </a:pPr>
            <a:r>
              <a:rPr sz="599" spc="17" dirty="0">
                <a:latin typeface="Gill Sans MT"/>
                <a:cs typeface="Gill Sans MT"/>
              </a:rPr>
              <a:t>But</a:t>
            </a:r>
            <a:r>
              <a:rPr sz="599" spc="-38" dirty="0">
                <a:latin typeface="Gill Sans MT"/>
                <a:cs typeface="Gill Sans MT"/>
              </a:rPr>
              <a:t> </a:t>
            </a:r>
            <a:r>
              <a:rPr sz="599" spc="13" dirty="0">
                <a:latin typeface="Gill Sans MT"/>
                <a:cs typeface="Gill Sans MT"/>
              </a:rPr>
              <a:t>recent</a:t>
            </a:r>
            <a:r>
              <a:rPr sz="599" spc="-34" dirty="0">
                <a:latin typeface="Gill Sans MT"/>
                <a:cs typeface="Gill Sans MT"/>
              </a:rPr>
              <a:t> </a:t>
            </a:r>
            <a:r>
              <a:rPr sz="599" spc="4" dirty="0">
                <a:latin typeface="Gill Sans MT"/>
                <a:cs typeface="Gill Sans MT"/>
              </a:rPr>
              <a:t>HIV</a:t>
            </a:r>
            <a:r>
              <a:rPr sz="599" spc="-34" dirty="0">
                <a:latin typeface="Gill Sans MT"/>
                <a:cs typeface="Gill Sans MT"/>
              </a:rPr>
              <a:t> </a:t>
            </a:r>
            <a:r>
              <a:rPr sz="599" spc="21" dirty="0">
                <a:latin typeface="Gill Sans MT"/>
                <a:cs typeface="Gill Sans MT"/>
              </a:rPr>
              <a:t>exposure </a:t>
            </a:r>
            <a:r>
              <a:rPr sz="599" spc="-154" dirty="0">
                <a:latin typeface="Gill Sans MT"/>
                <a:cs typeface="Gill Sans MT"/>
              </a:rPr>
              <a:t> </a:t>
            </a:r>
            <a:r>
              <a:rPr sz="599" spc="13" dirty="0">
                <a:latin typeface="Gill Sans MT"/>
                <a:cs typeface="Gill Sans MT"/>
              </a:rPr>
              <a:t>(within</a:t>
            </a:r>
            <a:r>
              <a:rPr sz="599" spc="-26" dirty="0">
                <a:latin typeface="Gill Sans MT"/>
                <a:cs typeface="Gill Sans MT"/>
              </a:rPr>
              <a:t> </a:t>
            </a:r>
            <a:r>
              <a:rPr sz="599" spc="34" dirty="0">
                <a:latin typeface="Gill Sans MT"/>
                <a:cs typeface="Gill Sans MT"/>
              </a:rPr>
              <a:t>72</a:t>
            </a:r>
            <a:r>
              <a:rPr sz="599" spc="-26" dirty="0">
                <a:latin typeface="Gill Sans MT"/>
                <a:cs typeface="Gill Sans MT"/>
              </a:rPr>
              <a:t> </a:t>
            </a:r>
            <a:r>
              <a:rPr sz="599" spc="21" dirty="0">
                <a:latin typeface="Gill Sans MT"/>
                <a:cs typeface="Gill Sans MT"/>
              </a:rPr>
              <a:t>hours)</a:t>
            </a:r>
            <a:endParaRPr sz="599">
              <a:latin typeface="Gill Sans MT"/>
              <a:cs typeface="Gill Sans MT"/>
            </a:endParaRPr>
          </a:p>
        </p:txBody>
      </p:sp>
      <p:sp>
        <p:nvSpPr>
          <p:cNvPr id="59" name="object 73">
            <a:extLst>
              <a:ext uri="{FF2B5EF4-FFF2-40B4-BE49-F238E27FC236}">
                <a16:creationId xmlns:a16="http://schemas.microsoft.com/office/drawing/2014/main" id="{3662F6F7-373A-3559-C0C3-F9DADDDB56B9}"/>
              </a:ext>
            </a:extLst>
          </p:cNvPr>
          <p:cNvSpPr/>
          <p:nvPr/>
        </p:nvSpPr>
        <p:spPr>
          <a:xfrm>
            <a:off x="4395392" y="2764076"/>
            <a:ext cx="1015397" cy="875848"/>
          </a:xfrm>
          <a:custGeom>
            <a:avLst/>
            <a:gdLst/>
            <a:ahLst/>
            <a:cxnLst/>
            <a:rect l="l" t="t" r="r" b="b"/>
            <a:pathLst>
              <a:path w="1187450" h="1024254">
                <a:moveTo>
                  <a:pt x="1187424" y="0"/>
                </a:moveTo>
                <a:lnTo>
                  <a:pt x="0" y="0"/>
                </a:lnTo>
                <a:lnTo>
                  <a:pt x="0" y="1024001"/>
                </a:lnTo>
                <a:lnTo>
                  <a:pt x="1187424" y="1024001"/>
                </a:lnTo>
                <a:lnTo>
                  <a:pt x="11874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539"/>
          </a:p>
        </p:txBody>
      </p:sp>
      <p:sp>
        <p:nvSpPr>
          <p:cNvPr id="60" name="object 74">
            <a:extLst>
              <a:ext uri="{FF2B5EF4-FFF2-40B4-BE49-F238E27FC236}">
                <a16:creationId xmlns:a16="http://schemas.microsoft.com/office/drawing/2014/main" id="{DE8C3595-2E96-B986-24E4-6BB177CA8710}"/>
              </a:ext>
            </a:extLst>
          </p:cNvPr>
          <p:cNvSpPr txBox="1"/>
          <p:nvPr/>
        </p:nvSpPr>
        <p:spPr>
          <a:xfrm>
            <a:off x="4395392" y="2763399"/>
            <a:ext cx="1016483" cy="807175"/>
          </a:xfrm>
          <a:prstGeom prst="rect">
            <a:avLst/>
          </a:prstGeom>
        </p:spPr>
        <p:txBody>
          <a:bodyPr vert="horz" wrap="square" lIns="0" tIns="47783" rIns="0" bIns="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358" marR="55384" indent="-1086" algn="ctr">
              <a:lnSpc>
                <a:spcPct val="119100"/>
              </a:lnSpc>
              <a:spcBef>
                <a:spcPts val="375"/>
              </a:spcBef>
            </a:pPr>
            <a:r>
              <a:rPr sz="599" b="1" spc="-30" dirty="0">
                <a:latin typeface="Gill Sans MT"/>
                <a:cs typeface="Gill Sans MT"/>
              </a:rPr>
              <a:t>I</a:t>
            </a:r>
            <a:r>
              <a:rPr sz="599" b="1" spc="-47" dirty="0">
                <a:latin typeface="Gill Sans MT"/>
                <a:cs typeface="Gill Sans MT"/>
              </a:rPr>
              <a:t>mme</a:t>
            </a:r>
            <a:r>
              <a:rPr sz="599" b="1" spc="-17" dirty="0">
                <a:latin typeface="Gill Sans MT"/>
                <a:cs typeface="Gill Sans MT"/>
              </a:rPr>
              <a:t>diate</a:t>
            </a:r>
            <a:r>
              <a:rPr sz="599" b="1" spc="-9" dirty="0">
                <a:latin typeface="Gill Sans MT"/>
                <a:cs typeface="Gill Sans MT"/>
              </a:rPr>
              <a:t>ly</a:t>
            </a:r>
            <a:r>
              <a:rPr sz="599" b="1" spc="-26" dirty="0">
                <a:latin typeface="Gill Sans MT"/>
                <a:cs typeface="Gill Sans MT"/>
              </a:rPr>
              <a:t> </a:t>
            </a:r>
            <a:r>
              <a:rPr sz="599" b="1" spc="17" dirty="0">
                <a:latin typeface="Gill Sans MT"/>
                <a:cs typeface="Gill Sans MT"/>
              </a:rPr>
              <a:t>se</a:t>
            </a:r>
            <a:r>
              <a:rPr sz="599" b="1" spc="-13" dirty="0">
                <a:latin typeface="Gill Sans MT"/>
                <a:cs typeface="Gill Sans MT"/>
              </a:rPr>
              <a:t>ek</a:t>
            </a:r>
            <a:r>
              <a:rPr sz="599" b="1" spc="-26" dirty="0">
                <a:latin typeface="Gill Sans MT"/>
                <a:cs typeface="Gill Sans MT"/>
              </a:rPr>
              <a:t> </a:t>
            </a:r>
            <a:r>
              <a:rPr sz="599" b="1" spc="-9" dirty="0">
                <a:latin typeface="Gill Sans MT"/>
                <a:cs typeface="Gill Sans MT"/>
              </a:rPr>
              <a:t>advice  </a:t>
            </a:r>
            <a:r>
              <a:rPr sz="599" spc="17" dirty="0">
                <a:latin typeface="Gill Sans MT"/>
                <a:cs typeface="Gill Sans MT"/>
              </a:rPr>
              <a:t>on </a:t>
            </a:r>
            <a:r>
              <a:rPr sz="599" spc="13" dirty="0">
                <a:latin typeface="Gill Sans MT"/>
                <a:cs typeface="Gill Sans MT"/>
              </a:rPr>
              <a:t>the </a:t>
            </a:r>
            <a:r>
              <a:rPr sz="599" spc="26" dirty="0">
                <a:latin typeface="Gill Sans MT"/>
                <a:cs typeface="Gill Sans MT"/>
              </a:rPr>
              <a:t>need </a:t>
            </a:r>
            <a:r>
              <a:rPr sz="599" spc="9" dirty="0">
                <a:latin typeface="Gill Sans MT"/>
                <a:cs typeface="Gill Sans MT"/>
              </a:rPr>
              <a:t>for </a:t>
            </a:r>
            <a:r>
              <a:rPr sz="599" spc="13" dirty="0">
                <a:latin typeface="Gill Sans MT"/>
                <a:cs typeface="Gill Sans MT"/>
              </a:rPr>
              <a:t>3-drug </a:t>
            </a:r>
            <a:r>
              <a:rPr sz="599" spc="17" dirty="0">
                <a:latin typeface="Gill Sans MT"/>
                <a:cs typeface="Gill Sans MT"/>
              </a:rPr>
              <a:t> </a:t>
            </a:r>
            <a:r>
              <a:rPr sz="599" spc="47" dirty="0">
                <a:latin typeface="Gill Sans MT"/>
                <a:cs typeface="Gill Sans MT"/>
              </a:rPr>
              <a:t>nPEP </a:t>
            </a:r>
            <a:r>
              <a:rPr sz="599" spc="17" dirty="0">
                <a:latin typeface="Gill Sans MT"/>
                <a:cs typeface="Gill Sans MT"/>
              </a:rPr>
              <a:t>from </a:t>
            </a:r>
            <a:r>
              <a:rPr sz="599" spc="47" dirty="0">
                <a:latin typeface="Gill Sans MT"/>
                <a:cs typeface="Gill Sans MT"/>
              </a:rPr>
              <a:t>nPEP </a:t>
            </a:r>
            <a:r>
              <a:rPr sz="599" spc="13" dirty="0">
                <a:latin typeface="Gill Sans MT"/>
                <a:cs typeface="Gill Sans MT"/>
              </a:rPr>
              <a:t>hotline </a:t>
            </a:r>
            <a:r>
              <a:rPr sz="599" spc="17" dirty="0">
                <a:latin typeface="Gill Sans MT"/>
                <a:cs typeface="Gill Sans MT"/>
              </a:rPr>
              <a:t> on</a:t>
            </a:r>
            <a:r>
              <a:rPr sz="599" spc="-34" dirty="0">
                <a:latin typeface="Gill Sans MT"/>
                <a:cs typeface="Gill Sans MT"/>
              </a:rPr>
              <a:t> </a:t>
            </a:r>
            <a:r>
              <a:rPr sz="599" spc="30" dirty="0">
                <a:latin typeface="Gill Sans MT"/>
                <a:cs typeface="Gill Sans MT"/>
              </a:rPr>
              <a:t>1800</a:t>
            </a:r>
            <a:r>
              <a:rPr sz="599" spc="-30" dirty="0">
                <a:latin typeface="Gill Sans MT"/>
                <a:cs typeface="Gill Sans MT"/>
              </a:rPr>
              <a:t> </a:t>
            </a:r>
            <a:r>
              <a:rPr sz="599" spc="30" dirty="0">
                <a:latin typeface="Gill Sans MT"/>
                <a:cs typeface="Gill Sans MT"/>
              </a:rPr>
              <a:t>737</a:t>
            </a:r>
            <a:r>
              <a:rPr sz="599" spc="-30" dirty="0">
                <a:latin typeface="Gill Sans MT"/>
                <a:cs typeface="Gill Sans MT"/>
              </a:rPr>
              <a:t> </a:t>
            </a:r>
            <a:r>
              <a:rPr sz="599" spc="30" dirty="0">
                <a:latin typeface="Gill Sans MT"/>
                <a:cs typeface="Gill Sans MT"/>
              </a:rPr>
              <a:t>669.</a:t>
            </a:r>
            <a:r>
              <a:rPr sz="599" spc="-30" dirty="0">
                <a:latin typeface="Gill Sans MT"/>
                <a:cs typeface="Gill Sans MT"/>
              </a:rPr>
              <a:t> </a:t>
            </a:r>
            <a:r>
              <a:rPr sz="599" spc="30" dirty="0">
                <a:latin typeface="Gill Sans MT"/>
                <a:cs typeface="Gill Sans MT"/>
              </a:rPr>
              <a:t>If</a:t>
            </a:r>
            <a:r>
              <a:rPr sz="599" spc="-30" dirty="0">
                <a:latin typeface="Gill Sans MT"/>
                <a:cs typeface="Gill Sans MT"/>
              </a:rPr>
              <a:t> </a:t>
            </a:r>
            <a:r>
              <a:rPr sz="599" spc="13" dirty="0">
                <a:latin typeface="Gill Sans MT"/>
                <a:cs typeface="Gill Sans MT"/>
              </a:rPr>
              <a:t>2-drug </a:t>
            </a:r>
            <a:r>
              <a:rPr sz="599" spc="-154" dirty="0">
                <a:latin typeface="Gill Sans MT"/>
                <a:cs typeface="Gill Sans MT"/>
              </a:rPr>
              <a:t> </a:t>
            </a:r>
            <a:r>
              <a:rPr sz="599" spc="47" dirty="0">
                <a:latin typeface="Gill Sans MT"/>
                <a:cs typeface="Gill Sans MT"/>
              </a:rPr>
              <a:t>nPEP </a:t>
            </a:r>
            <a:r>
              <a:rPr sz="599" spc="43" dirty="0">
                <a:latin typeface="Gill Sans MT"/>
                <a:cs typeface="Gill Sans MT"/>
              </a:rPr>
              <a:t>is </a:t>
            </a:r>
            <a:r>
              <a:rPr sz="599" spc="21" dirty="0">
                <a:latin typeface="Gill Sans MT"/>
                <a:cs typeface="Gill Sans MT"/>
              </a:rPr>
              <a:t>recommended, </a:t>
            </a:r>
            <a:r>
              <a:rPr sz="599" spc="26" dirty="0">
                <a:latin typeface="Gill Sans MT"/>
                <a:cs typeface="Gill Sans MT"/>
              </a:rPr>
              <a:t> </a:t>
            </a:r>
            <a:r>
              <a:rPr sz="599" spc="-4" dirty="0">
                <a:latin typeface="Gill Sans MT"/>
                <a:cs typeface="Gill Sans MT"/>
              </a:rPr>
              <a:t>p</a:t>
            </a:r>
            <a:r>
              <a:rPr sz="599" spc="-9" dirty="0">
                <a:latin typeface="Gill Sans MT"/>
                <a:cs typeface="Gill Sans MT"/>
              </a:rPr>
              <a:t>r</a:t>
            </a:r>
            <a:r>
              <a:rPr sz="599" spc="21" dirty="0">
                <a:latin typeface="Gill Sans MT"/>
                <a:cs typeface="Gill Sans MT"/>
              </a:rPr>
              <a:t>escrib</a:t>
            </a:r>
            <a:r>
              <a:rPr sz="599" spc="30" dirty="0">
                <a:latin typeface="Gill Sans MT"/>
                <a:cs typeface="Gill Sans MT"/>
              </a:rPr>
              <a:t>e</a:t>
            </a:r>
            <a:r>
              <a:rPr sz="599" spc="-30" dirty="0">
                <a:latin typeface="Gill Sans MT"/>
                <a:cs typeface="Gill Sans MT"/>
              </a:rPr>
              <a:t> </a:t>
            </a:r>
            <a:r>
              <a:rPr sz="599" spc="30" dirty="0">
                <a:latin typeface="Gill Sans MT"/>
                <a:cs typeface="Gill Sans MT"/>
              </a:rPr>
              <a:t>PrE</a:t>
            </a:r>
            <a:r>
              <a:rPr sz="599" spc="38" dirty="0">
                <a:latin typeface="Gill Sans MT"/>
                <a:cs typeface="Gill Sans MT"/>
              </a:rPr>
              <a:t>P</a:t>
            </a:r>
            <a:r>
              <a:rPr sz="599" spc="-30" dirty="0">
                <a:latin typeface="Gill Sans MT"/>
                <a:cs typeface="Gill Sans MT"/>
              </a:rPr>
              <a:t> </a:t>
            </a:r>
            <a:r>
              <a:rPr sz="599" b="1" spc="-26" dirty="0">
                <a:latin typeface="Gill Sans MT"/>
                <a:cs typeface="Gill Sans MT"/>
              </a:rPr>
              <a:t>with </a:t>
            </a:r>
            <a:r>
              <a:rPr sz="599" b="1" spc="-9" dirty="0">
                <a:latin typeface="Gill Sans MT"/>
                <a:cs typeface="Gill Sans MT"/>
              </a:rPr>
              <a:t>advice  </a:t>
            </a:r>
            <a:r>
              <a:rPr sz="599" b="1" spc="-17" dirty="0">
                <a:latin typeface="Gill Sans MT"/>
                <a:cs typeface="Gill Sans MT"/>
              </a:rPr>
              <a:t>fo</a:t>
            </a:r>
            <a:r>
              <a:rPr sz="599" b="1" spc="-13" dirty="0">
                <a:latin typeface="Gill Sans MT"/>
                <a:cs typeface="Gill Sans MT"/>
              </a:rPr>
              <a:t>r</a:t>
            </a:r>
            <a:r>
              <a:rPr sz="599" b="1" spc="-26" dirty="0">
                <a:latin typeface="Gill Sans MT"/>
                <a:cs typeface="Gill Sans MT"/>
              </a:rPr>
              <a:t> </a:t>
            </a:r>
            <a:r>
              <a:rPr sz="599" b="1" spc="-38" dirty="0">
                <a:latin typeface="Gill Sans MT"/>
                <a:cs typeface="Gill Sans MT"/>
              </a:rPr>
              <a:t>imme</a:t>
            </a:r>
            <a:r>
              <a:rPr sz="599" b="1" spc="-17" dirty="0">
                <a:latin typeface="Gill Sans MT"/>
                <a:cs typeface="Gill Sans MT"/>
              </a:rPr>
              <a:t>diate</a:t>
            </a:r>
            <a:r>
              <a:rPr sz="599" b="1" spc="-26" dirty="0">
                <a:latin typeface="Gill Sans MT"/>
                <a:cs typeface="Gill Sans MT"/>
              </a:rPr>
              <a:t> </a:t>
            </a:r>
            <a:r>
              <a:rPr sz="599" b="1" spc="-17" dirty="0">
                <a:latin typeface="Gill Sans MT"/>
                <a:cs typeface="Gill Sans MT"/>
              </a:rPr>
              <a:t>sta</a:t>
            </a:r>
            <a:r>
              <a:rPr sz="599" b="1" spc="-4" dirty="0">
                <a:latin typeface="Gill Sans MT"/>
                <a:cs typeface="Gill Sans MT"/>
              </a:rPr>
              <a:t>r</a:t>
            </a:r>
            <a:r>
              <a:rPr sz="599" b="1" spc="-21" dirty="0">
                <a:latin typeface="Gill Sans MT"/>
                <a:cs typeface="Gill Sans MT"/>
              </a:rPr>
              <a:t>t.</a:t>
            </a:r>
            <a:endParaRPr sz="599">
              <a:latin typeface="Gill Sans MT"/>
              <a:cs typeface="Gill Sans MT"/>
            </a:endParaRPr>
          </a:p>
        </p:txBody>
      </p:sp>
      <p:sp>
        <p:nvSpPr>
          <p:cNvPr id="61" name="object 75">
            <a:extLst>
              <a:ext uri="{FF2B5EF4-FFF2-40B4-BE49-F238E27FC236}">
                <a16:creationId xmlns:a16="http://schemas.microsoft.com/office/drawing/2014/main" id="{F409EA3B-D464-EAB2-63C5-DBD698BD8C2C}"/>
              </a:ext>
            </a:extLst>
          </p:cNvPr>
          <p:cNvSpPr/>
          <p:nvPr/>
        </p:nvSpPr>
        <p:spPr>
          <a:xfrm>
            <a:off x="4395392" y="3746937"/>
            <a:ext cx="1015397" cy="402901"/>
          </a:xfrm>
          <a:custGeom>
            <a:avLst/>
            <a:gdLst/>
            <a:ahLst/>
            <a:cxnLst/>
            <a:rect l="l" t="t" r="r" b="b"/>
            <a:pathLst>
              <a:path w="1187450" h="471170">
                <a:moveTo>
                  <a:pt x="1187424" y="0"/>
                </a:moveTo>
                <a:lnTo>
                  <a:pt x="0" y="0"/>
                </a:lnTo>
                <a:lnTo>
                  <a:pt x="0" y="471030"/>
                </a:lnTo>
                <a:lnTo>
                  <a:pt x="1187424" y="471030"/>
                </a:lnTo>
                <a:lnTo>
                  <a:pt x="11874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539"/>
          </a:p>
        </p:txBody>
      </p:sp>
      <p:sp>
        <p:nvSpPr>
          <p:cNvPr id="62" name="object 76">
            <a:extLst>
              <a:ext uri="{FF2B5EF4-FFF2-40B4-BE49-F238E27FC236}">
                <a16:creationId xmlns:a16="http://schemas.microsoft.com/office/drawing/2014/main" id="{FFFAC295-67A5-CD26-55D5-4BEE5BA2AEB7}"/>
              </a:ext>
            </a:extLst>
          </p:cNvPr>
          <p:cNvSpPr txBox="1"/>
          <p:nvPr/>
        </p:nvSpPr>
        <p:spPr>
          <a:xfrm>
            <a:off x="4395392" y="3746937"/>
            <a:ext cx="1016483" cy="345309"/>
          </a:xfrm>
          <a:prstGeom prst="rect">
            <a:avLst/>
          </a:prstGeom>
        </p:spPr>
        <p:txBody>
          <a:bodyPr vert="horz" wrap="square" lIns="0" tIns="24977" rIns="0" bIns="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3077" marR="78733" algn="ctr">
              <a:lnSpc>
                <a:spcPct val="119100"/>
              </a:lnSpc>
              <a:spcBef>
                <a:spcPts val="196"/>
              </a:spcBef>
            </a:pPr>
            <a:r>
              <a:rPr sz="599" spc="43" dirty="0">
                <a:latin typeface="Gill Sans MT"/>
                <a:cs typeface="Gill Sans MT"/>
              </a:rPr>
              <a:t>Plan </a:t>
            </a:r>
            <a:r>
              <a:rPr sz="599" spc="-4" dirty="0">
                <a:latin typeface="Gill Sans MT"/>
                <a:cs typeface="Gill Sans MT"/>
              </a:rPr>
              <a:t>to </a:t>
            </a:r>
            <a:r>
              <a:rPr sz="599" spc="34" dirty="0">
                <a:latin typeface="Gill Sans MT"/>
                <a:cs typeface="Gill Sans MT"/>
              </a:rPr>
              <a:t>commence </a:t>
            </a:r>
            <a:r>
              <a:rPr sz="599" spc="30" dirty="0">
                <a:latin typeface="Gill Sans MT"/>
                <a:cs typeface="Gill Sans MT"/>
              </a:rPr>
              <a:t>PrEP </a:t>
            </a:r>
            <a:r>
              <a:rPr sz="599" spc="-154" dirty="0">
                <a:latin typeface="Gill Sans MT"/>
                <a:cs typeface="Gill Sans MT"/>
              </a:rPr>
              <a:t> </a:t>
            </a:r>
            <a:r>
              <a:rPr sz="599" spc="21" dirty="0">
                <a:latin typeface="Gill Sans MT"/>
                <a:cs typeface="Gill Sans MT"/>
              </a:rPr>
              <a:t>upon</a:t>
            </a:r>
            <a:r>
              <a:rPr sz="599" spc="-43" dirty="0">
                <a:latin typeface="Gill Sans MT"/>
                <a:cs typeface="Gill Sans MT"/>
              </a:rPr>
              <a:t> </a:t>
            </a:r>
            <a:r>
              <a:rPr sz="599" spc="21" dirty="0">
                <a:latin typeface="Gill Sans MT"/>
                <a:cs typeface="Gill Sans MT"/>
              </a:rPr>
              <a:t>completion</a:t>
            </a:r>
            <a:r>
              <a:rPr sz="599" spc="-43" dirty="0">
                <a:latin typeface="Gill Sans MT"/>
                <a:cs typeface="Gill Sans MT"/>
              </a:rPr>
              <a:t> </a:t>
            </a:r>
            <a:r>
              <a:rPr sz="599" spc="30" dirty="0">
                <a:latin typeface="Gill Sans MT"/>
                <a:cs typeface="Gill Sans MT"/>
              </a:rPr>
              <a:t>of</a:t>
            </a:r>
            <a:r>
              <a:rPr sz="599" spc="-43" dirty="0">
                <a:latin typeface="Gill Sans MT"/>
                <a:cs typeface="Gill Sans MT"/>
              </a:rPr>
              <a:t> </a:t>
            </a:r>
            <a:r>
              <a:rPr sz="599" spc="47" dirty="0">
                <a:latin typeface="Gill Sans MT"/>
                <a:cs typeface="Gill Sans MT"/>
              </a:rPr>
              <a:t>nPEP </a:t>
            </a:r>
            <a:r>
              <a:rPr sz="599" spc="-150" dirty="0">
                <a:latin typeface="Gill Sans MT"/>
                <a:cs typeface="Gill Sans MT"/>
              </a:rPr>
              <a:t> </a:t>
            </a:r>
            <a:r>
              <a:rPr sz="599" spc="21" dirty="0">
                <a:latin typeface="Gill Sans MT"/>
                <a:cs typeface="Gill Sans MT"/>
              </a:rPr>
              <a:t>course.</a:t>
            </a:r>
            <a:endParaRPr sz="599">
              <a:latin typeface="Gill Sans MT"/>
              <a:cs typeface="Gill Sans MT"/>
            </a:endParaRPr>
          </a:p>
        </p:txBody>
      </p:sp>
      <p:sp>
        <p:nvSpPr>
          <p:cNvPr id="63" name="object 77">
            <a:extLst>
              <a:ext uri="{FF2B5EF4-FFF2-40B4-BE49-F238E27FC236}">
                <a16:creationId xmlns:a16="http://schemas.microsoft.com/office/drawing/2014/main" id="{3307B588-351A-F3B4-6016-15114BDB21B6}"/>
              </a:ext>
            </a:extLst>
          </p:cNvPr>
          <p:cNvSpPr/>
          <p:nvPr/>
        </p:nvSpPr>
        <p:spPr>
          <a:xfrm>
            <a:off x="3306344" y="2947782"/>
            <a:ext cx="1015397" cy="692316"/>
          </a:xfrm>
          <a:custGeom>
            <a:avLst/>
            <a:gdLst/>
            <a:ahLst/>
            <a:cxnLst/>
            <a:rect l="l" t="t" r="r" b="b"/>
            <a:pathLst>
              <a:path w="1187450" h="809625">
                <a:moveTo>
                  <a:pt x="1187424" y="0"/>
                </a:moveTo>
                <a:lnTo>
                  <a:pt x="0" y="0"/>
                </a:lnTo>
                <a:lnTo>
                  <a:pt x="0" y="809167"/>
                </a:lnTo>
                <a:lnTo>
                  <a:pt x="1187424" y="809167"/>
                </a:lnTo>
                <a:lnTo>
                  <a:pt x="11874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539"/>
          </a:p>
        </p:txBody>
      </p:sp>
      <p:sp>
        <p:nvSpPr>
          <p:cNvPr id="64" name="object 78">
            <a:extLst>
              <a:ext uri="{FF2B5EF4-FFF2-40B4-BE49-F238E27FC236}">
                <a16:creationId xmlns:a16="http://schemas.microsoft.com/office/drawing/2014/main" id="{E01FE2D8-640E-2E46-7139-8027763D9374}"/>
              </a:ext>
            </a:extLst>
          </p:cNvPr>
          <p:cNvSpPr txBox="1"/>
          <p:nvPr/>
        </p:nvSpPr>
        <p:spPr>
          <a:xfrm>
            <a:off x="3306345" y="2947781"/>
            <a:ext cx="1015940" cy="642669"/>
          </a:xfrm>
          <a:prstGeom prst="rect">
            <a:avLst/>
          </a:prstGeom>
        </p:spPr>
        <p:txBody>
          <a:bodyPr vert="horz" wrap="square" lIns="0" tIns="25520" rIns="0" bIns="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8643" marR="53213" indent="-1629" algn="ctr">
              <a:lnSpc>
                <a:spcPct val="121800"/>
              </a:lnSpc>
              <a:spcBef>
                <a:spcPts val="200"/>
              </a:spcBef>
            </a:pPr>
            <a:r>
              <a:rPr sz="556" spc="43" dirty="0">
                <a:latin typeface="Gill Sans MT"/>
                <a:cs typeface="Gill Sans MT"/>
              </a:rPr>
              <a:t>Assess </a:t>
            </a:r>
            <a:r>
              <a:rPr sz="556" spc="17" dirty="0">
                <a:latin typeface="Gill Sans MT"/>
                <a:cs typeface="Gill Sans MT"/>
              </a:rPr>
              <a:t>clinically </a:t>
            </a:r>
            <a:r>
              <a:rPr sz="556" spc="4" dirty="0">
                <a:latin typeface="Gill Sans MT"/>
                <a:cs typeface="Gill Sans MT"/>
              </a:rPr>
              <a:t>for </a:t>
            </a:r>
            <a:r>
              <a:rPr sz="556" spc="21" dirty="0">
                <a:latin typeface="Gill Sans MT"/>
                <a:cs typeface="Gill Sans MT"/>
              </a:rPr>
              <a:t>acute </a:t>
            </a:r>
            <a:r>
              <a:rPr sz="556" spc="26" dirty="0">
                <a:latin typeface="Gill Sans MT"/>
                <a:cs typeface="Gill Sans MT"/>
              </a:rPr>
              <a:t> </a:t>
            </a:r>
            <a:r>
              <a:rPr sz="556" dirty="0">
                <a:latin typeface="Gill Sans MT"/>
                <a:cs typeface="Gill Sans MT"/>
              </a:rPr>
              <a:t>HIV</a:t>
            </a:r>
            <a:r>
              <a:rPr sz="556" spc="-34" dirty="0">
                <a:latin typeface="Gill Sans MT"/>
                <a:cs typeface="Gill Sans MT"/>
              </a:rPr>
              <a:t> </a:t>
            </a:r>
            <a:r>
              <a:rPr sz="556" spc="13" dirty="0">
                <a:latin typeface="Gill Sans MT"/>
                <a:cs typeface="Gill Sans MT"/>
              </a:rPr>
              <a:t>infection</a:t>
            </a:r>
            <a:r>
              <a:rPr sz="556" spc="-34" dirty="0">
                <a:latin typeface="Gill Sans MT"/>
                <a:cs typeface="Gill Sans MT"/>
              </a:rPr>
              <a:t> </a:t>
            </a:r>
            <a:r>
              <a:rPr sz="556" spc="21" dirty="0">
                <a:latin typeface="Gill Sans MT"/>
                <a:cs typeface="Gill Sans MT"/>
              </a:rPr>
              <a:t>(e.g.</a:t>
            </a:r>
            <a:r>
              <a:rPr sz="556" spc="-34" dirty="0">
                <a:latin typeface="Gill Sans MT"/>
                <a:cs typeface="Gill Sans MT"/>
              </a:rPr>
              <a:t> </a:t>
            </a:r>
            <a:r>
              <a:rPr sz="556" dirty="0">
                <a:latin typeface="Gill Sans MT"/>
                <a:cs typeface="Gill Sans MT"/>
              </a:rPr>
              <a:t>fever,</a:t>
            </a:r>
            <a:r>
              <a:rPr sz="556" spc="-30" dirty="0">
                <a:latin typeface="Gill Sans MT"/>
                <a:cs typeface="Gill Sans MT"/>
              </a:rPr>
              <a:t> </a:t>
            </a:r>
            <a:r>
              <a:rPr sz="556" spc="17" dirty="0">
                <a:latin typeface="Gill Sans MT"/>
                <a:cs typeface="Gill Sans MT"/>
              </a:rPr>
              <a:t>night </a:t>
            </a:r>
            <a:r>
              <a:rPr sz="556" spc="-141" dirty="0">
                <a:latin typeface="Gill Sans MT"/>
                <a:cs typeface="Gill Sans MT"/>
              </a:rPr>
              <a:t> </a:t>
            </a:r>
            <a:r>
              <a:rPr sz="556" spc="26" dirty="0">
                <a:latin typeface="Gill Sans MT"/>
                <a:cs typeface="Gill Sans MT"/>
              </a:rPr>
              <a:t>sweats, </a:t>
            </a:r>
            <a:r>
              <a:rPr sz="556" spc="21" dirty="0">
                <a:latin typeface="Gill Sans MT"/>
                <a:cs typeface="Gill Sans MT"/>
              </a:rPr>
              <a:t>fatigue, </a:t>
            </a:r>
            <a:r>
              <a:rPr sz="556" spc="26" dirty="0">
                <a:latin typeface="Gill Sans MT"/>
                <a:cs typeface="Gill Sans MT"/>
              </a:rPr>
              <a:t>myalgia, </a:t>
            </a:r>
            <a:r>
              <a:rPr sz="556" spc="30" dirty="0">
                <a:latin typeface="Gill Sans MT"/>
                <a:cs typeface="Gill Sans MT"/>
              </a:rPr>
              <a:t> </a:t>
            </a:r>
            <a:r>
              <a:rPr sz="556" spc="13" dirty="0">
                <a:latin typeface="Gill Sans MT"/>
                <a:cs typeface="Gill Sans MT"/>
              </a:rPr>
              <a:t>arthralgia, rash, </a:t>
            </a:r>
            <a:r>
              <a:rPr sz="556" spc="26" dirty="0">
                <a:latin typeface="Gill Sans MT"/>
                <a:cs typeface="Gill Sans MT"/>
              </a:rPr>
              <a:t>headache, </a:t>
            </a:r>
            <a:r>
              <a:rPr sz="556" spc="30" dirty="0">
                <a:latin typeface="Gill Sans MT"/>
                <a:cs typeface="Gill Sans MT"/>
              </a:rPr>
              <a:t> </a:t>
            </a:r>
            <a:r>
              <a:rPr sz="556" spc="17" dirty="0">
                <a:latin typeface="Gill Sans MT"/>
                <a:cs typeface="Gill Sans MT"/>
              </a:rPr>
              <a:t>pharyngitis, </a:t>
            </a:r>
            <a:r>
              <a:rPr sz="556" spc="21" dirty="0">
                <a:latin typeface="Gill Sans MT"/>
                <a:cs typeface="Gill Sans MT"/>
              </a:rPr>
              <a:t>generalised </a:t>
            </a:r>
            <a:r>
              <a:rPr sz="556" spc="26" dirty="0">
                <a:latin typeface="Gill Sans MT"/>
                <a:cs typeface="Gill Sans MT"/>
              </a:rPr>
              <a:t> </a:t>
            </a:r>
            <a:r>
              <a:rPr sz="556" spc="21" dirty="0">
                <a:latin typeface="Gill Sans MT"/>
                <a:cs typeface="Gill Sans MT"/>
              </a:rPr>
              <a:t>lymphadenopath</a:t>
            </a:r>
            <a:r>
              <a:rPr sz="556" spc="-13" dirty="0">
                <a:latin typeface="Gill Sans MT"/>
                <a:cs typeface="Gill Sans MT"/>
              </a:rPr>
              <a:t>y,</a:t>
            </a:r>
            <a:r>
              <a:rPr sz="556" spc="-30" dirty="0">
                <a:latin typeface="Gill Sans MT"/>
                <a:cs typeface="Gill Sans MT"/>
              </a:rPr>
              <a:t> </a:t>
            </a:r>
            <a:r>
              <a:rPr sz="556" spc="9" dirty="0">
                <a:latin typeface="Gill Sans MT"/>
                <a:cs typeface="Gill Sans MT"/>
              </a:rPr>
              <a:t>diarrhoea)</a:t>
            </a:r>
            <a:endParaRPr sz="556">
              <a:latin typeface="Gill Sans MT"/>
              <a:cs typeface="Gill Sans MT"/>
            </a:endParaRPr>
          </a:p>
        </p:txBody>
      </p:sp>
      <p:sp>
        <p:nvSpPr>
          <p:cNvPr id="65" name="object 79">
            <a:extLst>
              <a:ext uri="{FF2B5EF4-FFF2-40B4-BE49-F238E27FC236}">
                <a16:creationId xmlns:a16="http://schemas.microsoft.com/office/drawing/2014/main" id="{797B3323-495F-DFD9-73D3-47D94129DC09}"/>
              </a:ext>
            </a:extLst>
          </p:cNvPr>
          <p:cNvSpPr/>
          <p:nvPr/>
        </p:nvSpPr>
        <p:spPr>
          <a:xfrm>
            <a:off x="3306344" y="3746937"/>
            <a:ext cx="1015397" cy="402901"/>
          </a:xfrm>
          <a:custGeom>
            <a:avLst/>
            <a:gdLst/>
            <a:ahLst/>
            <a:cxnLst/>
            <a:rect l="l" t="t" r="r" b="b"/>
            <a:pathLst>
              <a:path w="1187450" h="471170">
                <a:moveTo>
                  <a:pt x="1187424" y="0"/>
                </a:moveTo>
                <a:lnTo>
                  <a:pt x="0" y="0"/>
                </a:lnTo>
                <a:lnTo>
                  <a:pt x="0" y="471030"/>
                </a:lnTo>
                <a:lnTo>
                  <a:pt x="1187424" y="471030"/>
                </a:lnTo>
                <a:lnTo>
                  <a:pt x="11874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539"/>
          </a:p>
        </p:txBody>
      </p:sp>
      <p:sp>
        <p:nvSpPr>
          <p:cNvPr id="66" name="object 80">
            <a:extLst>
              <a:ext uri="{FF2B5EF4-FFF2-40B4-BE49-F238E27FC236}">
                <a16:creationId xmlns:a16="http://schemas.microsoft.com/office/drawing/2014/main" id="{E2981D79-78DB-3F64-401D-C39E3A91FDD9}"/>
              </a:ext>
            </a:extLst>
          </p:cNvPr>
          <p:cNvSpPr txBox="1"/>
          <p:nvPr/>
        </p:nvSpPr>
        <p:spPr>
          <a:xfrm>
            <a:off x="3306345" y="3746937"/>
            <a:ext cx="1015940" cy="349669"/>
          </a:xfrm>
          <a:prstGeom prst="rect">
            <a:avLst/>
          </a:prstGeom>
        </p:spPr>
        <p:txBody>
          <a:bodyPr vert="horz" wrap="square" lIns="0" tIns="24977" rIns="0" bIns="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1403" marR="124887" algn="ctr">
              <a:lnSpc>
                <a:spcPct val="119100"/>
              </a:lnSpc>
              <a:spcBef>
                <a:spcPts val="196"/>
              </a:spcBef>
            </a:pPr>
            <a:r>
              <a:rPr sz="599" spc="-4" dirty="0">
                <a:latin typeface="Trebuchet MS"/>
                <a:cs typeface="Trebuchet MS"/>
              </a:rPr>
              <a:t>Confirm</a:t>
            </a:r>
            <a:r>
              <a:rPr sz="599" spc="-34" dirty="0">
                <a:latin typeface="Trebuchet MS"/>
                <a:cs typeface="Trebuchet MS"/>
              </a:rPr>
              <a:t> </a:t>
            </a:r>
            <a:r>
              <a:rPr sz="599" spc="-43" dirty="0">
                <a:latin typeface="Trebuchet MS"/>
                <a:cs typeface="Trebuchet MS"/>
              </a:rPr>
              <a:t>r</a:t>
            </a:r>
            <a:r>
              <a:rPr sz="599" spc="-9" dirty="0">
                <a:latin typeface="Trebuchet MS"/>
                <a:cs typeface="Trebuchet MS"/>
              </a:rPr>
              <a:t>enal</a:t>
            </a:r>
            <a:r>
              <a:rPr sz="599" spc="-34" dirty="0">
                <a:latin typeface="Trebuchet MS"/>
                <a:cs typeface="Trebuchet MS"/>
              </a:rPr>
              <a:t> </a:t>
            </a:r>
            <a:r>
              <a:rPr sz="599" spc="-9" dirty="0">
                <a:latin typeface="Trebuchet MS"/>
                <a:cs typeface="Trebuchet MS"/>
              </a:rPr>
              <a:t>function  </a:t>
            </a:r>
            <a:r>
              <a:rPr sz="599" spc="43" dirty="0">
                <a:latin typeface="Gill Sans MT"/>
                <a:cs typeface="Gill Sans MT"/>
              </a:rPr>
              <a:t>shows</a:t>
            </a:r>
            <a:r>
              <a:rPr sz="599" spc="-26" dirty="0">
                <a:latin typeface="Gill Sans MT"/>
                <a:cs typeface="Gill Sans MT"/>
              </a:rPr>
              <a:t> </a:t>
            </a:r>
            <a:r>
              <a:rPr sz="599" spc="21" dirty="0">
                <a:latin typeface="Gill Sans MT"/>
                <a:cs typeface="Gill Sans MT"/>
              </a:rPr>
              <a:t>that</a:t>
            </a:r>
            <a:endParaRPr sz="599">
              <a:latin typeface="Gill Sans MT"/>
              <a:cs typeface="Gill Sans MT"/>
            </a:endParaRPr>
          </a:p>
          <a:p>
            <a:pPr algn="ctr">
              <a:spcBef>
                <a:spcPts val="137"/>
              </a:spcBef>
            </a:pPr>
            <a:r>
              <a:rPr sz="599" spc="13" dirty="0">
                <a:latin typeface="Gill Sans MT"/>
                <a:cs typeface="Gill Sans MT"/>
              </a:rPr>
              <a:t>eGFR</a:t>
            </a:r>
            <a:r>
              <a:rPr sz="599" spc="-38" dirty="0">
                <a:latin typeface="Gill Sans MT"/>
                <a:cs typeface="Gill Sans MT"/>
              </a:rPr>
              <a:t> </a:t>
            </a:r>
            <a:r>
              <a:rPr sz="599" spc="43" dirty="0">
                <a:latin typeface="Gill Sans MT"/>
                <a:cs typeface="Gill Sans MT"/>
              </a:rPr>
              <a:t>is</a:t>
            </a:r>
            <a:r>
              <a:rPr sz="599" spc="-34" dirty="0">
                <a:latin typeface="Gill Sans MT"/>
                <a:cs typeface="Gill Sans MT"/>
              </a:rPr>
              <a:t> </a:t>
            </a:r>
            <a:r>
              <a:rPr sz="599" spc="9" dirty="0">
                <a:latin typeface="Gill Sans MT"/>
                <a:cs typeface="Gill Sans MT"/>
              </a:rPr>
              <a:t>&gt;60</a:t>
            </a:r>
            <a:r>
              <a:rPr sz="599" spc="-34" dirty="0">
                <a:latin typeface="Gill Sans MT"/>
                <a:cs typeface="Gill Sans MT"/>
              </a:rPr>
              <a:t> </a:t>
            </a:r>
            <a:r>
              <a:rPr sz="599" spc="43" dirty="0">
                <a:latin typeface="Gill Sans MT"/>
                <a:cs typeface="Gill Sans MT"/>
              </a:rPr>
              <a:t>mls/min</a:t>
            </a:r>
            <a:endParaRPr sz="599">
              <a:latin typeface="Gill Sans MT"/>
              <a:cs typeface="Gill Sans MT"/>
            </a:endParaRPr>
          </a:p>
        </p:txBody>
      </p:sp>
      <p:grpSp>
        <p:nvGrpSpPr>
          <p:cNvPr id="67" name="object 81">
            <a:extLst>
              <a:ext uri="{FF2B5EF4-FFF2-40B4-BE49-F238E27FC236}">
                <a16:creationId xmlns:a16="http://schemas.microsoft.com/office/drawing/2014/main" id="{E0421A50-DC7B-28D0-C489-B4A60A277681}"/>
              </a:ext>
            </a:extLst>
          </p:cNvPr>
          <p:cNvGrpSpPr/>
          <p:nvPr/>
        </p:nvGrpSpPr>
        <p:grpSpPr>
          <a:xfrm>
            <a:off x="3306344" y="4256830"/>
            <a:ext cx="1015397" cy="717836"/>
            <a:chOff x="2075700" y="4852632"/>
            <a:chExt cx="1187450" cy="839469"/>
          </a:xfrm>
        </p:grpSpPr>
        <p:sp>
          <p:nvSpPr>
            <p:cNvPr id="78" name="object 82">
              <a:extLst>
                <a:ext uri="{FF2B5EF4-FFF2-40B4-BE49-F238E27FC236}">
                  <a16:creationId xmlns:a16="http://schemas.microsoft.com/office/drawing/2014/main" id="{D99E69A8-1198-9309-1A21-8FDAA2826A60}"/>
                </a:ext>
              </a:extLst>
            </p:cNvPr>
            <p:cNvSpPr/>
            <p:nvPr/>
          </p:nvSpPr>
          <p:spPr>
            <a:xfrm>
              <a:off x="2075700" y="4852632"/>
              <a:ext cx="1187450" cy="839469"/>
            </a:xfrm>
            <a:custGeom>
              <a:avLst/>
              <a:gdLst/>
              <a:ahLst/>
              <a:cxnLst/>
              <a:rect l="l" t="t" r="r" b="b"/>
              <a:pathLst>
                <a:path w="1187450" h="839470">
                  <a:moveTo>
                    <a:pt x="1187424" y="0"/>
                  </a:moveTo>
                  <a:lnTo>
                    <a:pt x="0" y="0"/>
                  </a:lnTo>
                  <a:lnTo>
                    <a:pt x="0" y="839330"/>
                  </a:lnTo>
                  <a:lnTo>
                    <a:pt x="1187424" y="839330"/>
                  </a:lnTo>
                  <a:lnTo>
                    <a:pt x="11874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1539"/>
            </a:p>
          </p:txBody>
        </p:sp>
        <p:sp>
          <p:nvSpPr>
            <p:cNvPr id="79" name="object 83">
              <a:extLst>
                <a:ext uri="{FF2B5EF4-FFF2-40B4-BE49-F238E27FC236}">
                  <a16:creationId xmlns:a16="http://schemas.microsoft.com/office/drawing/2014/main" id="{3B98A268-7A59-125B-2868-12F6855718FF}"/>
                </a:ext>
              </a:extLst>
            </p:cNvPr>
            <p:cNvSpPr/>
            <p:nvPr/>
          </p:nvSpPr>
          <p:spPr>
            <a:xfrm>
              <a:off x="2174373" y="5619190"/>
              <a:ext cx="990600" cy="0"/>
            </a:xfrm>
            <a:custGeom>
              <a:avLst/>
              <a:gdLst/>
              <a:ahLst/>
              <a:cxnLst/>
              <a:rect l="l" t="t" r="r" b="b"/>
              <a:pathLst>
                <a:path w="990600">
                  <a:moveTo>
                    <a:pt x="0" y="0"/>
                  </a:moveTo>
                  <a:lnTo>
                    <a:pt x="990079" y="0"/>
                  </a:lnTo>
                </a:path>
              </a:pathLst>
            </a:custGeom>
            <a:ln w="3721">
              <a:solidFill>
                <a:srgbClr val="00AEEF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1539"/>
            </a:p>
          </p:txBody>
        </p:sp>
      </p:grpSp>
      <p:sp>
        <p:nvSpPr>
          <p:cNvPr id="68" name="object 84">
            <a:extLst>
              <a:ext uri="{FF2B5EF4-FFF2-40B4-BE49-F238E27FC236}">
                <a16:creationId xmlns:a16="http://schemas.microsoft.com/office/drawing/2014/main" id="{55DA1972-6C08-BDCE-3D72-B0EE653B8944}"/>
              </a:ext>
            </a:extLst>
          </p:cNvPr>
          <p:cNvSpPr txBox="1"/>
          <p:nvPr/>
        </p:nvSpPr>
        <p:spPr>
          <a:xfrm>
            <a:off x="3379861" y="4271125"/>
            <a:ext cx="868246" cy="645627"/>
          </a:xfrm>
          <a:prstGeom prst="rect">
            <a:avLst/>
          </a:prstGeom>
        </p:spPr>
        <p:txBody>
          <a:bodyPr vert="horz" wrap="square" lIns="0" tIns="10860" rIns="0" bIns="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317" marR="4344" indent="-543" algn="ctr">
              <a:lnSpc>
                <a:spcPct val="119000"/>
              </a:lnSpc>
              <a:spcBef>
                <a:spcPts val="86"/>
              </a:spcBef>
            </a:pPr>
            <a:r>
              <a:rPr sz="599" spc="21" dirty="0">
                <a:latin typeface="Gill Sans MT"/>
                <a:cs typeface="Gill Sans MT"/>
              </a:rPr>
              <a:t>Exclude </a:t>
            </a:r>
            <a:r>
              <a:rPr sz="599" spc="43" dirty="0">
                <a:latin typeface="Gill Sans MT"/>
                <a:cs typeface="Gill Sans MT"/>
              </a:rPr>
              <a:t>use </a:t>
            </a:r>
            <a:r>
              <a:rPr sz="599" spc="30" dirty="0">
                <a:latin typeface="Gill Sans MT"/>
                <a:cs typeface="Gill Sans MT"/>
              </a:rPr>
              <a:t>of </a:t>
            </a:r>
            <a:r>
              <a:rPr sz="599" spc="34" dirty="0">
                <a:latin typeface="Gill Sans MT"/>
                <a:cs typeface="Gill Sans MT"/>
              </a:rPr>
              <a:t> </a:t>
            </a:r>
            <a:r>
              <a:rPr sz="599" spc="13" dirty="0">
                <a:latin typeface="Gill Sans MT"/>
                <a:cs typeface="Gill Sans MT"/>
              </a:rPr>
              <a:t>nephrotoxic </a:t>
            </a:r>
            <a:r>
              <a:rPr sz="599" spc="26" dirty="0">
                <a:latin typeface="Gill Sans MT"/>
                <a:cs typeface="Gill Sans MT"/>
              </a:rPr>
              <a:t>medication </a:t>
            </a:r>
            <a:r>
              <a:rPr sz="599" spc="30" dirty="0">
                <a:latin typeface="Gill Sans MT"/>
                <a:cs typeface="Gill Sans MT"/>
              </a:rPr>
              <a:t> </a:t>
            </a:r>
            <a:r>
              <a:rPr sz="599" spc="34" dirty="0">
                <a:latin typeface="Gill Sans MT"/>
                <a:cs typeface="Gill Sans MT"/>
              </a:rPr>
              <a:t>(e.g. </a:t>
            </a:r>
            <a:r>
              <a:rPr sz="599" spc="30" dirty="0">
                <a:latin typeface="Gill Sans MT"/>
                <a:cs typeface="Gill Sans MT"/>
              </a:rPr>
              <a:t>high-dose </a:t>
            </a:r>
            <a:r>
              <a:rPr sz="599" spc="9" dirty="0">
                <a:latin typeface="Gill Sans MT"/>
                <a:cs typeface="Gill Sans MT"/>
              </a:rPr>
              <a:t>NSAIDS) </a:t>
            </a:r>
            <a:r>
              <a:rPr sz="599" spc="-154" dirty="0">
                <a:latin typeface="Gill Sans MT"/>
                <a:cs typeface="Gill Sans MT"/>
              </a:rPr>
              <a:t> </a:t>
            </a:r>
            <a:r>
              <a:rPr sz="599" spc="-21" dirty="0">
                <a:latin typeface="Gill Sans MT"/>
                <a:cs typeface="Gill Sans MT"/>
              </a:rPr>
              <a:t>o</a:t>
            </a:r>
            <a:r>
              <a:rPr sz="599" spc="-13" dirty="0">
                <a:latin typeface="Gill Sans MT"/>
                <a:cs typeface="Gill Sans MT"/>
              </a:rPr>
              <a:t>r</a:t>
            </a:r>
            <a:r>
              <a:rPr sz="599" spc="-21" dirty="0">
                <a:latin typeface="Gill Sans MT"/>
                <a:cs typeface="Gill Sans MT"/>
              </a:rPr>
              <a:t> </a:t>
            </a:r>
            <a:r>
              <a:rPr sz="599" spc="30" dirty="0">
                <a:latin typeface="Gill Sans MT"/>
                <a:cs typeface="Gill Sans MT"/>
              </a:rPr>
              <a:t>medications</a:t>
            </a:r>
            <a:r>
              <a:rPr sz="599" spc="-21" dirty="0">
                <a:latin typeface="Gill Sans MT"/>
                <a:cs typeface="Gill Sans MT"/>
              </a:rPr>
              <a:t> </a:t>
            </a:r>
            <a:r>
              <a:rPr sz="599" spc="17" dirty="0">
                <a:latin typeface="Gill Sans MT"/>
                <a:cs typeface="Gill Sans MT"/>
              </a:rPr>
              <a:t>that  interact </a:t>
            </a:r>
            <a:r>
              <a:rPr sz="599" spc="9" dirty="0">
                <a:latin typeface="Gill Sans MT"/>
                <a:cs typeface="Gill Sans MT"/>
              </a:rPr>
              <a:t>with </a:t>
            </a:r>
            <a:r>
              <a:rPr sz="599" spc="34" dirty="0">
                <a:latin typeface="Gill Sans MT"/>
                <a:cs typeface="Gill Sans MT"/>
              </a:rPr>
              <a:t>PrEP </a:t>
            </a:r>
            <a:r>
              <a:rPr sz="599" spc="38" dirty="0">
                <a:latin typeface="Gill Sans MT"/>
                <a:cs typeface="Gill Sans MT"/>
              </a:rPr>
              <a:t> </a:t>
            </a:r>
            <a:r>
              <a:rPr sz="513" spc="13" dirty="0">
                <a:solidFill>
                  <a:srgbClr val="00AEEF"/>
                </a:solidFill>
                <a:latin typeface="Gill Sans MT"/>
                <a:cs typeface="Gill Sans MT"/>
                <a:hlinkClick r:id="rId17"/>
              </a:rPr>
              <a:t>www.hiv-druginteractions.org</a:t>
            </a:r>
            <a:endParaRPr sz="513">
              <a:latin typeface="Gill Sans MT"/>
              <a:cs typeface="Gill Sans MT"/>
            </a:endParaRPr>
          </a:p>
        </p:txBody>
      </p:sp>
      <p:sp>
        <p:nvSpPr>
          <p:cNvPr id="69" name="object 85">
            <a:extLst>
              <a:ext uri="{FF2B5EF4-FFF2-40B4-BE49-F238E27FC236}">
                <a16:creationId xmlns:a16="http://schemas.microsoft.com/office/drawing/2014/main" id="{DE3FB780-1886-4676-9086-C4C48E6F0404}"/>
              </a:ext>
            </a:extLst>
          </p:cNvPr>
          <p:cNvSpPr/>
          <p:nvPr/>
        </p:nvSpPr>
        <p:spPr>
          <a:xfrm>
            <a:off x="5483094" y="2252697"/>
            <a:ext cx="459372" cy="402901"/>
          </a:xfrm>
          <a:custGeom>
            <a:avLst/>
            <a:gdLst/>
            <a:ahLst/>
            <a:cxnLst/>
            <a:rect l="l" t="t" r="r" b="b"/>
            <a:pathLst>
              <a:path w="537210" h="471169">
                <a:moveTo>
                  <a:pt x="536828" y="0"/>
                </a:moveTo>
                <a:lnTo>
                  <a:pt x="0" y="0"/>
                </a:lnTo>
                <a:lnTo>
                  <a:pt x="0" y="471030"/>
                </a:lnTo>
                <a:lnTo>
                  <a:pt x="536828" y="471030"/>
                </a:lnTo>
                <a:lnTo>
                  <a:pt x="53682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539"/>
          </a:p>
        </p:txBody>
      </p:sp>
      <p:sp>
        <p:nvSpPr>
          <p:cNvPr id="70" name="object 86">
            <a:extLst>
              <a:ext uri="{FF2B5EF4-FFF2-40B4-BE49-F238E27FC236}">
                <a16:creationId xmlns:a16="http://schemas.microsoft.com/office/drawing/2014/main" id="{F27131AD-0BC1-C1E4-0A85-24CC8CF29A3C}"/>
              </a:ext>
            </a:extLst>
          </p:cNvPr>
          <p:cNvSpPr txBox="1"/>
          <p:nvPr/>
        </p:nvSpPr>
        <p:spPr>
          <a:xfrm>
            <a:off x="5483095" y="2252697"/>
            <a:ext cx="459915" cy="301333"/>
          </a:xfrm>
          <a:prstGeom prst="rect">
            <a:avLst/>
          </a:prstGeom>
        </p:spPr>
        <p:txBody>
          <a:bodyPr vert="horz" wrap="square" lIns="0" tIns="5430" rIns="0" bIns="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43"/>
              </a:spcBef>
            </a:pPr>
            <a:endParaRPr sz="641">
              <a:latin typeface="Times New Roman"/>
              <a:cs typeface="Times New Roman"/>
            </a:endParaRPr>
          </a:p>
          <a:p>
            <a:pPr algn="ctr">
              <a:spcBef>
                <a:spcPts val="4"/>
              </a:spcBef>
            </a:pPr>
            <a:r>
              <a:rPr sz="599" b="1" spc="-47" dirty="0">
                <a:latin typeface="Gill Sans MT"/>
                <a:cs typeface="Gill Sans MT"/>
              </a:rPr>
              <a:t>HIV</a:t>
            </a:r>
            <a:endParaRPr sz="599">
              <a:latin typeface="Gill Sans MT"/>
              <a:cs typeface="Gill Sans MT"/>
            </a:endParaRPr>
          </a:p>
          <a:p>
            <a:pPr algn="ctr">
              <a:spcBef>
                <a:spcPts val="137"/>
              </a:spcBef>
            </a:pPr>
            <a:r>
              <a:rPr sz="599" b="1" spc="-9" dirty="0">
                <a:latin typeface="Gill Sans MT"/>
                <a:cs typeface="Gill Sans MT"/>
              </a:rPr>
              <a:t>Positive</a:t>
            </a:r>
            <a:endParaRPr sz="599">
              <a:latin typeface="Gill Sans MT"/>
              <a:cs typeface="Gill Sans MT"/>
            </a:endParaRPr>
          </a:p>
        </p:txBody>
      </p:sp>
      <p:sp>
        <p:nvSpPr>
          <p:cNvPr id="71" name="object 87">
            <a:extLst>
              <a:ext uri="{FF2B5EF4-FFF2-40B4-BE49-F238E27FC236}">
                <a16:creationId xmlns:a16="http://schemas.microsoft.com/office/drawing/2014/main" id="{B271B8B9-ED3E-8069-E50E-19F4897F4B47}"/>
              </a:ext>
            </a:extLst>
          </p:cNvPr>
          <p:cNvSpPr txBox="1"/>
          <p:nvPr/>
        </p:nvSpPr>
        <p:spPr>
          <a:xfrm>
            <a:off x="5483095" y="2763398"/>
            <a:ext cx="459915" cy="267317"/>
          </a:xfrm>
          <a:prstGeom prst="rect">
            <a:avLst/>
          </a:prstGeom>
          <a:solidFill>
            <a:srgbClr val="D12053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endParaRPr sz="513">
              <a:latin typeface="Times New Roman"/>
              <a:cs typeface="Times New Roman"/>
            </a:endParaRPr>
          </a:p>
          <a:p>
            <a:pPr marL="156924" marR="121086" indent="-30407">
              <a:lnSpc>
                <a:spcPct val="125000"/>
              </a:lnSpc>
            </a:pPr>
            <a:r>
              <a:rPr sz="513" b="1" spc="-51" dirty="0">
                <a:solidFill>
                  <a:srgbClr val="FFFFFF"/>
                </a:solidFill>
                <a:latin typeface="Gill Sans MT"/>
                <a:cs typeface="Gill Sans MT"/>
              </a:rPr>
              <a:t>No</a:t>
            </a:r>
            <a:r>
              <a:rPr sz="513" b="1" spc="-30" dirty="0">
                <a:solidFill>
                  <a:srgbClr val="FFFFFF"/>
                </a:solidFill>
                <a:latin typeface="Gill Sans MT"/>
                <a:cs typeface="Gill Sans MT"/>
              </a:rPr>
              <a:t>t</a:t>
            </a:r>
            <a:r>
              <a:rPr sz="513" b="1" spc="-17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13" b="1" spc="-13" dirty="0">
                <a:solidFill>
                  <a:srgbClr val="FFFFFF"/>
                </a:solidFill>
                <a:latin typeface="Gill Sans MT"/>
                <a:cs typeface="Gill Sans MT"/>
              </a:rPr>
              <a:t>for  </a:t>
            </a:r>
            <a:r>
              <a:rPr sz="513" b="1" spc="-26" dirty="0">
                <a:solidFill>
                  <a:srgbClr val="FFFFFF"/>
                </a:solidFill>
                <a:latin typeface="Gill Sans MT"/>
                <a:cs typeface="Gill Sans MT"/>
              </a:rPr>
              <a:t>PrEP</a:t>
            </a:r>
            <a:endParaRPr sz="513">
              <a:latin typeface="Gill Sans MT"/>
              <a:cs typeface="Gill Sans MT"/>
            </a:endParaRPr>
          </a:p>
        </p:txBody>
      </p:sp>
      <p:sp>
        <p:nvSpPr>
          <p:cNvPr id="72" name="object 88">
            <a:extLst>
              <a:ext uri="{FF2B5EF4-FFF2-40B4-BE49-F238E27FC236}">
                <a16:creationId xmlns:a16="http://schemas.microsoft.com/office/drawing/2014/main" id="{E8065D56-73A5-CE84-1724-07635CA145CA}"/>
              </a:ext>
            </a:extLst>
          </p:cNvPr>
          <p:cNvSpPr/>
          <p:nvPr/>
        </p:nvSpPr>
        <p:spPr>
          <a:xfrm>
            <a:off x="5483094" y="3239999"/>
            <a:ext cx="459372" cy="470232"/>
          </a:xfrm>
          <a:custGeom>
            <a:avLst/>
            <a:gdLst/>
            <a:ahLst/>
            <a:cxnLst/>
            <a:rect l="l" t="t" r="r" b="b"/>
            <a:pathLst>
              <a:path w="537210" h="549910">
                <a:moveTo>
                  <a:pt x="536828" y="0"/>
                </a:moveTo>
                <a:lnTo>
                  <a:pt x="0" y="0"/>
                </a:lnTo>
                <a:lnTo>
                  <a:pt x="0" y="549452"/>
                </a:lnTo>
                <a:lnTo>
                  <a:pt x="536828" y="549452"/>
                </a:lnTo>
                <a:lnTo>
                  <a:pt x="53682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539"/>
          </a:p>
        </p:txBody>
      </p:sp>
      <p:sp>
        <p:nvSpPr>
          <p:cNvPr id="73" name="object 89">
            <a:extLst>
              <a:ext uri="{FF2B5EF4-FFF2-40B4-BE49-F238E27FC236}">
                <a16:creationId xmlns:a16="http://schemas.microsoft.com/office/drawing/2014/main" id="{170430CB-D167-B921-DDFB-4BBDCE5C6A11}"/>
              </a:ext>
            </a:extLst>
          </p:cNvPr>
          <p:cNvSpPr txBox="1"/>
          <p:nvPr/>
        </p:nvSpPr>
        <p:spPr>
          <a:xfrm>
            <a:off x="5483095" y="3239999"/>
            <a:ext cx="459915" cy="428585"/>
          </a:xfrm>
          <a:prstGeom prst="rect">
            <a:avLst/>
          </a:prstGeom>
        </p:spPr>
        <p:txBody>
          <a:bodyPr vert="horz" wrap="square" lIns="0" tIns="27692" rIns="0" bIns="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7421" marR="81448" algn="ctr">
              <a:lnSpc>
                <a:spcPct val="125000"/>
              </a:lnSpc>
              <a:spcBef>
                <a:spcPts val="217"/>
              </a:spcBef>
            </a:pPr>
            <a:r>
              <a:rPr sz="513" spc="21" dirty="0">
                <a:latin typeface="Gill Sans MT"/>
                <a:cs typeface="Gill Sans MT"/>
              </a:rPr>
              <a:t>Re</a:t>
            </a:r>
            <a:r>
              <a:rPr sz="513" spc="4" dirty="0">
                <a:latin typeface="Gill Sans MT"/>
                <a:cs typeface="Gill Sans MT"/>
              </a:rPr>
              <a:t>f</a:t>
            </a:r>
            <a:r>
              <a:rPr sz="513" spc="-13" dirty="0">
                <a:latin typeface="Gill Sans MT"/>
                <a:cs typeface="Gill Sans MT"/>
              </a:rPr>
              <a:t>e</a:t>
            </a:r>
            <a:r>
              <a:rPr sz="513" spc="-9" dirty="0">
                <a:latin typeface="Gill Sans MT"/>
                <a:cs typeface="Gill Sans MT"/>
              </a:rPr>
              <a:t>r</a:t>
            </a:r>
            <a:r>
              <a:rPr sz="513" spc="-26" dirty="0">
                <a:latin typeface="Gill Sans MT"/>
                <a:cs typeface="Gill Sans MT"/>
              </a:rPr>
              <a:t> </a:t>
            </a:r>
            <a:r>
              <a:rPr sz="513" spc="-17" dirty="0">
                <a:latin typeface="Gill Sans MT"/>
                <a:cs typeface="Gill Sans MT"/>
              </a:rPr>
              <a:t>t</a:t>
            </a:r>
            <a:r>
              <a:rPr sz="513" dirty="0">
                <a:latin typeface="Gill Sans MT"/>
                <a:cs typeface="Gill Sans MT"/>
              </a:rPr>
              <a:t>o  </a:t>
            </a:r>
            <a:r>
              <a:rPr sz="513" spc="34" dirty="0">
                <a:latin typeface="Gill Sans MT"/>
                <a:cs typeface="Gill Sans MT"/>
              </a:rPr>
              <a:t>an </a:t>
            </a:r>
            <a:r>
              <a:rPr sz="513" spc="-4" dirty="0">
                <a:latin typeface="Gill Sans MT"/>
                <a:cs typeface="Gill Sans MT"/>
              </a:rPr>
              <a:t>HIV </a:t>
            </a:r>
            <a:r>
              <a:rPr sz="513" dirty="0">
                <a:latin typeface="Gill Sans MT"/>
                <a:cs typeface="Gill Sans MT"/>
              </a:rPr>
              <a:t> </a:t>
            </a:r>
            <a:r>
              <a:rPr sz="513" spc="-9" dirty="0">
                <a:latin typeface="Gill Sans MT"/>
                <a:cs typeface="Gill Sans MT"/>
              </a:rPr>
              <a:t>p</a:t>
            </a:r>
            <a:r>
              <a:rPr sz="513" spc="-13" dirty="0">
                <a:latin typeface="Gill Sans MT"/>
                <a:cs typeface="Gill Sans MT"/>
              </a:rPr>
              <a:t>r</a:t>
            </a:r>
            <a:r>
              <a:rPr sz="513" spc="9" dirty="0">
                <a:latin typeface="Gill Sans MT"/>
                <a:cs typeface="Gill Sans MT"/>
              </a:rPr>
              <a:t>escriber</a:t>
            </a:r>
            <a:endParaRPr sz="513">
              <a:latin typeface="Gill Sans MT"/>
              <a:cs typeface="Gill Sans MT"/>
            </a:endParaRPr>
          </a:p>
          <a:p>
            <a:pPr algn="ctr">
              <a:spcBef>
                <a:spcPts val="154"/>
              </a:spcBef>
            </a:pPr>
            <a:r>
              <a:rPr sz="513" spc="21" dirty="0">
                <a:latin typeface="Gill Sans MT"/>
                <a:cs typeface="Gill Sans MT"/>
              </a:rPr>
              <a:t>(se</a:t>
            </a:r>
            <a:r>
              <a:rPr sz="513" spc="30" dirty="0">
                <a:latin typeface="Gill Sans MT"/>
                <a:cs typeface="Gill Sans MT"/>
              </a:rPr>
              <a:t>e</a:t>
            </a:r>
            <a:r>
              <a:rPr sz="513" spc="-26" dirty="0">
                <a:latin typeface="Gill Sans MT"/>
                <a:cs typeface="Gill Sans MT"/>
              </a:rPr>
              <a:t> </a:t>
            </a:r>
            <a:r>
              <a:rPr sz="513" spc="9" dirty="0">
                <a:latin typeface="Gill Sans MT"/>
                <a:cs typeface="Gill Sans MT"/>
              </a:rPr>
              <a:t>below)</a:t>
            </a:r>
            <a:endParaRPr sz="513">
              <a:latin typeface="Gill Sans MT"/>
              <a:cs typeface="Gill Sans MT"/>
            </a:endParaRPr>
          </a:p>
        </p:txBody>
      </p:sp>
      <p:sp>
        <p:nvSpPr>
          <p:cNvPr id="74" name="object 90">
            <a:extLst>
              <a:ext uri="{FF2B5EF4-FFF2-40B4-BE49-F238E27FC236}">
                <a16:creationId xmlns:a16="http://schemas.microsoft.com/office/drawing/2014/main" id="{80A2043C-3CF7-3A0A-BF7E-F52A1ED4800C}"/>
              </a:ext>
            </a:extLst>
          </p:cNvPr>
          <p:cNvSpPr txBox="1"/>
          <p:nvPr/>
        </p:nvSpPr>
        <p:spPr>
          <a:xfrm>
            <a:off x="3306345" y="5081776"/>
            <a:ext cx="1015940" cy="134971"/>
          </a:xfrm>
          <a:prstGeom prst="rect">
            <a:avLst/>
          </a:prstGeom>
          <a:solidFill>
            <a:srgbClr val="1C3664"/>
          </a:solidFill>
        </p:spPr>
        <p:txBody>
          <a:bodyPr vert="horz" wrap="square" lIns="0" tIns="42353" rIns="0" bIns="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5249">
              <a:spcBef>
                <a:spcPts val="333"/>
              </a:spcBef>
            </a:pPr>
            <a:r>
              <a:rPr sz="599" b="1" spc="-34" dirty="0">
                <a:solidFill>
                  <a:srgbClr val="FFFFFF"/>
                </a:solidFill>
                <a:latin typeface="Gill Sans MT"/>
                <a:cs typeface="Gill Sans MT"/>
              </a:rPr>
              <a:t>P</a:t>
            </a:r>
            <a:r>
              <a:rPr sz="599" b="1" spc="-38" dirty="0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sz="599" b="1" spc="-13" dirty="0">
                <a:solidFill>
                  <a:srgbClr val="FFFFFF"/>
                </a:solidFill>
                <a:latin typeface="Gill Sans MT"/>
                <a:cs typeface="Gill Sans MT"/>
              </a:rPr>
              <a:t>ocee</a:t>
            </a:r>
            <a:r>
              <a:rPr sz="599" b="1" spc="-9" dirty="0">
                <a:solidFill>
                  <a:srgbClr val="FFFFFF"/>
                </a:solidFill>
                <a:latin typeface="Gill Sans MT"/>
                <a:cs typeface="Gill Sans MT"/>
              </a:rPr>
              <a:t>d</a:t>
            </a:r>
            <a:r>
              <a:rPr sz="599" b="1" spc="-21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b="1" spc="-51" dirty="0">
                <a:solidFill>
                  <a:srgbClr val="FFFFFF"/>
                </a:solidFill>
                <a:latin typeface="Gill Sans MT"/>
                <a:cs typeface="Gill Sans MT"/>
              </a:rPr>
              <a:t>t</a:t>
            </a:r>
            <a:r>
              <a:rPr sz="599" b="1" spc="-21" dirty="0">
                <a:solidFill>
                  <a:srgbClr val="FFFFFF"/>
                </a:solidFill>
                <a:latin typeface="Gill Sans MT"/>
                <a:cs typeface="Gill Sans MT"/>
              </a:rPr>
              <a:t>o </a:t>
            </a:r>
            <a:r>
              <a:rPr sz="599" b="1" spc="-17" dirty="0">
                <a:solidFill>
                  <a:srgbClr val="FFFFFF"/>
                </a:solidFill>
                <a:latin typeface="Gill Sans MT"/>
                <a:cs typeface="Gill Sans MT"/>
              </a:rPr>
              <a:t>Step </a:t>
            </a:r>
            <a:r>
              <a:rPr sz="599" b="1" spc="13" dirty="0">
                <a:solidFill>
                  <a:srgbClr val="FFFFFF"/>
                </a:solidFill>
                <a:latin typeface="Gill Sans MT"/>
                <a:cs typeface="Gill Sans MT"/>
              </a:rPr>
              <a:t>3</a:t>
            </a:r>
            <a:endParaRPr sz="599">
              <a:latin typeface="Gill Sans MT"/>
              <a:cs typeface="Gill Sans MT"/>
            </a:endParaRPr>
          </a:p>
        </p:txBody>
      </p:sp>
      <p:sp>
        <p:nvSpPr>
          <p:cNvPr id="75" name="object 91">
            <a:extLst>
              <a:ext uri="{FF2B5EF4-FFF2-40B4-BE49-F238E27FC236}">
                <a16:creationId xmlns:a16="http://schemas.microsoft.com/office/drawing/2014/main" id="{ECE933C4-6325-5966-44B7-9C8D30BC9196}"/>
              </a:ext>
            </a:extLst>
          </p:cNvPr>
          <p:cNvSpPr txBox="1"/>
          <p:nvPr/>
        </p:nvSpPr>
        <p:spPr>
          <a:xfrm>
            <a:off x="4395392" y="5081776"/>
            <a:ext cx="1016483" cy="134971"/>
          </a:xfrm>
          <a:prstGeom prst="rect">
            <a:avLst/>
          </a:prstGeom>
          <a:solidFill>
            <a:srgbClr val="1C3664"/>
          </a:solidFill>
        </p:spPr>
        <p:txBody>
          <a:bodyPr vert="horz" wrap="square" lIns="0" tIns="42353" rIns="0" bIns="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9865">
              <a:spcBef>
                <a:spcPts val="333"/>
              </a:spcBef>
            </a:pPr>
            <a:r>
              <a:rPr sz="599" b="1" spc="-21" dirty="0">
                <a:solidFill>
                  <a:srgbClr val="FFFFFF"/>
                </a:solidFill>
                <a:latin typeface="Gill Sans MT"/>
                <a:cs typeface="Gill Sans MT"/>
              </a:rPr>
              <a:t>Repea</a:t>
            </a:r>
            <a:r>
              <a:rPr sz="599" b="1" spc="-13" dirty="0">
                <a:solidFill>
                  <a:srgbClr val="FFFFFF"/>
                </a:solidFill>
                <a:latin typeface="Gill Sans MT"/>
                <a:cs typeface="Gill Sans MT"/>
              </a:rPr>
              <a:t>t</a:t>
            </a:r>
            <a:r>
              <a:rPr sz="599" b="1" spc="-21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b="1" spc="-17" dirty="0">
                <a:solidFill>
                  <a:srgbClr val="FFFFFF"/>
                </a:solidFill>
                <a:latin typeface="Gill Sans MT"/>
                <a:cs typeface="Gill Sans MT"/>
              </a:rPr>
              <a:t>Step </a:t>
            </a:r>
            <a:r>
              <a:rPr sz="599" b="1" spc="13" dirty="0">
                <a:solidFill>
                  <a:srgbClr val="FFFFFF"/>
                </a:solidFill>
                <a:latin typeface="Gill Sans MT"/>
                <a:cs typeface="Gill Sans MT"/>
              </a:rPr>
              <a:t>2</a:t>
            </a:r>
            <a:endParaRPr sz="599">
              <a:latin typeface="Gill Sans MT"/>
              <a:cs typeface="Gill Sans MT"/>
            </a:endParaRPr>
          </a:p>
        </p:txBody>
      </p:sp>
      <p:sp>
        <p:nvSpPr>
          <p:cNvPr id="76" name="object 92">
            <a:extLst>
              <a:ext uri="{FF2B5EF4-FFF2-40B4-BE49-F238E27FC236}">
                <a16:creationId xmlns:a16="http://schemas.microsoft.com/office/drawing/2014/main" id="{46CC1432-5A34-2C6F-E33C-FF800C295FDF}"/>
              </a:ext>
            </a:extLst>
          </p:cNvPr>
          <p:cNvSpPr txBox="1"/>
          <p:nvPr/>
        </p:nvSpPr>
        <p:spPr>
          <a:xfrm>
            <a:off x="3306345" y="5380087"/>
            <a:ext cx="2636773" cy="312836"/>
          </a:xfrm>
          <a:prstGeom prst="rect">
            <a:avLst/>
          </a:prstGeom>
          <a:solidFill>
            <a:srgbClr val="DCDDDE"/>
          </a:solidFill>
        </p:spPr>
        <p:txBody>
          <a:bodyPr vert="horz" wrap="square" lIns="0" tIns="25521" rIns="0" bIns="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6154" marR="158010" indent="-1086" algn="ctr">
              <a:lnSpc>
                <a:spcPct val="125000"/>
              </a:lnSpc>
              <a:spcBef>
                <a:spcPts val="201"/>
              </a:spcBef>
            </a:pPr>
            <a:r>
              <a:rPr sz="513" b="1" spc="-17" dirty="0">
                <a:latin typeface="Gill Sans MT"/>
                <a:cs typeface="Gill Sans MT"/>
              </a:rPr>
              <a:t>Clinician </a:t>
            </a:r>
            <a:r>
              <a:rPr sz="513" b="1" spc="-9" dirty="0">
                <a:latin typeface="Gill Sans MT"/>
                <a:cs typeface="Gill Sans MT"/>
              </a:rPr>
              <a:t>resources</a:t>
            </a:r>
            <a:r>
              <a:rPr sz="513" b="1" spc="-17" dirty="0">
                <a:latin typeface="Gill Sans MT"/>
                <a:cs typeface="Gill Sans MT"/>
              </a:rPr>
              <a:t> when </a:t>
            </a:r>
            <a:r>
              <a:rPr sz="513" b="1" spc="-13" dirty="0">
                <a:latin typeface="Gill Sans MT"/>
                <a:cs typeface="Gill Sans MT"/>
              </a:rPr>
              <a:t>making </a:t>
            </a:r>
            <a:r>
              <a:rPr sz="513" b="1" dirty="0">
                <a:latin typeface="Gill Sans MT"/>
                <a:cs typeface="Gill Sans MT"/>
              </a:rPr>
              <a:t>a</a:t>
            </a:r>
            <a:r>
              <a:rPr sz="513" b="1" spc="-17" dirty="0">
                <a:latin typeface="Gill Sans MT"/>
                <a:cs typeface="Gill Sans MT"/>
              </a:rPr>
              <a:t> new </a:t>
            </a:r>
            <a:r>
              <a:rPr sz="513" b="1" spc="-43" dirty="0">
                <a:latin typeface="Gill Sans MT"/>
                <a:cs typeface="Gill Sans MT"/>
              </a:rPr>
              <a:t>HIV</a:t>
            </a:r>
            <a:r>
              <a:rPr sz="513" b="1" spc="-17" dirty="0">
                <a:latin typeface="Gill Sans MT"/>
                <a:cs typeface="Gill Sans MT"/>
              </a:rPr>
              <a:t> </a:t>
            </a:r>
            <a:r>
              <a:rPr sz="513" b="1" dirty="0">
                <a:latin typeface="Gill Sans MT"/>
                <a:cs typeface="Gill Sans MT"/>
              </a:rPr>
              <a:t>diagnosis </a:t>
            </a:r>
            <a:r>
              <a:rPr sz="513" b="1" spc="4" dirty="0">
                <a:latin typeface="Gill Sans MT"/>
                <a:cs typeface="Gill Sans MT"/>
              </a:rPr>
              <a:t> </a:t>
            </a:r>
            <a:r>
              <a:rPr sz="513" u="sng" spc="26" dirty="0">
                <a:solidFill>
                  <a:srgbClr val="00AEEF"/>
                </a:solidFill>
                <a:uFill>
                  <a:solidFill>
                    <a:srgbClr val="00AEEF"/>
                  </a:solidFill>
                </a:uFill>
                <a:latin typeface="Gill Sans MT"/>
                <a:cs typeface="Gill Sans MT"/>
                <a:hlinkClick r:id="rId18"/>
              </a:rPr>
              <a:t>www.ashm.org.au/HIV/prevention-testing-and-diagnosis/making-new-diagnosis </a:t>
            </a:r>
            <a:r>
              <a:rPr sz="513" spc="-133" dirty="0">
                <a:solidFill>
                  <a:srgbClr val="00AEEF"/>
                </a:solidFill>
                <a:latin typeface="Gill Sans MT"/>
                <a:cs typeface="Gill Sans MT"/>
              </a:rPr>
              <a:t> </a:t>
            </a:r>
            <a:r>
              <a:rPr sz="513" spc="21" dirty="0">
                <a:latin typeface="Gill Sans MT"/>
                <a:cs typeface="Gill Sans MT"/>
              </a:rPr>
              <a:t>List</a:t>
            </a:r>
            <a:r>
              <a:rPr sz="513" spc="-17" dirty="0">
                <a:latin typeface="Gill Sans MT"/>
                <a:cs typeface="Gill Sans MT"/>
              </a:rPr>
              <a:t> </a:t>
            </a:r>
            <a:r>
              <a:rPr sz="513" spc="26" dirty="0">
                <a:latin typeface="Gill Sans MT"/>
                <a:cs typeface="Gill Sans MT"/>
              </a:rPr>
              <a:t>of</a:t>
            </a:r>
            <a:r>
              <a:rPr sz="513" spc="-17" dirty="0">
                <a:latin typeface="Gill Sans MT"/>
                <a:cs typeface="Gill Sans MT"/>
              </a:rPr>
              <a:t> </a:t>
            </a:r>
            <a:r>
              <a:rPr sz="513" spc="4" dirty="0">
                <a:latin typeface="Gill Sans MT"/>
                <a:cs typeface="Gill Sans MT"/>
              </a:rPr>
              <a:t>HIV</a:t>
            </a:r>
            <a:r>
              <a:rPr sz="513" spc="-13" dirty="0">
                <a:latin typeface="Gill Sans MT"/>
                <a:cs typeface="Gill Sans MT"/>
              </a:rPr>
              <a:t> </a:t>
            </a:r>
            <a:r>
              <a:rPr sz="513" spc="17" dirty="0">
                <a:latin typeface="Gill Sans MT"/>
                <a:cs typeface="Gill Sans MT"/>
              </a:rPr>
              <a:t>prescribers:</a:t>
            </a:r>
            <a:r>
              <a:rPr sz="513" spc="-17" dirty="0">
                <a:latin typeface="Gill Sans MT"/>
                <a:cs typeface="Gill Sans MT"/>
              </a:rPr>
              <a:t> </a:t>
            </a:r>
            <a:r>
              <a:rPr sz="513" u="sng" spc="17" dirty="0">
                <a:solidFill>
                  <a:srgbClr val="00AEEF"/>
                </a:solidFill>
                <a:uFill>
                  <a:solidFill>
                    <a:srgbClr val="00AEEF"/>
                  </a:solidFill>
                </a:uFill>
                <a:latin typeface="Gill Sans MT"/>
                <a:cs typeface="Gill Sans MT"/>
                <a:hlinkClick r:id="rId19"/>
              </a:rPr>
              <a:t>www.ashm.org.au/HIV/HIV-prescriber</a:t>
            </a:r>
            <a:r>
              <a:rPr sz="513" u="sng" spc="17" dirty="0">
                <a:solidFill>
                  <a:srgbClr val="20ADE4"/>
                </a:solidFill>
                <a:uFill>
                  <a:solidFill>
                    <a:srgbClr val="00AEEF"/>
                  </a:solidFill>
                </a:uFill>
                <a:latin typeface="Gill Sans MT"/>
                <a:cs typeface="Gill Sans MT"/>
                <a:hlinkClick r:id="rId19"/>
              </a:rPr>
              <a:t>s</a:t>
            </a:r>
            <a:endParaRPr sz="513">
              <a:latin typeface="Gill Sans MT"/>
              <a:cs typeface="Gill Sans MT"/>
            </a:endParaRPr>
          </a:p>
        </p:txBody>
      </p:sp>
      <p:sp>
        <p:nvSpPr>
          <p:cNvPr id="77" name="object 93">
            <a:extLst>
              <a:ext uri="{FF2B5EF4-FFF2-40B4-BE49-F238E27FC236}">
                <a16:creationId xmlns:a16="http://schemas.microsoft.com/office/drawing/2014/main" id="{2B16277D-3D48-C421-E8D0-1D263058420D}"/>
              </a:ext>
            </a:extLst>
          </p:cNvPr>
          <p:cNvSpPr txBox="1"/>
          <p:nvPr/>
        </p:nvSpPr>
        <p:spPr>
          <a:xfrm>
            <a:off x="1802628" y="5933214"/>
            <a:ext cx="3024470" cy="103171"/>
          </a:xfrm>
          <a:prstGeom prst="rect">
            <a:avLst/>
          </a:prstGeom>
        </p:spPr>
        <p:txBody>
          <a:bodyPr vert="horz" wrap="square" lIns="0" tIns="10860" rIns="0" bIns="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579">
              <a:spcBef>
                <a:spcPts val="86"/>
              </a:spcBef>
            </a:pPr>
            <a:r>
              <a:rPr sz="513" i="1" spc="32" baseline="34722" dirty="0">
                <a:solidFill>
                  <a:srgbClr val="FFFFFF"/>
                </a:solidFill>
                <a:latin typeface="Gill Sans MT"/>
                <a:cs typeface="Gill Sans MT"/>
              </a:rPr>
              <a:t>†</a:t>
            </a:r>
            <a:r>
              <a:rPr sz="513" i="1" spc="64" baseline="34722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i="1" spc="38" dirty="0">
                <a:solidFill>
                  <a:srgbClr val="FFFFFF"/>
                </a:solidFill>
                <a:latin typeface="Gill Sans MT"/>
                <a:cs typeface="Gill Sans MT"/>
              </a:rPr>
              <a:t>The</a:t>
            </a:r>
            <a:r>
              <a:rPr sz="599" i="1" spc="-3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i="1" spc="34" dirty="0">
                <a:solidFill>
                  <a:srgbClr val="FFFFFF"/>
                </a:solidFill>
                <a:latin typeface="Gill Sans MT"/>
                <a:cs typeface="Gill Sans MT"/>
              </a:rPr>
              <a:t>Therapeutic</a:t>
            </a:r>
            <a:r>
              <a:rPr sz="599" i="1" spc="-17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i="1" spc="60" dirty="0">
                <a:solidFill>
                  <a:srgbClr val="FFFFFF"/>
                </a:solidFill>
                <a:latin typeface="Gill Sans MT"/>
                <a:cs typeface="Gill Sans MT"/>
              </a:rPr>
              <a:t>Goods</a:t>
            </a:r>
            <a:r>
              <a:rPr sz="599" i="1" spc="-17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i="1" spc="43" dirty="0">
                <a:solidFill>
                  <a:srgbClr val="FFFFFF"/>
                </a:solidFill>
                <a:latin typeface="Gill Sans MT"/>
                <a:cs typeface="Gill Sans MT"/>
              </a:rPr>
              <a:t>Administration</a:t>
            </a:r>
            <a:r>
              <a:rPr sz="599" i="1" spc="-17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i="1" spc="38" dirty="0">
                <a:solidFill>
                  <a:srgbClr val="FFFFFF"/>
                </a:solidFill>
                <a:latin typeface="Gill Sans MT"/>
                <a:cs typeface="Gill Sans MT"/>
              </a:rPr>
              <a:t>(TGA)</a:t>
            </a:r>
            <a:r>
              <a:rPr sz="599" i="1" spc="-17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i="1" spc="51" dirty="0">
                <a:solidFill>
                  <a:srgbClr val="FFFFFF"/>
                </a:solidFill>
                <a:latin typeface="Gill Sans MT"/>
                <a:cs typeface="Gill Sans MT"/>
              </a:rPr>
              <a:t>has</a:t>
            </a:r>
            <a:r>
              <a:rPr sz="599" i="1" spc="-17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i="1" spc="38" dirty="0">
                <a:solidFill>
                  <a:srgbClr val="FFFFFF"/>
                </a:solidFill>
                <a:latin typeface="Gill Sans MT"/>
                <a:cs typeface="Gill Sans MT"/>
              </a:rPr>
              <a:t>not</a:t>
            </a:r>
            <a:r>
              <a:rPr sz="599" i="1" spc="-13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i="1" spc="38" dirty="0">
                <a:solidFill>
                  <a:srgbClr val="FFFFFF"/>
                </a:solidFill>
                <a:latin typeface="Gill Sans MT"/>
                <a:cs typeface="Gill Sans MT"/>
              </a:rPr>
              <a:t>approved</a:t>
            </a:r>
            <a:r>
              <a:rPr sz="599" i="1" spc="-17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i="1" spc="43" dirty="0">
                <a:solidFill>
                  <a:srgbClr val="FFFFFF"/>
                </a:solidFill>
                <a:latin typeface="Gill Sans MT"/>
                <a:cs typeface="Gill Sans MT"/>
              </a:rPr>
              <a:t>this</a:t>
            </a:r>
            <a:r>
              <a:rPr sz="599" i="1" spc="-17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i="1" spc="43" dirty="0">
                <a:solidFill>
                  <a:srgbClr val="FFFFFF"/>
                </a:solidFill>
                <a:latin typeface="Gill Sans MT"/>
                <a:cs typeface="Gill Sans MT"/>
              </a:rPr>
              <a:t>regimen</a:t>
            </a:r>
            <a:r>
              <a:rPr sz="599" i="1" spc="-17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i="1" spc="34" dirty="0">
                <a:solidFill>
                  <a:srgbClr val="FFFFFF"/>
                </a:solidFill>
                <a:latin typeface="Gill Sans MT"/>
                <a:cs typeface="Gill Sans MT"/>
              </a:rPr>
              <a:t>in</a:t>
            </a:r>
            <a:r>
              <a:rPr sz="599" i="1" spc="-17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i="1" spc="38" dirty="0">
                <a:solidFill>
                  <a:srgbClr val="FFFFFF"/>
                </a:solidFill>
                <a:latin typeface="Gill Sans MT"/>
                <a:cs typeface="Gill Sans MT"/>
              </a:rPr>
              <a:t>Australia.</a:t>
            </a:r>
            <a:endParaRPr sz="599">
              <a:latin typeface="Gill Sans MT"/>
              <a:cs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4062993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BACF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object 2">
            <a:extLst>
              <a:ext uri="{FF2B5EF4-FFF2-40B4-BE49-F238E27FC236}">
                <a16:creationId xmlns:a16="http://schemas.microsoft.com/office/drawing/2014/main" id="{099BBD10-F059-CA96-E551-0A560239DCB7}"/>
              </a:ext>
            </a:extLst>
          </p:cNvPr>
          <p:cNvSpPr txBox="1"/>
          <p:nvPr/>
        </p:nvSpPr>
        <p:spPr>
          <a:xfrm>
            <a:off x="1501556" y="6299731"/>
            <a:ext cx="3014696" cy="142541"/>
          </a:xfrm>
          <a:prstGeom prst="rect">
            <a:avLst/>
          </a:prstGeom>
        </p:spPr>
        <p:txBody>
          <a:bodyPr vert="horz" wrap="square" lIns="0" tIns="10860" rIns="0" bIns="0" rtlCol="0">
            <a:spAutoFit/>
          </a:bodyPr>
          <a:lstStyle/>
          <a:p>
            <a:pPr marL="10860" defTabSz="457200">
              <a:spcBef>
                <a:spcPts val="86"/>
              </a:spcBef>
            </a:pPr>
            <a:r>
              <a:rPr sz="855" b="1" spc="-64" dirty="0">
                <a:solidFill>
                  <a:srgbClr val="808285"/>
                </a:solidFill>
                <a:latin typeface="Gill Sans MT"/>
                <a:cs typeface="Gill Sans MT"/>
              </a:rPr>
              <a:t>Electronic</a:t>
            </a:r>
            <a:r>
              <a:rPr sz="855" b="1" spc="-34" dirty="0">
                <a:solidFill>
                  <a:srgbClr val="808285"/>
                </a:solidFill>
                <a:latin typeface="Gill Sans MT"/>
                <a:cs typeface="Gill Sans MT"/>
              </a:rPr>
              <a:t> </a:t>
            </a:r>
            <a:r>
              <a:rPr sz="855" b="1" spc="-47" dirty="0">
                <a:solidFill>
                  <a:srgbClr val="808285"/>
                </a:solidFill>
                <a:latin typeface="Gill Sans MT"/>
                <a:cs typeface="Gill Sans MT"/>
              </a:rPr>
              <a:t>version</a:t>
            </a:r>
            <a:r>
              <a:rPr sz="855" b="1" spc="-30" dirty="0">
                <a:solidFill>
                  <a:srgbClr val="808285"/>
                </a:solidFill>
                <a:latin typeface="Gill Sans MT"/>
                <a:cs typeface="Gill Sans MT"/>
              </a:rPr>
              <a:t> </a:t>
            </a:r>
            <a:r>
              <a:rPr sz="855" b="1" spc="-60" dirty="0">
                <a:solidFill>
                  <a:srgbClr val="808285"/>
                </a:solidFill>
                <a:latin typeface="Gill Sans MT"/>
                <a:cs typeface="Gill Sans MT"/>
              </a:rPr>
              <a:t>downloadable</a:t>
            </a:r>
            <a:r>
              <a:rPr sz="855" b="1" spc="-34" dirty="0">
                <a:solidFill>
                  <a:srgbClr val="808285"/>
                </a:solidFill>
                <a:latin typeface="Gill Sans MT"/>
                <a:cs typeface="Gill Sans MT"/>
              </a:rPr>
              <a:t> </a:t>
            </a:r>
            <a:r>
              <a:rPr sz="855" b="1" spc="-68" dirty="0">
                <a:solidFill>
                  <a:srgbClr val="808285"/>
                </a:solidFill>
                <a:latin typeface="Gill Sans MT"/>
                <a:cs typeface="Gill Sans MT"/>
              </a:rPr>
              <a:t>from:</a:t>
            </a:r>
            <a:r>
              <a:rPr sz="855" b="1" spc="-30" dirty="0">
                <a:solidFill>
                  <a:srgbClr val="808285"/>
                </a:solidFill>
                <a:latin typeface="Gill Sans MT"/>
                <a:cs typeface="Gill Sans MT"/>
              </a:rPr>
              <a:t> </a:t>
            </a:r>
            <a:r>
              <a:rPr sz="855" u="sng" dirty="0">
                <a:solidFill>
                  <a:srgbClr val="808285"/>
                </a:solidFill>
                <a:uFill>
                  <a:solidFill>
                    <a:srgbClr val="808285"/>
                  </a:solidFill>
                </a:uFill>
                <a:latin typeface="Gill Sans MT"/>
                <a:cs typeface="Gill Sans MT"/>
                <a:hlinkClick r:id="rId2"/>
              </a:rPr>
              <a:t>www.ashm.org.au/resources</a:t>
            </a:r>
            <a:endParaRPr sz="855" dirty="0">
              <a:solidFill>
                <a:prstClr val="black"/>
              </a:solidFill>
              <a:latin typeface="Gill Sans MT"/>
              <a:cs typeface="Gill Sans MT"/>
            </a:endParaRPr>
          </a:p>
        </p:txBody>
      </p:sp>
      <p:sp>
        <p:nvSpPr>
          <p:cNvPr id="64" name="object 3">
            <a:extLst>
              <a:ext uri="{FF2B5EF4-FFF2-40B4-BE49-F238E27FC236}">
                <a16:creationId xmlns:a16="http://schemas.microsoft.com/office/drawing/2014/main" id="{4233D8F3-5FE3-C11F-7644-6B2867BB8B60}"/>
              </a:ext>
            </a:extLst>
          </p:cNvPr>
          <p:cNvSpPr txBox="1"/>
          <p:nvPr/>
        </p:nvSpPr>
        <p:spPr>
          <a:xfrm>
            <a:off x="8146562" y="6299731"/>
            <a:ext cx="1915136" cy="142541"/>
          </a:xfrm>
          <a:prstGeom prst="rect">
            <a:avLst/>
          </a:prstGeom>
        </p:spPr>
        <p:txBody>
          <a:bodyPr vert="horz" wrap="square" lIns="0" tIns="10860" rIns="0" bIns="0" rtlCol="0">
            <a:spAutoFit/>
          </a:bodyPr>
          <a:lstStyle/>
          <a:p>
            <a:pPr marL="10860" defTabSz="457200">
              <a:spcBef>
                <a:spcPts val="86"/>
              </a:spcBef>
            </a:pPr>
            <a:r>
              <a:rPr sz="855" spc="13" dirty="0">
                <a:solidFill>
                  <a:srgbClr val="808285"/>
                </a:solidFill>
                <a:latin typeface="Gill Sans MT"/>
                <a:cs typeface="Gill Sans MT"/>
              </a:rPr>
              <a:t>©ASHM</a:t>
            </a:r>
            <a:r>
              <a:rPr sz="855" spc="21" dirty="0">
                <a:solidFill>
                  <a:srgbClr val="808285"/>
                </a:solidFill>
                <a:latin typeface="Gill Sans MT"/>
                <a:cs typeface="Gill Sans MT"/>
              </a:rPr>
              <a:t> </a:t>
            </a:r>
            <a:r>
              <a:rPr sz="855" spc="34" dirty="0">
                <a:solidFill>
                  <a:srgbClr val="808285"/>
                </a:solidFill>
                <a:latin typeface="Gill Sans MT"/>
                <a:cs typeface="Gill Sans MT"/>
              </a:rPr>
              <a:t>2021</a:t>
            </a:r>
            <a:r>
              <a:rPr sz="855" spc="21" dirty="0">
                <a:solidFill>
                  <a:srgbClr val="808285"/>
                </a:solidFill>
                <a:latin typeface="Gill Sans MT"/>
                <a:cs typeface="Gill Sans MT"/>
              </a:rPr>
              <a:t> ISBN: </a:t>
            </a:r>
            <a:r>
              <a:rPr sz="855" spc="30" dirty="0">
                <a:solidFill>
                  <a:srgbClr val="808285"/>
                </a:solidFill>
                <a:latin typeface="Gill Sans MT"/>
                <a:cs typeface="Gill Sans MT"/>
              </a:rPr>
              <a:t>978-1-920773-77-9</a:t>
            </a:r>
            <a:endParaRPr sz="855">
              <a:solidFill>
                <a:prstClr val="black"/>
              </a:solidFill>
              <a:latin typeface="Gill Sans MT"/>
              <a:cs typeface="Gill Sans MT"/>
            </a:endParaRPr>
          </a:p>
        </p:txBody>
      </p:sp>
      <p:graphicFrame>
        <p:nvGraphicFramePr>
          <p:cNvPr id="65" name="object 4">
            <a:extLst>
              <a:ext uri="{FF2B5EF4-FFF2-40B4-BE49-F238E27FC236}">
                <a16:creationId xmlns:a16="http://schemas.microsoft.com/office/drawing/2014/main" id="{A06BCBB0-D31B-8F11-AE07-B2A412A9C5FC}"/>
              </a:ext>
            </a:extLst>
          </p:cNvPr>
          <p:cNvGraphicFramePr>
            <a:graphicFrameLocks noGrp="1"/>
          </p:cNvGraphicFramePr>
          <p:nvPr/>
        </p:nvGraphicFramePr>
        <p:xfrm>
          <a:off x="1512416" y="2885823"/>
          <a:ext cx="8520642" cy="3088218"/>
        </p:xfrm>
        <a:graphic>
          <a:graphicData uri="http://schemas.openxmlformats.org/drawingml/2006/table">
            <a:tbl>
              <a:tblPr firstRow="1" bandRow="1"/>
              <a:tblGrid>
                <a:gridCol w="1754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9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7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7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12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909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9595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0795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700" b="1" spc="1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TABLE</a:t>
                      </a:r>
                      <a:r>
                        <a:rPr sz="700" b="1" spc="4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b="1" spc="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2:</a:t>
                      </a:r>
                      <a:r>
                        <a:rPr sz="700" b="1" spc="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LABORATORY</a:t>
                      </a:r>
                      <a:r>
                        <a:rPr sz="700" spc="-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700" spc="3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EVALUATION</a:t>
                      </a:r>
                      <a:r>
                        <a:rPr sz="700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700" spc="3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AND</a:t>
                      </a:r>
                      <a:r>
                        <a:rPr sz="700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700" spc="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CLINICAL</a:t>
                      </a:r>
                      <a:r>
                        <a:rPr sz="700" spc="-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700" spc="6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FOLLOW-UP</a:t>
                      </a:r>
                      <a:r>
                        <a:rPr sz="700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700" spc="4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OF</a:t>
                      </a:r>
                      <a:r>
                        <a:rPr sz="700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700" spc="5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INDIVIDUALS</a:t>
                      </a:r>
                      <a:r>
                        <a:rPr sz="700" spc="-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700" spc="6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WHO</a:t>
                      </a:r>
                      <a:r>
                        <a:rPr sz="700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700" spc="6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ARE</a:t>
                      </a:r>
                      <a:r>
                        <a:rPr sz="700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700" spc="7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PRESCRIBED</a:t>
                      </a:r>
                      <a:r>
                        <a:rPr sz="700" spc="-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700" spc="8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PrEP</a:t>
                      </a:r>
                      <a:endParaRPr sz="700" dirty="0">
                        <a:latin typeface="Century Gothic"/>
                        <a:cs typeface="Century Gothic"/>
                      </a:endParaRPr>
                    </a:p>
                  </a:txBody>
                  <a:tcPr marL="0" marR="0" marT="6135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>
                      <a:solidFill>
                        <a:srgbClr val="0060AE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C36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7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600" b="1" spc="-25" dirty="0">
                          <a:latin typeface="Gill Sans MT"/>
                          <a:cs typeface="Gill Sans MT"/>
                        </a:rPr>
                        <a:t>Test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0060AE"/>
                      </a:solidFill>
                      <a:prstDash val="solid"/>
                    </a:lnT>
                    <a:lnB w="6350">
                      <a:solidFill>
                        <a:srgbClr val="0060AE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BE1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27813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600" b="1" spc="-10" dirty="0">
                          <a:latin typeface="Gill Sans MT"/>
                          <a:cs typeface="Gill Sans MT"/>
                        </a:rPr>
                        <a:t>Baseline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  <a:p>
                      <a:pPr marL="27432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600" spc="5" dirty="0">
                          <a:latin typeface="Gill Sans MT"/>
                          <a:cs typeface="Gill Sans MT"/>
                        </a:rPr>
                        <a:t>(</a:t>
                      </a:r>
                      <a:r>
                        <a:rPr sz="600" spc="-15" dirty="0">
                          <a:latin typeface="Gill Sans MT"/>
                          <a:cs typeface="Gill Sans MT"/>
                        </a:rPr>
                        <a:t>W</a:t>
                      </a:r>
                      <a:r>
                        <a:rPr sz="600" dirty="0">
                          <a:latin typeface="Gill Sans MT"/>
                          <a:cs typeface="Gill Sans MT"/>
                        </a:rPr>
                        <a:t>eek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dirty="0">
                          <a:latin typeface="Gill Sans MT"/>
                          <a:cs typeface="Gill Sans MT"/>
                        </a:rPr>
                        <a:t>0)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0060AE"/>
                      </a:solidFill>
                      <a:prstDash val="solid"/>
                    </a:lnT>
                    <a:lnB w="6350">
                      <a:solidFill>
                        <a:srgbClr val="0060AE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BE1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37490" marR="230504" indent="127635">
                        <a:lnSpc>
                          <a:spcPct val="119100"/>
                        </a:lnSpc>
                        <a:spcBef>
                          <a:spcPts val="229"/>
                        </a:spcBef>
                      </a:pPr>
                      <a:r>
                        <a:rPr sz="600" b="1" dirty="0">
                          <a:latin typeface="Gill Sans MT"/>
                          <a:cs typeface="Gill Sans MT"/>
                        </a:rPr>
                        <a:t>About</a:t>
                      </a:r>
                      <a:r>
                        <a:rPr sz="600" b="1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b="1" spc="-5" dirty="0">
                          <a:latin typeface="Gill Sans MT"/>
                          <a:cs typeface="Gill Sans MT"/>
                        </a:rPr>
                        <a:t>d</a:t>
                      </a:r>
                      <a:r>
                        <a:rPr sz="600" b="1" spc="-10" dirty="0">
                          <a:latin typeface="Gill Sans MT"/>
                          <a:cs typeface="Gill Sans MT"/>
                        </a:rPr>
                        <a:t>a</a:t>
                      </a:r>
                      <a:r>
                        <a:rPr sz="600" b="1" dirty="0">
                          <a:latin typeface="Gill Sans MT"/>
                          <a:cs typeface="Gill Sans MT"/>
                        </a:rPr>
                        <a:t>y</a:t>
                      </a:r>
                      <a:r>
                        <a:rPr sz="600" b="1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b="1" dirty="0">
                          <a:latin typeface="Gill Sans MT"/>
                          <a:cs typeface="Gill Sans MT"/>
                        </a:rPr>
                        <a:t>30  </a:t>
                      </a:r>
                      <a:r>
                        <a:rPr sz="600" b="1" spc="-5" dirty="0">
                          <a:latin typeface="Gill Sans MT"/>
                          <a:cs typeface="Gill Sans MT"/>
                        </a:rPr>
                        <a:t>afte</a:t>
                      </a:r>
                      <a:r>
                        <a:rPr sz="600" b="1" dirty="0">
                          <a:latin typeface="Gill Sans MT"/>
                          <a:cs typeface="Gill Sans MT"/>
                        </a:rPr>
                        <a:t>r</a:t>
                      </a:r>
                      <a:r>
                        <a:rPr sz="600" b="1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b="1" spc="-5" dirty="0">
                          <a:latin typeface="Gill Sans MT"/>
                          <a:cs typeface="Gill Sans MT"/>
                        </a:rPr>
                        <a:t>initiatin</a:t>
                      </a:r>
                      <a:r>
                        <a:rPr sz="600" b="1" dirty="0">
                          <a:latin typeface="Gill Sans MT"/>
                          <a:cs typeface="Gill Sans MT"/>
                        </a:rPr>
                        <a:t>g</a:t>
                      </a:r>
                      <a:r>
                        <a:rPr sz="600" b="1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b="1" dirty="0">
                          <a:latin typeface="Gill Sans MT"/>
                          <a:cs typeface="Gill Sans MT"/>
                        </a:rPr>
                        <a:t>PrEP</a:t>
                      </a:r>
                      <a:endParaRPr sz="600" dirty="0">
                        <a:latin typeface="Gill Sans MT"/>
                        <a:cs typeface="Gill Sans MT"/>
                      </a:endParaRPr>
                    </a:p>
                    <a:p>
                      <a:pPr marL="205104" marR="63500" indent="-133350">
                        <a:lnSpc>
                          <a:spcPct val="119100"/>
                        </a:lnSpc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(optional</a:t>
                      </a:r>
                      <a:r>
                        <a:rPr sz="600" spc="-3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dirty="0">
                          <a:latin typeface="Gill Sans MT"/>
                          <a:cs typeface="Gill Sans MT"/>
                        </a:rPr>
                        <a:t>but </a:t>
                      </a:r>
                      <a:r>
                        <a:rPr sz="600" spc="-5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-10" dirty="0">
                          <a:latin typeface="Gill Sans MT"/>
                          <a:cs typeface="Gill Sans MT"/>
                        </a:rPr>
                        <a:t>r</a:t>
                      </a:r>
                      <a:r>
                        <a:rPr sz="600" dirty="0">
                          <a:latin typeface="Gill Sans MT"/>
                          <a:cs typeface="Gill Sans MT"/>
                        </a:rPr>
                        <a:t>ecommended  </a:t>
                      </a:r>
                      <a:r>
                        <a:rPr sz="600" spc="25" dirty="0">
                          <a:latin typeface="Gill Sans MT"/>
                          <a:cs typeface="Gill Sans MT"/>
                        </a:rPr>
                        <a:t>in</a:t>
                      </a:r>
                      <a:r>
                        <a:rPr sz="600" spc="-3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0" dirty="0">
                          <a:latin typeface="Gill Sans MT"/>
                          <a:cs typeface="Gill Sans MT"/>
                        </a:rPr>
                        <a:t>some</a:t>
                      </a:r>
                      <a:r>
                        <a:rPr sz="600" spc="-3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25" dirty="0">
                          <a:latin typeface="Gill Sans MT"/>
                          <a:cs typeface="Gill Sans MT"/>
                        </a:rPr>
                        <a:t>jurisdictions)</a:t>
                      </a:r>
                      <a:endParaRPr sz="600" dirty="0">
                        <a:latin typeface="Gill Sans MT"/>
                        <a:cs typeface="Gill Sans MT"/>
                      </a:endParaRPr>
                    </a:p>
                  </a:txBody>
                  <a:tcPr marL="0" marR="0" marT="24977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0060AE"/>
                      </a:solidFill>
                      <a:prstDash val="solid"/>
                    </a:lnT>
                    <a:lnB w="6350">
                      <a:solidFill>
                        <a:srgbClr val="0060AE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BE1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343535" marR="336550" indent="23495">
                        <a:lnSpc>
                          <a:spcPct val="119100"/>
                        </a:lnSpc>
                      </a:pPr>
                      <a:r>
                        <a:rPr sz="600" b="1" dirty="0">
                          <a:latin typeface="Gill Sans MT"/>
                          <a:cs typeface="Gill Sans MT"/>
                        </a:rPr>
                        <a:t>90</a:t>
                      </a:r>
                      <a:r>
                        <a:rPr sz="600" b="1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b="1" spc="-5" dirty="0">
                          <a:latin typeface="Gill Sans MT"/>
                          <a:cs typeface="Gill Sans MT"/>
                        </a:rPr>
                        <a:t>d</a:t>
                      </a:r>
                      <a:r>
                        <a:rPr sz="600" b="1" spc="-10" dirty="0">
                          <a:latin typeface="Gill Sans MT"/>
                          <a:cs typeface="Gill Sans MT"/>
                        </a:rPr>
                        <a:t>a</a:t>
                      </a:r>
                      <a:r>
                        <a:rPr sz="600" b="1" dirty="0">
                          <a:latin typeface="Gill Sans MT"/>
                          <a:cs typeface="Gill Sans MT"/>
                        </a:rPr>
                        <a:t>ys</a:t>
                      </a:r>
                      <a:r>
                        <a:rPr sz="600" b="1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b="1" spc="-5" dirty="0">
                          <a:latin typeface="Gill Sans MT"/>
                          <a:cs typeface="Gill Sans MT"/>
                        </a:rPr>
                        <a:t>after  initiatin</a:t>
                      </a:r>
                      <a:r>
                        <a:rPr sz="600" b="1" dirty="0">
                          <a:latin typeface="Gill Sans MT"/>
                          <a:cs typeface="Gill Sans MT"/>
                        </a:rPr>
                        <a:t>g</a:t>
                      </a:r>
                      <a:r>
                        <a:rPr sz="600" b="1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b="1" dirty="0">
                          <a:latin typeface="Gill Sans MT"/>
                          <a:cs typeface="Gill Sans MT"/>
                        </a:rPr>
                        <a:t>PrEP</a:t>
                      </a:r>
                      <a:endParaRPr sz="600" dirty="0">
                        <a:latin typeface="Gill Sans MT"/>
                        <a:cs typeface="Gill Sans MT"/>
                      </a:endParaRPr>
                    </a:p>
                  </a:txBody>
                  <a:tcPr marL="0" marR="0" marT="2715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0060AE"/>
                      </a:solidFill>
                      <a:prstDash val="solid"/>
                    </a:lnT>
                    <a:lnB w="6350">
                      <a:solidFill>
                        <a:srgbClr val="0060AE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BE1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87655" marR="252729" indent="-27940">
                        <a:lnSpc>
                          <a:spcPct val="119100"/>
                        </a:lnSpc>
                      </a:pPr>
                      <a:r>
                        <a:rPr sz="600" b="1" spc="-10" dirty="0">
                          <a:latin typeface="Gill Sans MT"/>
                          <a:cs typeface="Gill Sans MT"/>
                        </a:rPr>
                        <a:t>E</a:t>
                      </a:r>
                      <a:r>
                        <a:rPr sz="600" b="1" spc="-5" dirty="0">
                          <a:latin typeface="Gill Sans MT"/>
                          <a:cs typeface="Gill Sans MT"/>
                        </a:rPr>
                        <a:t>v</a:t>
                      </a:r>
                      <a:r>
                        <a:rPr sz="600" b="1" dirty="0">
                          <a:latin typeface="Gill Sans MT"/>
                          <a:cs typeface="Gill Sans MT"/>
                        </a:rPr>
                        <a:t>e</a:t>
                      </a:r>
                      <a:r>
                        <a:rPr sz="600" b="1" spc="5" dirty="0">
                          <a:latin typeface="Gill Sans MT"/>
                          <a:cs typeface="Gill Sans MT"/>
                        </a:rPr>
                        <a:t>r</a:t>
                      </a:r>
                      <a:r>
                        <a:rPr sz="600" b="1" dirty="0">
                          <a:latin typeface="Gill Sans MT"/>
                          <a:cs typeface="Gill Sans MT"/>
                        </a:rPr>
                        <a:t>y</a:t>
                      </a:r>
                      <a:r>
                        <a:rPr sz="600" b="1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b="1" spc="-5" dirty="0">
                          <a:latin typeface="Gill Sans MT"/>
                          <a:cs typeface="Gill Sans MT"/>
                        </a:rPr>
                        <a:t>subsequent  </a:t>
                      </a:r>
                      <a:r>
                        <a:rPr sz="600" b="1" dirty="0">
                          <a:latin typeface="Gill Sans MT"/>
                          <a:cs typeface="Gill Sans MT"/>
                        </a:rPr>
                        <a:t>90</a:t>
                      </a:r>
                      <a:r>
                        <a:rPr sz="600" b="1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b="1" spc="-5" dirty="0">
                          <a:latin typeface="Gill Sans MT"/>
                          <a:cs typeface="Gill Sans MT"/>
                        </a:rPr>
                        <a:t>d</a:t>
                      </a:r>
                      <a:r>
                        <a:rPr sz="600" b="1" spc="-10" dirty="0">
                          <a:latin typeface="Gill Sans MT"/>
                          <a:cs typeface="Gill Sans MT"/>
                        </a:rPr>
                        <a:t>a</a:t>
                      </a:r>
                      <a:r>
                        <a:rPr sz="600" b="1" dirty="0">
                          <a:latin typeface="Gill Sans MT"/>
                          <a:cs typeface="Gill Sans MT"/>
                        </a:rPr>
                        <a:t>ys</a:t>
                      </a:r>
                      <a:r>
                        <a:rPr sz="600" b="1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b="1" spc="-5" dirty="0">
                          <a:latin typeface="Gill Sans MT"/>
                          <a:cs typeface="Gill Sans MT"/>
                        </a:rPr>
                        <a:t>o</a:t>
                      </a:r>
                      <a:r>
                        <a:rPr sz="600" b="1" dirty="0">
                          <a:latin typeface="Gill Sans MT"/>
                          <a:cs typeface="Gill Sans MT"/>
                        </a:rPr>
                        <a:t>n</a:t>
                      </a:r>
                      <a:r>
                        <a:rPr sz="600" b="1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b="1" dirty="0">
                          <a:latin typeface="Gill Sans MT"/>
                          <a:cs typeface="Gill Sans MT"/>
                        </a:rPr>
                        <a:t>PrEP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2715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0060AE"/>
                      </a:solidFill>
                      <a:prstDash val="solid"/>
                    </a:lnT>
                    <a:lnB w="6350">
                      <a:solidFill>
                        <a:srgbClr val="0060AE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BE1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spc="-5" dirty="0">
                          <a:latin typeface="Gill Sans MT"/>
                          <a:cs typeface="Gill Sans MT"/>
                        </a:rPr>
                        <a:t>Othe</a:t>
                      </a:r>
                      <a:r>
                        <a:rPr sz="600" b="1" dirty="0">
                          <a:latin typeface="Gill Sans MT"/>
                          <a:cs typeface="Gill Sans MT"/>
                        </a:rPr>
                        <a:t>r</a:t>
                      </a:r>
                      <a:r>
                        <a:rPr sz="600" b="1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b="1" spc="-5" dirty="0">
                          <a:latin typeface="Gill Sans MT"/>
                          <a:cs typeface="Gill Sans MT"/>
                        </a:rPr>
                        <a:t>f</a:t>
                      </a:r>
                      <a:r>
                        <a:rPr sz="600" b="1" spc="-10" dirty="0">
                          <a:latin typeface="Gill Sans MT"/>
                          <a:cs typeface="Gill Sans MT"/>
                        </a:rPr>
                        <a:t>r</a:t>
                      </a:r>
                      <a:r>
                        <a:rPr sz="600" b="1" dirty="0">
                          <a:latin typeface="Gill Sans MT"/>
                          <a:cs typeface="Gill Sans MT"/>
                        </a:rPr>
                        <a:t>equency</a:t>
                      </a:r>
                      <a:endParaRPr sz="600" dirty="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0060AE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BE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6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71755" marR="488315">
                        <a:lnSpc>
                          <a:spcPct val="119100"/>
                        </a:lnSpc>
                        <a:spcBef>
                          <a:spcPts val="175"/>
                        </a:spcBef>
                      </a:pPr>
                      <a:r>
                        <a:rPr sz="600" b="1" dirty="0">
                          <a:latin typeface="Gill Sans MT"/>
                          <a:cs typeface="Gill Sans MT"/>
                        </a:rPr>
                        <a:t>HIV</a:t>
                      </a:r>
                      <a:r>
                        <a:rPr sz="600" b="1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b="1" dirty="0">
                          <a:latin typeface="Gill Sans MT"/>
                          <a:cs typeface="Gill Sans MT"/>
                        </a:rPr>
                        <a:t>testing</a:t>
                      </a:r>
                      <a:r>
                        <a:rPr sz="600" b="1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b="1" spc="-5" dirty="0">
                          <a:latin typeface="Gill Sans MT"/>
                          <a:cs typeface="Gill Sans MT"/>
                        </a:rPr>
                        <a:t>an</a:t>
                      </a:r>
                      <a:r>
                        <a:rPr sz="600" b="1" dirty="0">
                          <a:latin typeface="Gill Sans MT"/>
                          <a:cs typeface="Gill Sans MT"/>
                        </a:rPr>
                        <a:t>d</a:t>
                      </a:r>
                      <a:r>
                        <a:rPr sz="600" b="1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b="1" spc="-5" dirty="0">
                          <a:latin typeface="Gill Sans MT"/>
                          <a:cs typeface="Gill Sans MT"/>
                        </a:rPr>
                        <a:t>assessmen</a:t>
                      </a:r>
                      <a:r>
                        <a:rPr sz="600" b="1" dirty="0">
                          <a:latin typeface="Gill Sans MT"/>
                          <a:cs typeface="Gill Sans MT"/>
                        </a:rPr>
                        <a:t>t</a:t>
                      </a:r>
                      <a:r>
                        <a:rPr sz="600" b="1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b="1" spc="-5" dirty="0">
                          <a:latin typeface="Gill Sans MT"/>
                          <a:cs typeface="Gill Sans MT"/>
                        </a:rPr>
                        <a:t>for   sign</a:t>
                      </a:r>
                      <a:r>
                        <a:rPr sz="600" b="1" dirty="0">
                          <a:latin typeface="Gill Sans MT"/>
                          <a:cs typeface="Gill Sans MT"/>
                        </a:rPr>
                        <a:t>s</a:t>
                      </a:r>
                      <a:r>
                        <a:rPr sz="600" b="1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b="1" spc="-5" dirty="0">
                          <a:latin typeface="Gill Sans MT"/>
                          <a:cs typeface="Gill Sans MT"/>
                        </a:rPr>
                        <a:t>o</a:t>
                      </a:r>
                      <a:r>
                        <a:rPr sz="600" b="1" dirty="0">
                          <a:latin typeface="Gill Sans MT"/>
                          <a:cs typeface="Gill Sans MT"/>
                        </a:rPr>
                        <a:t>r</a:t>
                      </a:r>
                      <a:r>
                        <a:rPr sz="600" b="1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b="1" spc="-5" dirty="0">
                          <a:latin typeface="Gill Sans MT"/>
                          <a:cs typeface="Gill Sans MT"/>
                        </a:rPr>
                        <a:t>symp</a:t>
                      </a:r>
                      <a:r>
                        <a:rPr sz="600" b="1" spc="-15" dirty="0">
                          <a:latin typeface="Gill Sans MT"/>
                          <a:cs typeface="Gill Sans MT"/>
                        </a:rPr>
                        <a:t>t</a:t>
                      </a:r>
                      <a:r>
                        <a:rPr sz="600" b="1" spc="-5" dirty="0">
                          <a:latin typeface="Gill Sans MT"/>
                          <a:cs typeface="Gill Sans MT"/>
                        </a:rPr>
                        <a:t>om</a:t>
                      </a:r>
                      <a:r>
                        <a:rPr sz="600" b="1" dirty="0">
                          <a:latin typeface="Gill Sans MT"/>
                          <a:cs typeface="Gill Sans MT"/>
                        </a:rPr>
                        <a:t>s</a:t>
                      </a:r>
                      <a:r>
                        <a:rPr sz="600" b="1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b="1" spc="-5" dirty="0">
                          <a:latin typeface="Gill Sans MT"/>
                          <a:cs typeface="Gill Sans MT"/>
                        </a:rPr>
                        <a:t>o</a:t>
                      </a:r>
                      <a:r>
                        <a:rPr sz="600" b="1" dirty="0">
                          <a:latin typeface="Gill Sans MT"/>
                          <a:cs typeface="Gill Sans MT"/>
                        </a:rPr>
                        <a:t>f</a:t>
                      </a:r>
                      <a:r>
                        <a:rPr sz="600" b="1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b="1" spc="-5" dirty="0">
                          <a:latin typeface="Gill Sans MT"/>
                          <a:cs typeface="Gill Sans MT"/>
                        </a:rPr>
                        <a:t>acut</a:t>
                      </a:r>
                      <a:r>
                        <a:rPr sz="600" b="1" dirty="0">
                          <a:latin typeface="Gill Sans MT"/>
                          <a:cs typeface="Gill Sans MT"/>
                        </a:rPr>
                        <a:t>e</a:t>
                      </a:r>
                      <a:r>
                        <a:rPr sz="600" b="1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b="1" spc="-5" dirty="0">
                          <a:latin typeface="Gill Sans MT"/>
                          <a:cs typeface="Gill Sans MT"/>
                        </a:rPr>
                        <a:t>in</a:t>
                      </a:r>
                      <a:r>
                        <a:rPr sz="600" b="1" spc="-10" dirty="0">
                          <a:latin typeface="Gill Sans MT"/>
                          <a:cs typeface="Gill Sans MT"/>
                        </a:rPr>
                        <a:t>f</a:t>
                      </a:r>
                      <a:r>
                        <a:rPr sz="600" b="1" dirty="0">
                          <a:latin typeface="Gill Sans MT"/>
                          <a:cs typeface="Gill Sans MT"/>
                        </a:rPr>
                        <a:t>ection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19005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0060AE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0060AE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0060AE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0060AE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0060AE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1C3664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0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7175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600" b="1" spc="25" dirty="0">
                          <a:latin typeface="Gill Sans MT"/>
                          <a:cs typeface="Gill Sans MT"/>
                        </a:rPr>
                        <a:t>Assess</a:t>
                      </a:r>
                      <a:r>
                        <a:rPr sz="600" b="1" spc="-4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b="1" spc="5" dirty="0">
                          <a:latin typeface="Gill Sans MT"/>
                          <a:cs typeface="Gill Sans MT"/>
                        </a:rPr>
                        <a:t>side</a:t>
                      </a:r>
                      <a:r>
                        <a:rPr sz="600" b="1" spc="-5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b="1" spc="10" dirty="0">
                          <a:latin typeface="Gill Sans MT"/>
                          <a:cs typeface="Gill Sans MT"/>
                        </a:rPr>
                        <a:t>effects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756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1C3664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1C3664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1C3664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1C3664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1C3664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1C3664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0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7175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600" b="1" dirty="0">
                          <a:latin typeface="Gill Sans MT"/>
                          <a:cs typeface="Gill Sans MT"/>
                        </a:rPr>
                        <a:t>Hepatitis</a:t>
                      </a:r>
                      <a:r>
                        <a:rPr sz="600" b="1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b="1" dirty="0">
                          <a:latin typeface="Gill Sans MT"/>
                          <a:cs typeface="Gill Sans MT"/>
                        </a:rPr>
                        <a:t>A</a:t>
                      </a:r>
                      <a:r>
                        <a:rPr sz="600" b="1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b="1" spc="-5" dirty="0">
                          <a:latin typeface="Gill Sans MT"/>
                          <a:cs typeface="Gill Sans MT"/>
                        </a:rPr>
                        <a:t>se</a:t>
                      </a:r>
                      <a:r>
                        <a:rPr sz="600" b="1" spc="-15" dirty="0">
                          <a:latin typeface="Gill Sans MT"/>
                          <a:cs typeface="Gill Sans MT"/>
                        </a:rPr>
                        <a:t>r</a:t>
                      </a:r>
                      <a:r>
                        <a:rPr sz="600" b="1" spc="-5" dirty="0">
                          <a:latin typeface="Gill Sans MT"/>
                          <a:cs typeface="Gill Sans MT"/>
                        </a:rPr>
                        <a:t>olog</a:t>
                      </a:r>
                      <a:r>
                        <a:rPr sz="600" b="1" dirty="0">
                          <a:latin typeface="Gill Sans MT"/>
                          <a:cs typeface="Gill Sans MT"/>
                        </a:rPr>
                        <a:t>y</a:t>
                      </a:r>
                      <a:r>
                        <a:rPr sz="600" b="1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-20" dirty="0">
                          <a:latin typeface="Gill Sans MT"/>
                          <a:cs typeface="Gill Sans MT"/>
                        </a:rPr>
                        <a:t>V</a:t>
                      </a:r>
                      <a:r>
                        <a:rPr sz="600" dirty="0">
                          <a:latin typeface="Gill Sans MT"/>
                          <a:cs typeface="Gill Sans MT"/>
                        </a:rPr>
                        <a:t>accinate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dirty="0">
                          <a:latin typeface="Gill Sans MT"/>
                          <a:cs typeface="Gill Sans MT"/>
                        </a:rPr>
                        <a:t>if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dirty="0">
                          <a:latin typeface="Gill Sans MT"/>
                          <a:cs typeface="Gill Sans MT"/>
                        </a:rPr>
                        <a:t>non-immune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756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1C3664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1C3664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1C3664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1C3664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1C3664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1C3664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3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600" b="1" dirty="0">
                          <a:latin typeface="Gill Sans MT"/>
                          <a:cs typeface="Gill Sans MT"/>
                        </a:rPr>
                        <a:t>Hepatitis</a:t>
                      </a:r>
                      <a:r>
                        <a:rPr sz="600" b="1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b="1" dirty="0">
                          <a:latin typeface="Gill Sans MT"/>
                          <a:cs typeface="Gill Sans MT"/>
                        </a:rPr>
                        <a:t>B</a:t>
                      </a:r>
                      <a:r>
                        <a:rPr sz="600" b="1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b="1" spc="-5" dirty="0">
                          <a:latin typeface="Gill Sans MT"/>
                          <a:cs typeface="Gill Sans MT"/>
                        </a:rPr>
                        <a:t>se</a:t>
                      </a:r>
                      <a:r>
                        <a:rPr sz="600" b="1" spc="-15" dirty="0">
                          <a:latin typeface="Gill Sans MT"/>
                          <a:cs typeface="Gill Sans MT"/>
                        </a:rPr>
                        <a:t>r</a:t>
                      </a:r>
                      <a:r>
                        <a:rPr sz="600" b="1" spc="-5" dirty="0">
                          <a:latin typeface="Gill Sans MT"/>
                          <a:cs typeface="Gill Sans MT"/>
                        </a:rPr>
                        <a:t>olog</a:t>
                      </a:r>
                      <a:r>
                        <a:rPr sz="600" b="1" dirty="0">
                          <a:latin typeface="Gill Sans MT"/>
                          <a:cs typeface="Gill Sans MT"/>
                        </a:rPr>
                        <a:t>y</a:t>
                      </a:r>
                      <a:r>
                        <a:rPr sz="600" b="1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-20" dirty="0">
                          <a:latin typeface="Gill Sans MT"/>
                          <a:cs typeface="Gill Sans MT"/>
                        </a:rPr>
                        <a:t>V</a:t>
                      </a:r>
                      <a:r>
                        <a:rPr sz="600" dirty="0">
                          <a:latin typeface="Gill Sans MT"/>
                          <a:cs typeface="Gill Sans MT"/>
                        </a:rPr>
                        <a:t>accinate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dirty="0">
                          <a:latin typeface="Gill Sans MT"/>
                          <a:cs typeface="Gill Sans MT"/>
                        </a:rPr>
                        <a:t>if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dirty="0">
                          <a:latin typeface="Gill Sans MT"/>
                          <a:cs typeface="Gill Sans MT"/>
                        </a:rPr>
                        <a:t>non-immune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3258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1C3664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1C3664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1C3664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1C3664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1C3664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35280" marR="319405">
                        <a:lnSpc>
                          <a:spcPct val="119100"/>
                        </a:lnSpc>
                        <a:spcBef>
                          <a:spcPts val="175"/>
                        </a:spcBef>
                      </a:pPr>
                      <a:r>
                        <a:rPr sz="600" spc="-15" dirty="0">
                          <a:latin typeface="Trebuchet MS"/>
                          <a:cs typeface="Trebuchet MS"/>
                        </a:rPr>
                        <a:t>If</a:t>
                      </a:r>
                      <a:r>
                        <a:rPr sz="600" spc="-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600" spc="-20" dirty="0">
                          <a:latin typeface="Trebuchet MS"/>
                          <a:cs typeface="Trebuchet MS"/>
                        </a:rPr>
                        <a:t>patient</a:t>
                      </a:r>
                      <a:r>
                        <a:rPr sz="600" spc="-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600" spc="-20" dirty="0">
                          <a:latin typeface="Trebuchet MS"/>
                          <a:cs typeface="Trebuchet MS"/>
                        </a:rPr>
                        <a:t>required</a:t>
                      </a:r>
                      <a:r>
                        <a:rPr sz="600" spc="-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600" spc="-10" dirty="0">
                          <a:latin typeface="Trebuchet MS"/>
                          <a:cs typeface="Trebuchet MS"/>
                        </a:rPr>
                        <a:t>hepatitis</a:t>
                      </a:r>
                      <a:r>
                        <a:rPr sz="600" spc="-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600" spc="35" dirty="0">
                          <a:latin typeface="Trebuchet MS"/>
                          <a:cs typeface="Trebuchet MS"/>
                        </a:rPr>
                        <a:t>B</a:t>
                      </a:r>
                      <a:r>
                        <a:rPr sz="600" spc="-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600" dirty="0">
                          <a:latin typeface="Trebuchet MS"/>
                          <a:cs typeface="Trebuchet MS"/>
                        </a:rPr>
                        <a:t>vaccine</a:t>
                      </a:r>
                      <a:r>
                        <a:rPr sz="600" spc="-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600" spc="-20" dirty="0">
                          <a:latin typeface="Trebuchet MS"/>
                          <a:cs typeface="Trebuchet MS"/>
                        </a:rPr>
                        <a:t>at</a:t>
                      </a:r>
                      <a:r>
                        <a:rPr sz="600" spc="-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600" spc="-15" dirty="0">
                          <a:latin typeface="Trebuchet MS"/>
                          <a:cs typeface="Trebuchet MS"/>
                        </a:rPr>
                        <a:t>baseline,</a:t>
                      </a:r>
                      <a:r>
                        <a:rPr sz="600" spc="-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600" spc="-10" dirty="0">
                          <a:latin typeface="Trebuchet MS"/>
                          <a:cs typeface="Trebuchet MS"/>
                        </a:rPr>
                        <a:t>confirm</a:t>
                      </a:r>
                      <a:r>
                        <a:rPr sz="600" spc="-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600" spc="5" dirty="0">
                          <a:latin typeface="Trebuchet MS"/>
                          <a:cs typeface="Trebuchet MS"/>
                        </a:rPr>
                        <a:t>immune </a:t>
                      </a:r>
                      <a:r>
                        <a:rPr sz="600" spc="-19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600" spc="35" dirty="0">
                          <a:latin typeface="Gill Sans MT"/>
                          <a:cs typeface="Gill Sans MT"/>
                        </a:rPr>
                        <a:t>response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-5" dirty="0">
                          <a:latin typeface="Gill Sans MT"/>
                          <a:cs typeface="Gill Sans MT"/>
                        </a:rPr>
                        <a:t>to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35" dirty="0">
                          <a:latin typeface="Gill Sans MT"/>
                          <a:cs typeface="Gill Sans MT"/>
                        </a:rPr>
                        <a:t>vaccination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40" dirty="0">
                          <a:latin typeface="Gill Sans MT"/>
                          <a:cs typeface="Gill Sans MT"/>
                        </a:rPr>
                        <a:t>1</a:t>
                      </a:r>
                      <a:r>
                        <a:rPr sz="600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25" dirty="0">
                          <a:latin typeface="Gill Sans MT"/>
                          <a:cs typeface="Gill Sans MT"/>
                        </a:rPr>
                        <a:t>month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25" dirty="0">
                          <a:latin typeface="Gill Sans MT"/>
                          <a:cs typeface="Gill Sans MT"/>
                        </a:rPr>
                        <a:t>after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45" dirty="0">
                          <a:latin typeface="Gill Sans MT"/>
                          <a:cs typeface="Gill Sans MT"/>
                        </a:rPr>
                        <a:t>last</a:t>
                      </a:r>
                      <a:r>
                        <a:rPr sz="600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40" dirty="0">
                          <a:latin typeface="Gill Sans MT"/>
                          <a:cs typeface="Gill Sans MT"/>
                        </a:rPr>
                        <a:t>vaccine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40" dirty="0">
                          <a:latin typeface="Gill Sans MT"/>
                          <a:cs typeface="Gill Sans MT"/>
                        </a:rPr>
                        <a:t>dose</a:t>
                      </a:r>
                      <a:endParaRPr sz="600" dirty="0">
                        <a:latin typeface="Gill Sans MT"/>
                        <a:cs typeface="Gill Sans MT"/>
                      </a:endParaRPr>
                    </a:p>
                  </a:txBody>
                  <a:tcPr marL="0" marR="0" marT="19005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1C3664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3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7175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600" b="1" dirty="0">
                          <a:latin typeface="Gill Sans MT"/>
                          <a:cs typeface="Gill Sans MT"/>
                        </a:rPr>
                        <a:t>Hepatitis</a:t>
                      </a:r>
                      <a:r>
                        <a:rPr sz="600" b="1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b="1" dirty="0">
                          <a:latin typeface="Gill Sans MT"/>
                          <a:cs typeface="Gill Sans MT"/>
                        </a:rPr>
                        <a:t>C</a:t>
                      </a:r>
                      <a:r>
                        <a:rPr sz="600" b="1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b="1" spc="-5" dirty="0">
                          <a:latin typeface="Gill Sans MT"/>
                          <a:cs typeface="Gill Sans MT"/>
                        </a:rPr>
                        <a:t>se</a:t>
                      </a:r>
                      <a:r>
                        <a:rPr sz="600" b="1" spc="-15" dirty="0">
                          <a:latin typeface="Gill Sans MT"/>
                          <a:cs typeface="Gill Sans MT"/>
                        </a:rPr>
                        <a:t>r</a:t>
                      </a:r>
                      <a:r>
                        <a:rPr sz="600" b="1" spc="-5" dirty="0">
                          <a:latin typeface="Gill Sans MT"/>
                          <a:cs typeface="Gill Sans MT"/>
                        </a:rPr>
                        <a:t>ology</a:t>
                      </a:r>
                      <a:endParaRPr sz="600" dirty="0">
                        <a:latin typeface="Gill Sans MT"/>
                        <a:cs typeface="Gill Sans MT"/>
                      </a:endParaRPr>
                    </a:p>
                  </a:txBody>
                  <a:tcPr marL="0" marR="0" marT="36381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1C3664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1C3664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1C3664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1C3664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1C3664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35280" marR="72390">
                        <a:lnSpc>
                          <a:spcPct val="119100"/>
                        </a:lnSpc>
                        <a:spcBef>
                          <a:spcPts val="175"/>
                        </a:spcBef>
                      </a:pPr>
                      <a:r>
                        <a:rPr sz="600" spc="40" dirty="0">
                          <a:latin typeface="Gill Sans MT"/>
                          <a:cs typeface="Gill Sans MT"/>
                        </a:rPr>
                        <a:t>12 </a:t>
                      </a:r>
                      <a:r>
                        <a:rPr sz="600" spc="20" dirty="0">
                          <a:latin typeface="Gill Sans MT"/>
                          <a:cs typeface="Gill Sans MT"/>
                        </a:rPr>
                        <a:t>monthly </a:t>
                      </a:r>
                      <a:r>
                        <a:rPr sz="600" spc="10" dirty="0">
                          <a:latin typeface="Gill Sans MT"/>
                          <a:cs typeface="Gill Sans MT"/>
                        </a:rPr>
                        <a:t>but, </a:t>
                      </a:r>
                      <a:r>
                        <a:rPr sz="600" spc="15" dirty="0">
                          <a:latin typeface="Gill Sans MT"/>
                          <a:cs typeface="Gill Sans MT"/>
                        </a:rPr>
                        <a:t>more </a:t>
                      </a:r>
                      <a:r>
                        <a:rPr sz="600" spc="20" dirty="0">
                          <a:latin typeface="Gill Sans MT"/>
                          <a:cs typeface="Gill Sans MT"/>
                        </a:rPr>
                        <a:t>frequently </a:t>
                      </a:r>
                      <a:r>
                        <a:rPr sz="600" spc="40" dirty="0">
                          <a:latin typeface="Gill Sans MT"/>
                          <a:cs typeface="Gill Sans MT"/>
                        </a:rPr>
                        <a:t>if </a:t>
                      </a:r>
                      <a:r>
                        <a:rPr sz="600" spc="35" dirty="0">
                          <a:latin typeface="Gill Sans MT"/>
                          <a:cs typeface="Gill Sans MT"/>
                        </a:rPr>
                        <a:t>ongoing </a:t>
                      </a:r>
                      <a:r>
                        <a:rPr sz="600" spc="15" dirty="0">
                          <a:latin typeface="Gill Sans MT"/>
                          <a:cs typeface="Gill Sans MT"/>
                        </a:rPr>
                        <a:t>risk </a:t>
                      </a:r>
                      <a:r>
                        <a:rPr sz="600" spc="45" dirty="0">
                          <a:latin typeface="Gill Sans MT"/>
                          <a:cs typeface="Gill Sans MT"/>
                        </a:rPr>
                        <a:t>e.g. </a:t>
                      </a:r>
                      <a:r>
                        <a:rPr sz="600" spc="15" dirty="0">
                          <a:latin typeface="Gill Sans MT"/>
                          <a:cs typeface="Gill Sans MT"/>
                        </a:rPr>
                        <a:t>non-sterile </a:t>
                      </a:r>
                      <a:r>
                        <a:rPr sz="600" spc="20" dirty="0">
                          <a:latin typeface="Gill Sans MT"/>
                          <a:cs typeface="Gill Sans MT"/>
                        </a:rPr>
                        <a:t>injection </a:t>
                      </a:r>
                      <a:r>
                        <a:rPr sz="600" spc="-18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30" dirty="0">
                          <a:latin typeface="Gill Sans MT"/>
                          <a:cs typeface="Gill Sans MT"/>
                        </a:rPr>
                        <a:t>drug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0" dirty="0">
                          <a:latin typeface="Gill Sans MT"/>
                          <a:cs typeface="Gill Sans MT"/>
                        </a:rPr>
                        <a:t>use</a:t>
                      </a:r>
                      <a:r>
                        <a:rPr sz="600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0" dirty="0">
                          <a:latin typeface="Gill Sans MT"/>
                          <a:cs typeface="Gill Sans MT"/>
                        </a:rPr>
                        <a:t>and</a:t>
                      </a:r>
                      <a:r>
                        <a:rPr sz="600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70" dirty="0">
                          <a:latin typeface="Gill Sans MT"/>
                          <a:cs typeface="Gill Sans MT"/>
                        </a:rPr>
                        <a:t>MSM</a:t>
                      </a:r>
                      <a:r>
                        <a:rPr sz="600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10" dirty="0">
                          <a:latin typeface="Gill Sans MT"/>
                          <a:cs typeface="Gill Sans MT"/>
                        </a:rPr>
                        <a:t>with</a:t>
                      </a:r>
                      <a:r>
                        <a:rPr sz="600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40" dirty="0">
                          <a:latin typeface="Gill Sans MT"/>
                          <a:cs typeface="Gill Sans MT"/>
                        </a:rPr>
                        <a:t>sexual</a:t>
                      </a:r>
                      <a:r>
                        <a:rPr sz="600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35" dirty="0">
                          <a:latin typeface="Gill Sans MT"/>
                          <a:cs typeface="Gill Sans MT"/>
                        </a:rPr>
                        <a:t>practices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25" dirty="0">
                          <a:latin typeface="Gill Sans MT"/>
                          <a:cs typeface="Gill Sans MT"/>
                        </a:rPr>
                        <a:t>that</a:t>
                      </a:r>
                      <a:r>
                        <a:rPr sz="600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25" dirty="0">
                          <a:latin typeface="Gill Sans MT"/>
                          <a:cs typeface="Gill Sans MT"/>
                        </a:rPr>
                        <a:t>pre-dispose</a:t>
                      </a:r>
                      <a:r>
                        <a:rPr sz="600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-5" dirty="0">
                          <a:latin typeface="Gill Sans MT"/>
                          <a:cs typeface="Gill Sans MT"/>
                        </a:rPr>
                        <a:t>to</a:t>
                      </a:r>
                      <a:r>
                        <a:rPr sz="600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0" dirty="0">
                          <a:latin typeface="Gill Sans MT"/>
                          <a:cs typeface="Gill Sans MT"/>
                        </a:rPr>
                        <a:t>anal</a:t>
                      </a:r>
                      <a:r>
                        <a:rPr sz="600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35" dirty="0">
                          <a:latin typeface="Gill Sans MT"/>
                          <a:cs typeface="Gill Sans MT"/>
                        </a:rPr>
                        <a:t>trauma</a:t>
                      </a:r>
                      <a:endParaRPr sz="600" dirty="0">
                        <a:latin typeface="Gill Sans MT"/>
                        <a:cs typeface="Gill Sans MT"/>
                      </a:endParaRPr>
                    </a:p>
                  </a:txBody>
                  <a:tcPr marL="0" marR="0" marT="19005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1C3664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2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71755" marR="76200">
                        <a:lnSpc>
                          <a:spcPct val="119100"/>
                        </a:lnSpc>
                        <a:spcBef>
                          <a:spcPts val="225"/>
                        </a:spcBef>
                      </a:pPr>
                      <a:r>
                        <a:rPr sz="600" b="1" spc="-35" dirty="0">
                          <a:latin typeface="Gill Sans MT"/>
                          <a:cs typeface="Gill Sans MT"/>
                        </a:rPr>
                        <a:t>STI</a:t>
                      </a:r>
                      <a:r>
                        <a:rPr sz="600" b="1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b="1" spc="-10" dirty="0">
                          <a:latin typeface="Gill Sans MT"/>
                          <a:cs typeface="Gill Sans MT"/>
                        </a:rPr>
                        <a:t>(i.e.</a:t>
                      </a:r>
                      <a:r>
                        <a:rPr sz="600" b="1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b="1" dirty="0">
                          <a:latin typeface="Gill Sans MT"/>
                          <a:cs typeface="Gill Sans MT"/>
                        </a:rPr>
                        <a:t>syphilis,</a:t>
                      </a:r>
                      <a:r>
                        <a:rPr sz="600" b="1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b="1" spc="-20" dirty="0">
                          <a:latin typeface="Gill Sans MT"/>
                          <a:cs typeface="Gill Sans MT"/>
                        </a:rPr>
                        <a:t>gonorrhoea,</a:t>
                      </a:r>
                      <a:r>
                        <a:rPr sz="600" b="1" spc="-1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b="1" spc="-20" dirty="0">
                          <a:latin typeface="Gill Sans MT"/>
                          <a:cs typeface="Gill Sans MT"/>
                        </a:rPr>
                        <a:t>chlamydia)</a:t>
                      </a:r>
                      <a:r>
                        <a:rPr sz="600" b="1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85" dirty="0">
                          <a:latin typeface="Gill Sans MT"/>
                          <a:cs typeface="Gill Sans MT"/>
                        </a:rPr>
                        <a:t>as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10" dirty="0">
                          <a:latin typeface="Gill Sans MT"/>
                          <a:cs typeface="Gill Sans MT"/>
                        </a:rPr>
                        <a:t>per </a:t>
                      </a:r>
                      <a:r>
                        <a:rPr sz="600" spc="-17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u="sng" spc="25" dirty="0">
                          <a:solidFill>
                            <a:srgbClr val="00AEEF"/>
                          </a:solidFill>
                          <a:uFill>
                            <a:solidFill>
                              <a:srgbClr val="00AEEF"/>
                            </a:solidFill>
                          </a:uFill>
                          <a:latin typeface="Gill Sans MT"/>
                          <a:cs typeface="Gill Sans MT"/>
                          <a:hlinkClick r:id="rId3"/>
                        </a:rPr>
                        <a:t>Australian</a:t>
                      </a:r>
                      <a:r>
                        <a:rPr sz="600" u="sng" spc="-25" dirty="0">
                          <a:solidFill>
                            <a:srgbClr val="00AEEF"/>
                          </a:solidFill>
                          <a:uFill>
                            <a:solidFill>
                              <a:srgbClr val="00AEEF"/>
                            </a:solidFill>
                          </a:uFill>
                          <a:latin typeface="Gill Sans MT"/>
                          <a:cs typeface="Gill Sans MT"/>
                          <a:hlinkClick r:id="rId3"/>
                        </a:rPr>
                        <a:t> </a:t>
                      </a:r>
                      <a:r>
                        <a:rPr sz="600" u="sng" spc="30" dirty="0">
                          <a:solidFill>
                            <a:srgbClr val="00AEEF"/>
                          </a:solidFill>
                          <a:uFill>
                            <a:solidFill>
                              <a:srgbClr val="00AEEF"/>
                            </a:solidFill>
                          </a:uFill>
                          <a:latin typeface="Gill Sans MT"/>
                          <a:cs typeface="Gill Sans MT"/>
                          <a:hlinkClick r:id="rId3"/>
                        </a:rPr>
                        <a:t>STI</a:t>
                      </a:r>
                      <a:r>
                        <a:rPr sz="600" u="sng" spc="-25" dirty="0">
                          <a:solidFill>
                            <a:srgbClr val="00AEEF"/>
                          </a:solidFill>
                          <a:uFill>
                            <a:solidFill>
                              <a:srgbClr val="00AEEF"/>
                            </a:solidFill>
                          </a:uFill>
                          <a:latin typeface="Gill Sans MT"/>
                          <a:cs typeface="Gill Sans MT"/>
                          <a:hlinkClick r:id="rId3"/>
                        </a:rPr>
                        <a:t> </a:t>
                      </a:r>
                      <a:r>
                        <a:rPr sz="600" u="sng" spc="45" dirty="0">
                          <a:solidFill>
                            <a:srgbClr val="00AEEF"/>
                          </a:solidFill>
                          <a:uFill>
                            <a:solidFill>
                              <a:srgbClr val="00AEEF"/>
                            </a:solidFill>
                          </a:uFill>
                          <a:latin typeface="Gill Sans MT"/>
                          <a:cs typeface="Gill Sans MT"/>
                          <a:hlinkClick r:id="rId3"/>
                        </a:rPr>
                        <a:t>Management</a:t>
                      </a:r>
                      <a:r>
                        <a:rPr sz="600" u="sng" spc="-25" dirty="0">
                          <a:solidFill>
                            <a:srgbClr val="00AEEF"/>
                          </a:solidFill>
                          <a:uFill>
                            <a:solidFill>
                              <a:srgbClr val="00AEEF"/>
                            </a:solidFill>
                          </a:uFill>
                          <a:latin typeface="Gill Sans MT"/>
                          <a:cs typeface="Gill Sans MT"/>
                          <a:hlinkClick r:id="rId3"/>
                        </a:rPr>
                        <a:t> </a:t>
                      </a:r>
                      <a:r>
                        <a:rPr sz="600" u="sng" spc="20" dirty="0">
                          <a:solidFill>
                            <a:srgbClr val="00AEEF"/>
                          </a:solidFill>
                          <a:uFill>
                            <a:solidFill>
                              <a:srgbClr val="00AEEF"/>
                            </a:solidFill>
                          </a:uFill>
                          <a:latin typeface="Gill Sans MT"/>
                          <a:cs typeface="Gill Sans MT"/>
                          <a:hlinkClick r:id="rId3"/>
                        </a:rPr>
                        <a:t>Guidelines</a:t>
                      </a:r>
                      <a:r>
                        <a:rPr sz="600" spc="-20" dirty="0">
                          <a:solidFill>
                            <a:srgbClr val="00AEEF"/>
                          </a:solidFill>
                          <a:latin typeface="Gill Sans MT"/>
                          <a:cs typeface="Gill Sans MT"/>
                          <a:hlinkClick r:id="rId3"/>
                        </a:rPr>
                        <a:t> </a:t>
                      </a:r>
                      <a:r>
                        <a:rPr sz="600" spc="5" dirty="0">
                          <a:solidFill>
                            <a:srgbClr val="00AEEF"/>
                          </a:solidFill>
                          <a:latin typeface="Gill Sans MT"/>
                          <a:cs typeface="Gill Sans MT"/>
                        </a:rPr>
                        <a:t>*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24435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1C3664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1C3664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1C3664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1C3664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1C3664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1C3664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0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7175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600" b="1" dirty="0">
                          <a:latin typeface="Gill Sans MT"/>
                          <a:cs typeface="Gill Sans MT"/>
                        </a:rPr>
                        <a:t>eGFR</a:t>
                      </a:r>
                      <a:r>
                        <a:rPr sz="600" b="1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b="1" spc="-5" dirty="0">
                          <a:latin typeface="Gill Sans MT"/>
                          <a:cs typeface="Gill Sans MT"/>
                        </a:rPr>
                        <a:t>a</a:t>
                      </a:r>
                      <a:r>
                        <a:rPr sz="600" b="1" dirty="0">
                          <a:latin typeface="Gill Sans MT"/>
                          <a:cs typeface="Gill Sans MT"/>
                        </a:rPr>
                        <a:t>t</a:t>
                      </a:r>
                      <a:r>
                        <a:rPr sz="600" b="1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b="1" dirty="0">
                          <a:latin typeface="Gill Sans MT"/>
                          <a:cs typeface="Gill Sans MT"/>
                        </a:rPr>
                        <a:t>3</a:t>
                      </a:r>
                      <a:r>
                        <a:rPr sz="600" b="1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b="1" dirty="0">
                          <a:latin typeface="Gill Sans MT"/>
                          <a:cs typeface="Gill Sans MT"/>
                        </a:rPr>
                        <a:t>months</a:t>
                      </a:r>
                      <a:r>
                        <a:rPr sz="600" b="1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b="1" spc="-5" dirty="0">
                          <a:latin typeface="Gill Sans MT"/>
                          <a:cs typeface="Gill Sans MT"/>
                        </a:rPr>
                        <a:t>an</a:t>
                      </a:r>
                      <a:r>
                        <a:rPr sz="600" b="1" dirty="0">
                          <a:latin typeface="Gill Sans MT"/>
                          <a:cs typeface="Gill Sans MT"/>
                        </a:rPr>
                        <a:t>d</a:t>
                      </a:r>
                      <a:r>
                        <a:rPr sz="600" b="1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b="1" dirty="0">
                          <a:latin typeface="Gill Sans MT"/>
                          <a:cs typeface="Gill Sans MT"/>
                        </a:rPr>
                        <a:t>then</a:t>
                      </a:r>
                      <a:r>
                        <a:rPr sz="600" b="1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b="1" spc="-10" dirty="0">
                          <a:latin typeface="Gill Sans MT"/>
                          <a:cs typeface="Gill Sans MT"/>
                        </a:rPr>
                        <a:t>e</a:t>
                      </a:r>
                      <a:r>
                        <a:rPr sz="600" b="1" spc="-5" dirty="0">
                          <a:latin typeface="Gill Sans MT"/>
                          <a:cs typeface="Gill Sans MT"/>
                        </a:rPr>
                        <a:t>v</a:t>
                      </a:r>
                      <a:r>
                        <a:rPr sz="600" b="1" dirty="0">
                          <a:latin typeface="Gill Sans MT"/>
                          <a:cs typeface="Gill Sans MT"/>
                        </a:rPr>
                        <a:t>e</a:t>
                      </a:r>
                      <a:r>
                        <a:rPr sz="600" b="1" spc="5" dirty="0">
                          <a:latin typeface="Gill Sans MT"/>
                          <a:cs typeface="Gill Sans MT"/>
                        </a:rPr>
                        <a:t>r</a:t>
                      </a:r>
                      <a:r>
                        <a:rPr sz="600" b="1" dirty="0">
                          <a:latin typeface="Gill Sans MT"/>
                          <a:cs typeface="Gill Sans MT"/>
                        </a:rPr>
                        <a:t>y</a:t>
                      </a:r>
                      <a:r>
                        <a:rPr sz="600" b="1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b="1" dirty="0">
                          <a:latin typeface="Gill Sans MT"/>
                          <a:cs typeface="Gill Sans MT"/>
                        </a:rPr>
                        <a:t>6</a:t>
                      </a:r>
                      <a:r>
                        <a:rPr sz="600" b="1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b="1" dirty="0">
                          <a:latin typeface="Gill Sans MT"/>
                          <a:cs typeface="Gill Sans MT"/>
                        </a:rPr>
                        <a:t>months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756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1C3664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1C3664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1C3664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1C3664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1C3664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3528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600" spc="-15" dirty="0">
                          <a:latin typeface="Gill Sans MT"/>
                          <a:cs typeface="Gill Sans MT"/>
                        </a:rPr>
                        <a:t>At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40" dirty="0">
                          <a:latin typeface="Gill Sans MT"/>
                          <a:cs typeface="Gill Sans MT"/>
                        </a:rPr>
                        <a:t>least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15" dirty="0">
                          <a:latin typeface="Gill Sans MT"/>
                          <a:cs typeface="Gill Sans MT"/>
                        </a:rPr>
                        <a:t>every</a:t>
                      </a:r>
                      <a:r>
                        <a:rPr sz="600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40" dirty="0">
                          <a:latin typeface="Gill Sans MT"/>
                          <a:cs typeface="Gill Sans MT"/>
                        </a:rPr>
                        <a:t>6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35" dirty="0">
                          <a:latin typeface="Gill Sans MT"/>
                          <a:cs typeface="Gill Sans MT"/>
                        </a:rPr>
                        <a:t>months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-20" dirty="0">
                          <a:latin typeface="Gill Sans MT"/>
                          <a:cs typeface="Gill Sans MT"/>
                        </a:rPr>
                        <a:t>or </a:t>
                      </a:r>
                      <a:r>
                        <a:rPr sz="600" spc="35" dirty="0">
                          <a:latin typeface="Gill Sans MT"/>
                          <a:cs typeface="Gill Sans MT"/>
                        </a:rPr>
                        <a:t>according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-5" dirty="0">
                          <a:latin typeface="Gill Sans MT"/>
                          <a:cs typeface="Gill Sans MT"/>
                        </a:rPr>
                        <a:t>to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15" dirty="0">
                          <a:latin typeface="Gill Sans MT"/>
                          <a:cs typeface="Gill Sans MT"/>
                        </a:rPr>
                        <a:t>risk</a:t>
                      </a:r>
                      <a:r>
                        <a:rPr sz="600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35" dirty="0">
                          <a:latin typeface="Gill Sans MT"/>
                          <a:cs typeface="Gill Sans MT"/>
                        </a:rPr>
                        <a:t>of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-45" dirty="0">
                          <a:latin typeface="Gill Sans MT"/>
                          <a:cs typeface="Gill Sans MT"/>
                        </a:rPr>
                        <a:t>CKD</a:t>
                      </a:r>
                      <a:endParaRPr sz="600" dirty="0">
                        <a:latin typeface="Gill Sans MT"/>
                        <a:cs typeface="Gill Sans MT"/>
                      </a:endParaRPr>
                    </a:p>
                  </a:txBody>
                  <a:tcPr marL="0" marR="0" marT="53756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1C3664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0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7175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600" b="1" spc="-5" dirty="0">
                          <a:latin typeface="Gill Sans MT"/>
                          <a:cs typeface="Gill Sans MT"/>
                        </a:rPr>
                        <a:t>Urin</a:t>
                      </a:r>
                      <a:r>
                        <a:rPr sz="600" b="1" dirty="0">
                          <a:latin typeface="Gill Sans MT"/>
                          <a:cs typeface="Gill Sans MT"/>
                        </a:rPr>
                        <a:t>e</a:t>
                      </a:r>
                      <a:r>
                        <a:rPr sz="600" b="1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b="1" dirty="0">
                          <a:latin typeface="Gill Sans MT"/>
                          <a:cs typeface="Gill Sans MT"/>
                        </a:rPr>
                        <a:t>p</a:t>
                      </a:r>
                      <a:r>
                        <a:rPr sz="600" b="1" spc="-15" dirty="0">
                          <a:latin typeface="Gill Sans MT"/>
                          <a:cs typeface="Gill Sans MT"/>
                        </a:rPr>
                        <a:t>r</a:t>
                      </a:r>
                      <a:r>
                        <a:rPr sz="600" b="1" spc="-5" dirty="0">
                          <a:latin typeface="Gill Sans MT"/>
                          <a:cs typeface="Gill Sans MT"/>
                        </a:rPr>
                        <a:t>otei</a:t>
                      </a:r>
                      <a:r>
                        <a:rPr sz="600" b="1" dirty="0">
                          <a:latin typeface="Gill Sans MT"/>
                          <a:cs typeface="Gill Sans MT"/>
                        </a:rPr>
                        <a:t>n</a:t>
                      </a:r>
                      <a:r>
                        <a:rPr sz="600" b="1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b="1" spc="-5" dirty="0">
                          <a:latin typeface="Gill Sans MT"/>
                          <a:cs typeface="Gill Sans MT"/>
                        </a:rPr>
                        <a:t>c</a:t>
                      </a:r>
                      <a:r>
                        <a:rPr sz="600" b="1" spc="-10" dirty="0">
                          <a:latin typeface="Gill Sans MT"/>
                          <a:cs typeface="Gill Sans MT"/>
                        </a:rPr>
                        <a:t>r</a:t>
                      </a:r>
                      <a:r>
                        <a:rPr sz="600" b="1" dirty="0">
                          <a:latin typeface="Gill Sans MT"/>
                          <a:cs typeface="Gill Sans MT"/>
                        </a:rPr>
                        <a:t>eatinine</a:t>
                      </a:r>
                      <a:r>
                        <a:rPr sz="600" b="1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b="1" spc="-15" dirty="0">
                          <a:latin typeface="Gill Sans MT"/>
                          <a:cs typeface="Gill Sans MT"/>
                        </a:rPr>
                        <a:t>r</a:t>
                      </a:r>
                      <a:r>
                        <a:rPr sz="600" b="1" spc="-5" dirty="0">
                          <a:latin typeface="Gill Sans MT"/>
                          <a:cs typeface="Gill Sans MT"/>
                        </a:rPr>
                        <a:t>ati</a:t>
                      </a:r>
                      <a:r>
                        <a:rPr sz="600" b="1" dirty="0">
                          <a:latin typeface="Gill Sans MT"/>
                          <a:cs typeface="Gill Sans MT"/>
                        </a:rPr>
                        <a:t>o</a:t>
                      </a:r>
                      <a:r>
                        <a:rPr sz="600" b="1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b="1" spc="-5" dirty="0">
                          <a:latin typeface="Gill Sans MT"/>
                          <a:cs typeface="Gill Sans MT"/>
                        </a:rPr>
                        <a:t>(PCR</a:t>
                      </a:r>
                      <a:r>
                        <a:rPr sz="600" b="1" dirty="0">
                          <a:latin typeface="Gill Sans MT"/>
                          <a:cs typeface="Gill Sans MT"/>
                        </a:rPr>
                        <a:t>)</a:t>
                      </a:r>
                      <a:r>
                        <a:rPr sz="600" b="1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b="1" dirty="0">
                          <a:latin typeface="Gill Sans MT"/>
                          <a:cs typeface="Gill Sans MT"/>
                        </a:rPr>
                        <a:t>baseline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756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1C3664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1C3664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1C3664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1C3664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1C3664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3528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600" spc="15" dirty="0">
                          <a:latin typeface="Gill Sans MT"/>
                          <a:cs typeface="Gill Sans MT"/>
                        </a:rPr>
                        <a:t>Every</a:t>
                      </a:r>
                      <a:r>
                        <a:rPr sz="600" spc="-5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40" dirty="0">
                          <a:latin typeface="Gill Sans MT"/>
                          <a:cs typeface="Gill Sans MT"/>
                        </a:rPr>
                        <a:t>6</a:t>
                      </a:r>
                      <a:r>
                        <a:rPr sz="600" spc="-4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35" dirty="0">
                          <a:latin typeface="Gill Sans MT"/>
                          <a:cs typeface="Gill Sans MT"/>
                        </a:rPr>
                        <a:t>months</a:t>
                      </a:r>
                      <a:endParaRPr sz="600" dirty="0">
                        <a:latin typeface="Gill Sans MT"/>
                        <a:cs typeface="Gill Sans MT"/>
                      </a:endParaRPr>
                    </a:p>
                  </a:txBody>
                  <a:tcPr marL="0" marR="0" marT="53756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1C3664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30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7175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600" b="1" spc="-15" dirty="0">
                          <a:latin typeface="Gill Sans MT"/>
                          <a:cs typeface="Gill Sans MT"/>
                        </a:rPr>
                        <a:t>Pregnancy</a:t>
                      </a:r>
                      <a:r>
                        <a:rPr sz="600" b="1" spc="-3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b="1" spc="-15" dirty="0">
                          <a:latin typeface="Gill Sans MT"/>
                          <a:cs typeface="Gill Sans MT"/>
                        </a:rPr>
                        <a:t>test</a:t>
                      </a:r>
                      <a:r>
                        <a:rPr sz="600" b="1" spc="-3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" dirty="0">
                          <a:latin typeface="Gill Sans MT"/>
                          <a:cs typeface="Gill Sans MT"/>
                        </a:rPr>
                        <a:t>(for</a:t>
                      </a:r>
                      <a:r>
                        <a:rPr sz="600" spc="-3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30" dirty="0">
                          <a:latin typeface="Gill Sans MT"/>
                          <a:cs typeface="Gill Sans MT"/>
                        </a:rPr>
                        <a:t>women</a:t>
                      </a:r>
                      <a:r>
                        <a:rPr sz="600" spc="-3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35" dirty="0">
                          <a:latin typeface="Gill Sans MT"/>
                          <a:cs typeface="Gill Sans MT"/>
                        </a:rPr>
                        <a:t>of</a:t>
                      </a:r>
                      <a:r>
                        <a:rPr sz="600" spc="-3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25" dirty="0">
                          <a:latin typeface="Gill Sans MT"/>
                          <a:cs typeface="Gill Sans MT"/>
                        </a:rPr>
                        <a:t>child-bearing</a:t>
                      </a:r>
                      <a:r>
                        <a:rPr sz="600" spc="-3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0" dirty="0">
                          <a:latin typeface="Gill Sans MT"/>
                          <a:cs typeface="Gill Sans MT"/>
                        </a:rPr>
                        <a:t>age)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756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1C3664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1C3664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1C3664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1C3664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1C3664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1C3664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66" name="object 5">
            <a:extLst>
              <a:ext uri="{FF2B5EF4-FFF2-40B4-BE49-F238E27FC236}">
                <a16:creationId xmlns:a16="http://schemas.microsoft.com/office/drawing/2014/main" id="{8F14F323-A09C-6A83-EBC4-F522F66BCA52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536863" y="3786110"/>
            <a:ext cx="104396" cy="79298"/>
          </a:xfrm>
          <a:prstGeom prst="rect">
            <a:avLst/>
          </a:prstGeom>
        </p:spPr>
      </p:pic>
      <p:pic>
        <p:nvPicPr>
          <p:cNvPr id="67" name="object 6">
            <a:extLst>
              <a:ext uri="{FF2B5EF4-FFF2-40B4-BE49-F238E27FC236}">
                <a16:creationId xmlns:a16="http://schemas.microsoft.com/office/drawing/2014/main" id="{605596FE-7936-20FA-55BE-8EB43B44E248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503524" y="3804517"/>
            <a:ext cx="104396" cy="79298"/>
          </a:xfrm>
          <a:prstGeom prst="rect">
            <a:avLst/>
          </a:prstGeom>
        </p:spPr>
      </p:pic>
      <p:pic>
        <p:nvPicPr>
          <p:cNvPr id="68" name="object 7">
            <a:extLst>
              <a:ext uri="{FF2B5EF4-FFF2-40B4-BE49-F238E27FC236}">
                <a16:creationId xmlns:a16="http://schemas.microsoft.com/office/drawing/2014/main" id="{9454A89C-6FF5-5C74-CF22-6612FD1EA84B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595165" y="3797173"/>
            <a:ext cx="104396" cy="79298"/>
          </a:xfrm>
          <a:prstGeom prst="rect">
            <a:avLst/>
          </a:prstGeom>
        </p:spPr>
      </p:pic>
      <p:pic>
        <p:nvPicPr>
          <p:cNvPr id="69" name="object 8">
            <a:extLst>
              <a:ext uri="{FF2B5EF4-FFF2-40B4-BE49-F238E27FC236}">
                <a16:creationId xmlns:a16="http://schemas.microsoft.com/office/drawing/2014/main" id="{2A2A94E0-79F9-ECBB-87C8-678CBFBED985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665953" y="3781092"/>
            <a:ext cx="104396" cy="79298"/>
          </a:xfrm>
          <a:prstGeom prst="rect">
            <a:avLst/>
          </a:prstGeom>
        </p:spPr>
      </p:pic>
      <p:pic>
        <p:nvPicPr>
          <p:cNvPr id="70" name="object 9">
            <a:extLst>
              <a:ext uri="{FF2B5EF4-FFF2-40B4-BE49-F238E27FC236}">
                <a16:creationId xmlns:a16="http://schemas.microsoft.com/office/drawing/2014/main" id="{E88D74EF-B9CE-82E9-8666-221DEAC0B284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313400" y="3766491"/>
            <a:ext cx="94426" cy="93395"/>
          </a:xfrm>
          <a:prstGeom prst="rect">
            <a:avLst/>
          </a:prstGeom>
        </p:spPr>
      </p:pic>
      <p:pic>
        <p:nvPicPr>
          <p:cNvPr id="71" name="object 10">
            <a:extLst>
              <a:ext uri="{FF2B5EF4-FFF2-40B4-BE49-F238E27FC236}">
                <a16:creationId xmlns:a16="http://schemas.microsoft.com/office/drawing/2014/main" id="{7A20EF74-CA60-4392-CE16-24D29B42FF6C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547901" y="4046252"/>
            <a:ext cx="94426" cy="93394"/>
          </a:xfrm>
          <a:prstGeom prst="rect">
            <a:avLst/>
          </a:prstGeom>
        </p:spPr>
      </p:pic>
      <p:pic>
        <p:nvPicPr>
          <p:cNvPr id="72" name="object 11">
            <a:extLst>
              <a:ext uri="{FF2B5EF4-FFF2-40B4-BE49-F238E27FC236}">
                <a16:creationId xmlns:a16="http://schemas.microsoft.com/office/drawing/2014/main" id="{75A8F4BD-3341-251D-949E-E948673BEF86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503524" y="4054539"/>
            <a:ext cx="104396" cy="79298"/>
          </a:xfrm>
          <a:prstGeom prst="rect">
            <a:avLst/>
          </a:prstGeom>
        </p:spPr>
      </p:pic>
      <p:pic>
        <p:nvPicPr>
          <p:cNvPr id="73" name="object 12">
            <a:extLst>
              <a:ext uri="{FF2B5EF4-FFF2-40B4-BE49-F238E27FC236}">
                <a16:creationId xmlns:a16="http://schemas.microsoft.com/office/drawing/2014/main" id="{B1D8BFBB-8A5F-47C2-5AF5-F79E01FABDEB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608345" y="4034573"/>
            <a:ext cx="104396" cy="79298"/>
          </a:xfrm>
          <a:prstGeom prst="rect">
            <a:avLst/>
          </a:prstGeom>
        </p:spPr>
      </p:pic>
      <p:pic>
        <p:nvPicPr>
          <p:cNvPr id="74" name="object 13">
            <a:extLst>
              <a:ext uri="{FF2B5EF4-FFF2-40B4-BE49-F238E27FC236}">
                <a16:creationId xmlns:a16="http://schemas.microsoft.com/office/drawing/2014/main" id="{446F13A2-77C5-616A-F1B6-A8676C7FAC33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652579" y="4048229"/>
            <a:ext cx="104396" cy="79298"/>
          </a:xfrm>
          <a:prstGeom prst="rect">
            <a:avLst/>
          </a:prstGeom>
        </p:spPr>
      </p:pic>
      <p:pic>
        <p:nvPicPr>
          <p:cNvPr id="75" name="object 14">
            <a:extLst>
              <a:ext uri="{FF2B5EF4-FFF2-40B4-BE49-F238E27FC236}">
                <a16:creationId xmlns:a16="http://schemas.microsoft.com/office/drawing/2014/main" id="{1F7F7A7C-E323-5981-0B14-C99289507C8C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316130" y="4050589"/>
            <a:ext cx="94426" cy="93394"/>
          </a:xfrm>
          <a:prstGeom prst="rect">
            <a:avLst/>
          </a:prstGeom>
        </p:spPr>
      </p:pic>
      <p:pic>
        <p:nvPicPr>
          <p:cNvPr id="76" name="object 15">
            <a:extLst>
              <a:ext uri="{FF2B5EF4-FFF2-40B4-BE49-F238E27FC236}">
                <a16:creationId xmlns:a16="http://schemas.microsoft.com/office/drawing/2014/main" id="{1D001850-D58C-3F14-918F-1AF88B45ED3A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549631" y="4258910"/>
            <a:ext cx="104396" cy="79298"/>
          </a:xfrm>
          <a:prstGeom prst="rect">
            <a:avLst/>
          </a:prstGeom>
        </p:spPr>
      </p:pic>
      <p:pic>
        <p:nvPicPr>
          <p:cNvPr id="77" name="object 16">
            <a:extLst>
              <a:ext uri="{FF2B5EF4-FFF2-40B4-BE49-F238E27FC236}">
                <a16:creationId xmlns:a16="http://schemas.microsoft.com/office/drawing/2014/main" id="{E4FE6E40-80F9-3388-59DA-1018EA1726C4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16252" y="4261457"/>
            <a:ext cx="94426" cy="93394"/>
          </a:xfrm>
          <a:prstGeom prst="rect">
            <a:avLst/>
          </a:prstGeom>
        </p:spPr>
      </p:pic>
      <p:pic>
        <p:nvPicPr>
          <p:cNvPr id="78" name="object 17">
            <a:extLst>
              <a:ext uri="{FF2B5EF4-FFF2-40B4-BE49-F238E27FC236}">
                <a16:creationId xmlns:a16="http://schemas.microsoft.com/office/drawing/2014/main" id="{70DFE99C-D142-6DF0-988C-89B4517E047D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608345" y="4246696"/>
            <a:ext cx="94426" cy="93394"/>
          </a:xfrm>
          <a:prstGeom prst="rect">
            <a:avLst/>
          </a:prstGeom>
        </p:spPr>
      </p:pic>
      <p:pic>
        <p:nvPicPr>
          <p:cNvPr id="79" name="object 18">
            <a:extLst>
              <a:ext uri="{FF2B5EF4-FFF2-40B4-BE49-F238E27FC236}">
                <a16:creationId xmlns:a16="http://schemas.microsoft.com/office/drawing/2014/main" id="{027A0FA6-EB52-713F-04C3-68DD134A25C2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650381" y="4261311"/>
            <a:ext cx="94426" cy="93394"/>
          </a:xfrm>
          <a:prstGeom prst="rect">
            <a:avLst/>
          </a:prstGeom>
        </p:spPr>
      </p:pic>
      <p:pic>
        <p:nvPicPr>
          <p:cNvPr id="80" name="object 19">
            <a:extLst>
              <a:ext uri="{FF2B5EF4-FFF2-40B4-BE49-F238E27FC236}">
                <a16:creationId xmlns:a16="http://schemas.microsoft.com/office/drawing/2014/main" id="{3DE33475-E249-5ED2-D88F-AEFDEB761BC8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316130" y="4246696"/>
            <a:ext cx="94426" cy="93394"/>
          </a:xfrm>
          <a:prstGeom prst="rect">
            <a:avLst/>
          </a:prstGeom>
        </p:spPr>
      </p:pic>
      <p:pic>
        <p:nvPicPr>
          <p:cNvPr id="81" name="object 20">
            <a:extLst>
              <a:ext uri="{FF2B5EF4-FFF2-40B4-BE49-F238E27FC236}">
                <a16:creationId xmlns:a16="http://schemas.microsoft.com/office/drawing/2014/main" id="{000DA49C-79E4-AF23-AE69-0A6F3B58DAA7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549631" y="4544889"/>
            <a:ext cx="104396" cy="79298"/>
          </a:xfrm>
          <a:prstGeom prst="rect">
            <a:avLst/>
          </a:prstGeom>
        </p:spPr>
      </p:pic>
      <p:pic>
        <p:nvPicPr>
          <p:cNvPr id="82" name="object 21">
            <a:extLst>
              <a:ext uri="{FF2B5EF4-FFF2-40B4-BE49-F238E27FC236}">
                <a16:creationId xmlns:a16="http://schemas.microsoft.com/office/drawing/2014/main" id="{5006742E-9136-0DA3-F604-D3778FBA5F48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08509" y="4530793"/>
            <a:ext cx="94426" cy="93394"/>
          </a:xfrm>
          <a:prstGeom prst="rect">
            <a:avLst/>
          </a:prstGeom>
        </p:spPr>
      </p:pic>
      <p:pic>
        <p:nvPicPr>
          <p:cNvPr id="83" name="object 22">
            <a:extLst>
              <a:ext uri="{FF2B5EF4-FFF2-40B4-BE49-F238E27FC236}">
                <a16:creationId xmlns:a16="http://schemas.microsoft.com/office/drawing/2014/main" id="{E558CBFF-BC68-4D63-26F3-F6467978BF22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608345" y="4537841"/>
            <a:ext cx="94426" cy="93394"/>
          </a:xfrm>
          <a:prstGeom prst="rect">
            <a:avLst/>
          </a:prstGeom>
        </p:spPr>
      </p:pic>
      <p:pic>
        <p:nvPicPr>
          <p:cNvPr id="84" name="object 23">
            <a:extLst>
              <a:ext uri="{FF2B5EF4-FFF2-40B4-BE49-F238E27FC236}">
                <a16:creationId xmlns:a16="http://schemas.microsoft.com/office/drawing/2014/main" id="{B0D4BB76-FEB3-25F9-1BA9-9A1C2050BD6C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650381" y="4530793"/>
            <a:ext cx="94426" cy="93394"/>
          </a:xfrm>
          <a:prstGeom prst="rect">
            <a:avLst/>
          </a:prstGeom>
        </p:spPr>
      </p:pic>
      <p:pic>
        <p:nvPicPr>
          <p:cNvPr id="85" name="object 24">
            <a:extLst>
              <a:ext uri="{FF2B5EF4-FFF2-40B4-BE49-F238E27FC236}">
                <a16:creationId xmlns:a16="http://schemas.microsoft.com/office/drawing/2014/main" id="{EDEEDDC1-7A7F-BF77-1270-352D09BAA524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297748" y="4530793"/>
            <a:ext cx="104396" cy="79298"/>
          </a:xfrm>
          <a:prstGeom prst="rect">
            <a:avLst/>
          </a:prstGeom>
        </p:spPr>
      </p:pic>
      <p:pic>
        <p:nvPicPr>
          <p:cNvPr id="86" name="object 25">
            <a:extLst>
              <a:ext uri="{FF2B5EF4-FFF2-40B4-BE49-F238E27FC236}">
                <a16:creationId xmlns:a16="http://schemas.microsoft.com/office/drawing/2014/main" id="{CDCE2A70-E31D-6AF2-3166-0EF92E9A6A07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580880" y="4870517"/>
            <a:ext cx="104396" cy="79298"/>
          </a:xfrm>
          <a:prstGeom prst="rect">
            <a:avLst/>
          </a:prstGeom>
        </p:spPr>
      </p:pic>
      <p:pic>
        <p:nvPicPr>
          <p:cNvPr id="87" name="object 26">
            <a:extLst>
              <a:ext uri="{FF2B5EF4-FFF2-40B4-BE49-F238E27FC236}">
                <a16:creationId xmlns:a16="http://schemas.microsoft.com/office/drawing/2014/main" id="{5AEBF574-BBB8-4260-C720-669DECC4F4EA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16252" y="4874005"/>
            <a:ext cx="94426" cy="93394"/>
          </a:xfrm>
          <a:prstGeom prst="rect">
            <a:avLst/>
          </a:prstGeom>
        </p:spPr>
      </p:pic>
      <p:pic>
        <p:nvPicPr>
          <p:cNvPr id="88" name="object 27">
            <a:extLst>
              <a:ext uri="{FF2B5EF4-FFF2-40B4-BE49-F238E27FC236}">
                <a16:creationId xmlns:a16="http://schemas.microsoft.com/office/drawing/2014/main" id="{3D802134-358A-C479-FF48-65F06643288D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600150" y="4853934"/>
            <a:ext cx="94426" cy="93394"/>
          </a:xfrm>
          <a:prstGeom prst="rect">
            <a:avLst/>
          </a:prstGeom>
        </p:spPr>
      </p:pic>
      <p:pic>
        <p:nvPicPr>
          <p:cNvPr id="89" name="object 28">
            <a:extLst>
              <a:ext uri="{FF2B5EF4-FFF2-40B4-BE49-F238E27FC236}">
                <a16:creationId xmlns:a16="http://schemas.microsoft.com/office/drawing/2014/main" id="{0E21E4B3-6D96-BB69-86A3-B9DB7EDF06A7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662353" y="4874005"/>
            <a:ext cx="94426" cy="93394"/>
          </a:xfrm>
          <a:prstGeom prst="rect">
            <a:avLst/>
          </a:prstGeom>
        </p:spPr>
      </p:pic>
      <p:pic>
        <p:nvPicPr>
          <p:cNvPr id="90" name="object 29">
            <a:extLst>
              <a:ext uri="{FF2B5EF4-FFF2-40B4-BE49-F238E27FC236}">
                <a16:creationId xmlns:a16="http://schemas.microsoft.com/office/drawing/2014/main" id="{C43F3800-E4C3-36B8-95B9-1F45C8783E0D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306160" y="4880251"/>
            <a:ext cx="104396" cy="79298"/>
          </a:xfrm>
          <a:prstGeom prst="rect">
            <a:avLst/>
          </a:prstGeom>
        </p:spPr>
      </p:pic>
      <p:pic>
        <p:nvPicPr>
          <p:cNvPr id="91" name="object 30">
            <a:extLst>
              <a:ext uri="{FF2B5EF4-FFF2-40B4-BE49-F238E27FC236}">
                <a16:creationId xmlns:a16="http://schemas.microsoft.com/office/drawing/2014/main" id="{7F8C21FE-D36A-E4F5-BAC1-258CDBC18185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580711" y="5149970"/>
            <a:ext cx="104396" cy="79298"/>
          </a:xfrm>
          <a:prstGeom prst="rect">
            <a:avLst/>
          </a:prstGeom>
        </p:spPr>
      </p:pic>
      <p:pic>
        <p:nvPicPr>
          <p:cNvPr id="92" name="object 31">
            <a:extLst>
              <a:ext uri="{FF2B5EF4-FFF2-40B4-BE49-F238E27FC236}">
                <a16:creationId xmlns:a16="http://schemas.microsoft.com/office/drawing/2014/main" id="{E42A1368-158E-0AE3-A76C-7B9D044E6B4F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508509" y="5177772"/>
            <a:ext cx="94426" cy="93394"/>
          </a:xfrm>
          <a:prstGeom prst="rect">
            <a:avLst/>
          </a:prstGeom>
        </p:spPr>
      </p:pic>
      <p:pic>
        <p:nvPicPr>
          <p:cNvPr id="93" name="object 32">
            <a:extLst>
              <a:ext uri="{FF2B5EF4-FFF2-40B4-BE49-F238E27FC236}">
                <a16:creationId xmlns:a16="http://schemas.microsoft.com/office/drawing/2014/main" id="{B8117115-4252-C62E-D30D-9ED9B3958F4B}"/>
              </a:ext>
            </a:extLst>
          </p:cNvPr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595165" y="5183304"/>
            <a:ext cx="104396" cy="79298"/>
          </a:xfrm>
          <a:prstGeom prst="rect">
            <a:avLst/>
          </a:prstGeom>
        </p:spPr>
      </p:pic>
      <p:pic>
        <p:nvPicPr>
          <p:cNvPr id="94" name="object 33">
            <a:extLst>
              <a:ext uri="{FF2B5EF4-FFF2-40B4-BE49-F238E27FC236}">
                <a16:creationId xmlns:a16="http://schemas.microsoft.com/office/drawing/2014/main" id="{CA3DFC7B-3B35-A9ED-B09F-31FBC0A35B91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665953" y="5177772"/>
            <a:ext cx="104396" cy="79298"/>
          </a:xfrm>
          <a:prstGeom prst="rect">
            <a:avLst/>
          </a:prstGeom>
        </p:spPr>
      </p:pic>
      <p:pic>
        <p:nvPicPr>
          <p:cNvPr id="95" name="object 34">
            <a:extLst>
              <a:ext uri="{FF2B5EF4-FFF2-40B4-BE49-F238E27FC236}">
                <a16:creationId xmlns:a16="http://schemas.microsoft.com/office/drawing/2014/main" id="{EA68F47C-16FA-0E9F-4604-D430DDC631D0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313400" y="5186812"/>
            <a:ext cx="94426" cy="93394"/>
          </a:xfrm>
          <a:prstGeom prst="rect">
            <a:avLst/>
          </a:prstGeom>
        </p:spPr>
      </p:pic>
      <p:pic>
        <p:nvPicPr>
          <p:cNvPr id="96" name="object 35">
            <a:extLst>
              <a:ext uri="{FF2B5EF4-FFF2-40B4-BE49-F238E27FC236}">
                <a16:creationId xmlns:a16="http://schemas.microsoft.com/office/drawing/2014/main" id="{63B972D8-5AF6-FDED-AA7C-857F995E3DC4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574759" y="5396300"/>
            <a:ext cx="104396" cy="79298"/>
          </a:xfrm>
          <a:prstGeom prst="rect">
            <a:avLst/>
          </a:prstGeom>
        </p:spPr>
      </p:pic>
      <p:pic>
        <p:nvPicPr>
          <p:cNvPr id="97" name="object 36">
            <a:extLst>
              <a:ext uri="{FF2B5EF4-FFF2-40B4-BE49-F238E27FC236}">
                <a16:creationId xmlns:a16="http://schemas.microsoft.com/office/drawing/2014/main" id="{C624F7CD-A667-5DC6-9A2E-F0CF37CE50C8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16252" y="5413720"/>
            <a:ext cx="94426" cy="93394"/>
          </a:xfrm>
          <a:prstGeom prst="rect">
            <a:avLst/>
          </a:prstGeom>
        </p:spPr>
      </p:pic>
      <p:pic>
        <p:nvPicPr>
          <p:cNvPr id="98" name="object 37">
            <a:extLst>
              <a:ext uri="{FF2B5EF4-FFF2-40B4-BE49-F238E27FC236}">
                <a16:creationId xmlns:a16="http://schemas.microsoft.com/office/drawing/2014/main" id="{BA43E6B6-EA0B-240E-8552-C64170C24C70}"/>
              </a:ext>
            </a:extLst>
          </p:cNvPr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608345" y="5413359"/>
            <a:ext cx="104396" cy="79298"/>
          </a:xfrm>
          <a:prstGeom prst="rect">
            <a:avLst/>
          </a:prstGeom>
        </p:spPr>
      </p:pic>
      <p:pic>
        <p:nvPicPr>
          <p:cNvPr id="99" name="object 38">
            <a:extLst>
              <a:ext uri="{FF2B5EF4-FFF2-40B4-BE49-F238E27FC236}">
                <a16:creationId xmlns:a16="http://schemas.microsoft.com/office/drawing/2014/main" id="{E6C4D09F-8B86-14A8-C61F-5A3B1004F85F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663195" y="5422376"/>
            <a:ext cx="94426" cy="93394"/>
          </a:xfrm>
          <a:prstGeom prst="rect">
            <a:avLst/>
          </a:prstGeom>
        </p:spPr>
      </p:pic>
      <p:pic>
        <p:nvPicPr>
          <p:cNvPr id="100" name="object 39">
            <a:extLst>
              <a:ext uri="{FF2B5EF4-FFF2-40B4-BE49-F238E27FC236}">
                <a16:creationId xmlns:a16="http://schemas.microsoft.com/office/drawing/2014/main" id="{A7AB5D43-B07C-E8F4-0B09-D632F10E3AE7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306160" y="5416608"/>
            <a:ext cx="104396" cy="79298"/>
          </a:xfrm>
          <a:prstGeom prst="rect">
            <a:avLst/>
          </a:prstGeom>
        </p:spPr>
      </p:pic>
      <p:pic>
        <p:nvPicPr>
          <p:cNvPr id="101" name="object 40">
            <a:extLst>
              <a:ext uri="{FF2B5EF4-FFF2-40B4-BE49-F238E27FC236}">
                <a16:creationId xmlns:a16="http://schemas.microsoft.com/office/drawing/2014/main" id="{4C2697FD-1A55-D759-A70B-4C4685FC9FFF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08509" y="5612415"/>
            <a:ext cx="94426" cy="93394"/>
          </a:xfrm>
          <a:prstGeom prst="rect">
            <a:avLst/>
          </a:prstGeom>
        </p:spPr>
      </p:pic>
      <p:pic>
        <p:nvPicPr>
          <p:cNvPr id="102" name="object 41">
            <a:extLst>
              <a:ext uri="{FF2B5EF4-FFF2-40B4-BE49-F238E27FC236}">
                <a16:creationId xmlns:a16="http://schemas.microsoft.com/office/drawing/2014/main" id="{57CAC82A-C31A-52E0-24E5-9BB13623E0BC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574759" y="5631985"/>
            <a:ext cx="104396" cy="79298"/>
          </a:xfrm>
          <a:prstGeom prst="rect">
            <a:avLst/>
          </a:prstGeom>
        </p:spPr>
      </p:pic>
      <p:pic>
        <p:nvPicPr>
          <p:cNvPr id="103" name="object 42">
            <a:extLst>
              <a:ext uri="{FF2B5EF4-FFF2-40B4-BE49-F238E27FC236}">
                <a16:creationId xmlns:a16="http://schemas.microsoft.com/office/drawing/2014/main" id="{FAF5DA02-0740-ACED-CB66-8B26622F6326}"/>
              </a:ext>
            </a:extLst>
          </p:cNvPr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602912" y="5607317"/>
            <a:ext cx="104396" cy="79298"/>
          </a:xfrm>
          <a:prstGeom prst="rect">
            <a:avLst/>
          </a:prstGeom>
        </p:spPr>
      </p:pic>
      <p:pic>
        <p:nvPicPr>
          <p:cNvPr id="104" name="object 43">
            <a:extLst>
              <a:ext uri="{FF2B5EF4-FFF2-40B4-BE49-F238E27FC236}">
                <a16:creationId xmlns:a16="http://schemas.microsoft.com/office/drawing/2014/main" id="{59C39D8A-036B-3077-FA5D-75CDCDF7F73E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290807" y="5619463"/>
            <a:ext cx="104396" cy="79298"/>
          </a:xfrm>
          <a:prstGeom prst="rect">
            <a:avLst/>
          </a:prstGeom>
        </p:spPr>
      </p:pic>
      <p:pic>
        <p:nvPicPr>
          <p:cNvPr id="105" name="object 44">
            <a:extLst>
              <a:ext uri="{FF2B5EF4-FFF2-40B4-BE49-F238E27FC236}">
                <a16:creationId xmlns:a16="http://schemas.microsoft.com/office/drawing/2014/main" id="{3C028E26-2E55-2121-5A97-23D8BB0C2CAC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667238" y="5600269"/>
            <a:ext cx="94426" cy="93394"/>
          </a:xfrm>
          <a:prstGeom prst="rect">
            <a:avLst/>
          </a:prstGeom>
        </p:spPr>
      </p:pic>
      <p:pic>
        <p:nvPicPr>
          <p:cNvPr id="106" name="object 45">
            <a:extLst>
              <a:ext uri="{FF2B5EF4-FFF2-40B4-BE49-F238E27FC236}">
                <a16:creationId xmlns:a16="http://schemas.microsoft.com/office/drawing/2014/main" id="{C549898E-C917-9145-3075-77A47FC3521D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575079" y="5809134"/>
            <a:ext cx="104396" cy="79298"/>
          </a:xfrm>
          <a:prstGeom prst="rect">
            <a:avLst/>
          </a:prstGeom>
        </p:spPr>
      </p:pic>
      <p:pic>
        <p:nvPicPr>
          <p:cNvPr id="108" name="object 47">
            <a:extLst>
              <a:ext uri="{FF2B5EF4-FFF2-40B4-BE49-F238E27FC236}">
                <a16:creationId xmlns:a16="http://schemas.microsoft.com/office/drawing/2014/main" id="{C0D46B65-DE61-6C6B-B462-DC2076DFC48B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667238" y="5821070"/>
            <a:ext cx="104396" cy="79298"/>
          </a:xfrm>
          <a:prstGeom prst="rect">
            <a:avLst/>
          </a:prstGeom>
        </p:spPr>
      </p:pic>
      <p:pic>
        <p:nvPicPr>
          <p:cNvPr id="109" name="object 48">
            <a:extLst>
              <a:ext uri="{FF2B5EF4-FFF2-40B4-BE49-F238E27FC236}">
                <a16:creationId xmlns:a16="http://schemas.microsoft.com/office/drawing/2014/main" id="{929150EF-059B-470B-6F60-DAD9F900B238}"/>
              </a:ext>
            </a:extLst>
          </p:cNvPr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598375" y="5828118"/>
            <a:ext cx="104396" cy="79298"/>
          </a:xfrm>
          <a:prstGeom prst="rect">
            <a:avLst/>
          </a:prstGeom>
        </p:spPr>
      </p:pic>
      <p:graphicFrame>
        <p:nvGraphicFramePr>
          <p:cNvPr id="110" name="object 49">
            <a:extLst>
              <a:ext uri="{FF2B5EF4-FFF2-40B4-BE49-F238E27FC236}">
                <a16:creationId xmlns:a16="http://schemas.microsoft.com/office/drawing/2014/main" id="{C990E037-6C5A-58AE-6041-018240E5EE71}"/>
              </a:ext>
            </a:extLst>
          </p:cNvPr>
          <p:cNvGraphicFramePr>
            <a:graphicFrameLocks noGrp="1"/>
          </p:cNvGraphicFramePr>
          <p:nvPr/>
        </p:nvGraphicFramePr>
        <p:xfrm>
          <a:off x="1512416" y="382541"/>
          <a:ext cx="6446411" cy="1450216"/>
        </p:xfrm>
        <a:graphic>
          <a:graphicData uri="http://schemas.openxmlformats.org/drawingml/2006/table">
            <a:tbl>
              <a:tblPr firstRow="1" bandRow="1"/>
              <a:tblGrid>
                <a:gridCol w="1754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4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34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41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9595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0795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700" b="1" spc="1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TABLE</a:t>
                      </a:r>
                      <a:r>
                        <a:rPr sz="700" b="1" spc="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b="1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1:</a:t>
                      </a:r>
                      <a:r>
                        <a:rPr sz="700" b="1" spc="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HIV</a:t>
                      </a:r>
                      <a:r>
                        <a:rPr sz="700" spc="-3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700" spc="8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RISK</a:t>
                      </a:r>
                      <a:endParaRPr sz="700">
                        <a:latin typeface="Century Gothic"/>
                        <a:cs typeface="Century Gothic"/>
                      </a:endParaRPr>
                    </a:p>
                  </a:txBody>
                  <a:tcPr marL="0" marR="0" marT="6135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C36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7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0795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700" b="1" dirty="0">
                          <a:latin typeface="Gill Sans MT"/>
                          <a:cs typeface="Gill Sans MT"/>
                        </a:rPr>
                        <a:t>Men</a:t>
                      </a:r>
                      <a:r>
                        <a:rPr sz="700" b="1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700" b="1" dirty="0">
                          <a:latin typeface="Gill Sans MT"/>
                          <a:cs typeface="Gill Sans MT"/>
                        </a:rPr>
                        <a:t>who</a:t>
                      </a:r>
                      <a:r>
                        <a:rPr sz="700" b="1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700" b="1" dirty="0">
                          <a:latin typeface="Gill Sans MT"/>
                          <a:cs typeface="Gill Sans MT"/>
                        </a:rPr>
                        <a:t>h</a:t>
                      </a:r>
                      <a:r>
                        <a:rPr sz="700" b="1" spc="-10" dirty="0">
                          <a:latin typeface="Gill Sans MT"/>
                          <a:cs typeface="Gill Sans MT"/>
                        </a:rPr>
                        <a:t>av</a:t>
                      </a:r>
                      <a:r>
                        <a:rPr sz="700" b="1" dirty="0">
                          <a:latin typeface="Gill Sans MT"/>
                          <a:cs typeface="Gill Sans MT"/>
                        </a:rPr>
                        <a:t>e</a:t>
                      </a:r>
                      <a:r>
                        <a:rPr sz="700" b="1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700" b="1" spc="-5" dirty="0">
                          <a:latin typeface="Gill Sans MT"/>
                          <a:cs typeface="Gill Sans MT"/>
                        </a:rPr>
                        <a:t>se</a:t>
                      </a:r>
                      <a:r>
                        <a:rPr sz="700" b="1" dirty="0">
                          <a:latin typeface="Gill Sans MT"/>
                          <a:cs typeface="Gill Sans MT"/>
                        </a:rPr>
                        <a:t>x</a:t>
                      </a:r>
                      <a:r>
                        <a:rPr sz="700" b="1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700" b="1" dirty="0">
                          <a:latin typeface="Gill Sans MT"/>
                          <a:cs typeface="Gill Sans MT"/>
                        </a:rPr>
                        <a:t>with</a:t>
                      </a:r>
                      <a:r>
                        <a:rPr sz="700" b="1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700" b="1" dirty="0">
                          <a:latin typeface="Gill Sans MT"/>
                          <a:cs typeface="Gill Sans MT"/>
                        </a:rPr>
                        <a:t>men</a:t>
                      </a:r>
                      <a:r>
                        <a:rPr sz="700" b="1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700" b="1" spc="-5" dirty="0">
                          <a:latin typeface="Gill Sans MT"/>
                          <a:cs typeface="Gill Sans MT"/>
                        </a:rPr>
                        <a:t>(MSM)</a:t>
                      </a:r>
                      <a:endParaRPr sz="700">
                        <a:latin typeface="Gill Sans MT"/>
                        <a:cs typeface="Gill Sans MT"/>
                      </a:endParaRPr>
                    </a:p>
                  </a:txBody>
                  <a:tcPr marL="0" marR="0" marT="70589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>
                      <a:noFill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BE1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0795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700" b="1" spc="-30" dirty="0">
                          <a:latin typeface="Gill Sans MT"/>
                          <a:cs typeface="Gill Sans MT"/>
                        </a:rPr>
                        <a:t>T</a:t>
                      </a:r>
                      <a:r>
                        <a:rPr sz="700" b="1" spc="-15" dirty="0">
                          <a:latin typeface="Gill Sans MT"/>
                          <a:cs typeface="Gill Sans MT"/>
                        </a:rPr>
                        <a:t>r</a:t>
                      </a:r>
                      <a:r>
                        <a:rPr sz="700" b="1" spc="-5" dirty="0">
                          <a:latin typeface="Gill Sans MT"/>
                          <a:cs typeface="Gill Sans MT"/>
                        </a:rPr>
                        <a:t>an</a:t>
                      </a:r>
                      <a:r>
                        <a:rPr sz="700" b="1" dirty="0">
                          <a:latin typeface="Gill Sans MT"/>
                          <a:cs typeface="Gill Sans MT"/>
                        </a:rPr>
                        <a:t>s</a:t>
                      </a:r>
                      <a:r>
                        <a:rPr sz="700" b="1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700" b="1" dirty="0">
                          <a:latin typeface="Gill Sans MT"/>
                          <a:cs typeface="Gill Sans MT"/>
                        </a:rPr>
                        <a:t>&amp;</a:t>
                      </a:r>
                      <a:r>
                        <a:rPr sz="700" b="1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700" b="1" dirty="0">
                          <a:latin typeface="Gill Sans MT"/>
                          <a:cs typeface="Gill Sans MT"/>
                        </a:rPr>
                        <a:t>gender</a:t>
                      </a:r>
                      <a:r>
                        <a:rPr sz="700" b="1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700" b="1" spc="-5" dirty="0">
                          <a:latin typeface="Gill Sans MT"/>
                          <a:cs typeface="Gill Sans MT"/>
                        </a:rPr>
                        <a:t>div</a:t>
                      </a:r>
                      <a:r>
                        <a:rPr sz="700" b="1" dirty="0">
                          <a:latin typeface="Gill Sans MT"/>
                          <a:cs typeface="Gill Sans MT"/>
                        </a:rPr>
                        <a:t>erse</a:t>
                      </a:r>
                      <a:r>
                        <a:rPr sz="700" b="1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700" b="1" dirty="0">
                          <a:latin typeface="Gill Sans MT"/>
                          <a:cs typeface="Gill Sans MT"/>
                        </a:rPr>
                        <a:t>people</a:t>
                      </a:r>
                      <a:endParaRPr sz="700">
                        <a:latin typeface="Gill Sans MT"/>
                        <a:cs typeface="Gill Sans MT"/>
                      </a:endParaRPr>
                    </a:p>
                  </a:txBody>
                  <a:tcPr marL="0" marR="0" marT="70589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>
                      <a:noFill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BE1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0795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700" b="1" dirty="0">
                          <a:latin typeface="Gill Sans MT"/>
                          <a:cs typeface="Gill Sans MT"/>
                        </a:rPr>
                        <a:t>Hete</a:t>
                      </a:r>
                      <a:r>
                        <a:rPr sz="700" b="1" spc="-20" dirty="0">
                          <a:latin typeface="Gill Sans MT"/>
                          <a:cs typeface="Gill Sans MT"/>
                        </a:rPr>
                        <a:t>r</a:t>
                      </a:r>
                      <a:r>
                        <a:rPr sz="700" b="1" spc="-5" dirty="0">
                          <a:latin typeface="Gill Sans MT"/>
                          <a:cs typeface="Gill Sans MT"/>
                        </a:rPr>
                        <a:t>osexua</a:t>
                      </a:r>
                      <a:r>
                        <a:rPr sz="700" b="1" dirty="0">
                          <a:latin typeface="Gill Sans MT"/>
                          <a:cs typeface="Gill Sans MT"/>
                        </a:rPr>
                        <a:t>l</a:t>
                      </a:r>
                      <a:r>
                        <a:rPr sz="700" b="1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700" b="1" dirty="0">
                          <a:latin typeface="Gill Sans MT"/>
                          <a:cs typeface="Gill Sans MT"/>
                        </a:rPr>
                        <a:t>people</a:t>
                      </a:r>
                      <a:endParaRPr sz="700">
                        <a:latin typeface="Gill Sans MT"/>
                        <a:cs typeface="Gill Sans MT"/>
                      </a:endParaRPr>
                    </a:p>
                  </a:txBody>
                  <a:tcPr marL="0" marR="0" marT="70589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>
                      <a:noFill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BE1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0795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700" b="1" spc="-10" dirty="0">
                          <a:latin typeface="Gill Sans MT"/>
                          <a:cs typeface="Gill Sans MT"/>
                        </a:rPr>
                        <a:t>P</a:t>
                      </a:r>
                      <a:r>
                        <a:rPr sz="700" b="1" dirty="0">
                          <a:latin typeface="Gill Sans MT"/>
                          <a:cs typeface="Gill Sans MT"/>
                        </a:rPr>
                        <a:t>eople</a:t>
                      </a:r>
                      <a:r>
                        <a:rPr sz="700" b="1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700" b="1" dirty="0">
                          <a:latin typeface="Gill Sans MT"/>
                          <a:cs typeface="Gill Sans MT"/>
                        </a:rPr>
                        <a:t>who</a:t>
                      </a:r>
                      <a:r>
                        <a:rPr sz="700" b="1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700" b="1" spc="-5" dirty="0">
                          <a:latin typeface="Gill Sans MT"/>
                          <a:cs typeface="Gill Sans MT"/>
                        </a:rPr>
                        <a:t>injec</a:t>
                      </a:r>
                      <a:r>
                        <a:rPr sz="700" b="1" dirty="0">
                          <a:latin typeface="Gill Sans MT"/>
                          <a:cs typeface="Gill Sans MT"/>
                        </a:rPr>
                        <a:t>t</a:t>
                      </a:r>
                      <a:r>
                        <a:rPr sz="700" b="1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700" b="1" spc="-5" dirty="0">
                          <a:latin typeface="Gill Sans MT"/>
                          <a:cs typeface="Gill Sans MT"/>
                        </a:rPr>
                        <a:t>drugs</a:t>
                      </a:r>
                      <a:endParaRPr sz="700">
                        <a:latin typeface="Gill Sans MT"/>
                        <a:cs typeface="Gill Sans MT"/>
                      </a:endParaRPr>
                    </a:p>
                  </a:txBody>
                  <a:tcPr marL="0" marR="0" marT="70589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>
                      <a:noFill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BE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89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9705" indent="-72390">
                        <a:lnSpc>
                          <a:spcPct val="100000"/>
                        </a:lnSpc>
                        <a:spcBef>
                          <a:spcPts val="675"/>
                        </a:spcBef>
                        <a:buChar char="•"/>
                        <a:tabLst>
                          <a:tab pos="180340" algn="l"/>
                        </a:tabLst>
                      </a:pPr>
                      <a:r>
                        <a:rPr sz="600" spc="25" dirty="0">
                          <a:latin typeface="Gill Sans MT"/>
                          <a:cs typeface="Gill Sans MT"/>
                        </a:rPr>
                        <a:t>Receptive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dirty="0">
                          <a:latin typeface="Gill Sans MT"/>
                          <a:cs typeface="Gill Sans MT"/>
                        </a:rPr>
                        <a:t>CLI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10" dirty="0">
                          <a:latin typeface="Gill Sans MT"/>
                          <a:cs typeface="Gill Sans MT"/>
                        </a:rPr>
                        <a:t>with</a:t>
                      </a:r>
                      <a:r>
                        <a:rPr sz="600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45" dirty="0">
                          <a:latin typeface="Gill Sans MT"/>
                          <a:cs typeface="Gill Sans MT"/>
                        </a:rPr>
                        <a:t>any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5" dirty="0">
                          <a:latin typeface="Gill Sans MT"/>
                          <a:cs typeface="Gill Sans MT"/>
                        </a:rPr>
                        <a:t>casual</a:t>
                      </a:r>
                      <a:r>
                        <a:rPr sz="600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45" dirty="0">
                          <a:latin typeface="Gill Sans MT"/>
                          <a:cs typeface="Gill Sans MT"/>
                        </a:rPr>
                        <a:t>male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10" dirty="0">
                          <a:latin typeface="Gill Sans MT"/>
                          <a:cs typeface="Gill Sans MT"/>
                        </a:rPr>
                        <a:t>partner.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  <a:p>
                      <a:pPr marL="179705" marR="347980" indent="-72390">
                        <a:lnSpc>
                          <a:spcPct val="130900"/>
                        </a:lnSpc>
                        <a:buChar char="•"/>
                        <a:tabLst>
                          <a:tab pos="180340" algn="l"/>
                        </a:tabLst>
                      </a:pPr>
                      <a:r>
                        <a:rPr sz="600" spc="30" dirty="0">
                          <a:latin typeface="Gill Sans MT"/>
                          <a:cs typeface="Gill Sans MT"/>
                        </a:rPr>
                        <a:t>Rectal</a:t>
                      </a:r>
                      <a:r>
                        <a:rPr sz="600" spc="-3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20" dirty="0">
                          <a:latin typeface="Gill Sans MT"/>
                          <a:cs typeface="Gill Sans MT"/>
                        </a:rPr>
                        <a:t>gonorrhoea,</a:t>
                      </a:r>
                      <a:r>
                        <a:rPr sz="600" spc="-3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20" dirty="0">
                          <a:latin typeface="Gill Sans MT"/>
                          <a:cs typeface="Gill Sans MT"/>
                        </a:rPr>
                        <a:t>rectal</a:t>
                      </a:r>
                      <a:r>
                        <a:rPr sz="600" spc="-3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40" dirty="0">
                          <a:latin typeface="Gill Sans MT"/>
                          <a:cs typeface="Gill Sans MT"/>
                        </a:rPr>
                        <a:t>chlamydia</a:t>
                      </a:r>
                      <a:r>
                        <a:rPr sz="600" spc="-3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-20" dirty="0">
                          <a:latin typeface="Gill Sans MT"/>
                          <a:cs typeface="Gill Sans MT"/>
                        </a:rPr>
                        <a:t>or </a:t>
                      </a:r>
                      <a:r>
                        <a:rPr sz="600" spc="-18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35" dirty="0">
                          <a:latin typeface="Gill Sans MT"/>
                          <a:cs typeface="Gill Sans MT"/>
                        </a:rPr>
                        <a:t>infectious</a:t>
                      </a:r>
                      <a:r>
                        <a:rPr sz="600" spc="-3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40" dirty="0">
                          <a:latin typeface="Gill Sans MT"/>
                          <a:cs typeface="Gill Sans MT"/>
                        </a:rPr>
                        <a:t>syphilis.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  <a:p>
                      <a:pPr marL="179705" indent="-72390">
                        <a:lnSpc>
                          <a:spcPct val="100000"/>
                        </a:lnSpc>
                        <a:spcBef>
                          <a:spcPts val="260"/>
                        </a:spcBef>
                        <a:buChar char="•"/>
                        <a:tabLst>
                          <a:tab pos="180340" algn="l"/>
                        </a:tabLst>
                      </a:pPr>
                      <a:r>
                        <a:rPr sz="600" spc="35" dirty="0">
                          <a:latin typeface="Gill Sans MT"/>
                          <a:cs typeface="Gill Sans MT"/>
                        </a:rPr>
                        <a:t>Methamphetamine</a:t>
                      </a:r>
                      <a:r>
                        <a:rPr sz="600" spc="-4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40" dirty="0">
                          <a:latin typeface="Gill Sans MT"/>
                          <a:cs typeface="Gill Sans MT"/>
                        </a:rPr>
                        <a:t>use.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  <a:p>
                      <a:pPr marL="179705" marR="102870" indent="-72390">
                        <a:lnSpc>
                          <a:spcPct val="130900"/>
                        </a:lnSpc>
                        <a:buChar char="•"/>
                        <a:tabLst>
                          <a:tab pos="180340" algn="l"/>
                        </a:tabLst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CLI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10" dirty="0">
                          <a:latin typeface="Gill Sans MT"/>
                          <a:cs typeface="Gill Sans MT"/>
                        </a:rPr>
                        <a:t>with</a:t>
                      </a:r>
                      <a:r>
                        <a:rPr sz="600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80" dirty="0">
                          <a:latin typeface="Gill Sans MT"/>
                          <a:cs typeface="Gill Sans MT"/>
                        </a:rPr>
                        <a:t>a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20" dirty="0">
                          <a:latin typeface="Gill Sans MT"/>
                          <a:cs typeface="Gill Sans MT"/>
                        </a:rPr>
                        <a:t>regular</a:t>
                      </a:r>
                      <a:r>
                        <a:rPr sz="600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dirty="0">
                          <a:latin typeface="Gill Sans MT"/>
                          <a:cs typeface="Gill Sans MT"/>
                        </a:rPr>
                        <a:t>HIV+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15" dirty="0">
                          <a:latin typeface="Gill Sans MT"/>
                          <a:cs typeface="Gill Sans MT"/>
                        </a:rPr>
                        <a:t>partner</a:t>
                      </a:r>
                      <a:r>
                        <a:rPr sz="600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20" dirty="0">
                          <a:latin typeface="Gill Sans MT"/>
                          <a:cs typeface="Gill Sans MT"/>
                        </a:rPr>
                        <a:t>who</a:t>
                      </a:r>
                      <a:r>
                        <a:rPr sz="600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0" dirty="0">
                          <a:latin typeface="Gill Sans MT"/>
                          <a:cs typeface="Gill Sans MT"/>
                        </a:rPr>
                        <a:t>is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10" dirty="0">
                          <a:latin typeface="Gill Sans MT"/>
                          <a:cs typeface="Gill Sans MT"/>
                        </a:rPr>
                        <a:t>not</a:t>
                      </a:r>
                      <a:r>
                        <a:rPr sz="600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15" dirty="0">
                          <a:latin typeface="Gill Sans MT"/>
                          <a:cs typeface="Gill Sans MT"/>
                        </a:rPr>
                        <a:t>on </a:t>
                      </a:r>
                      <a:r>
                        <a:rPr sz="600" spc="-18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20" dirty="0">
                          <a:latin typeface="Gill Sans MT"/>
                          <a:cs typeface="Gill Sans MT"/>
                        </a:rPr>
                        <a:t>treatment</a:t>
                      </a:r>
                      <a:r>
                        <a:rPr sz="600" spc="-3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35" dirty="0">
                          <a:latin typeface="Gill Sans MT"/>
                          <a:cs typeface="Gill Sans MT"/>
                        </a:rPr>
                        <a:t>and/or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65" dirty="0">
                          <a:latin typeface="Gill Sans MT"/>
                          <a:cs typeface="Gill Sans MT"/>
                        </a:rPr>
                        <a:t>has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80" dirty="0">
                          <a:latin typeface="Gill Sans MT"/>
                          <a:cs typeface="Gill Sans MT"/>
                        </a:rPr>
                        <a:t>a</a:t>
                      </a:r>
                      <a:r>
                        <a:rPr sz="600" spc="-3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30" dirty="0">
                          <a:latin typeface="Gill Sans MT"/>
                          <a:cs typeface="Gill Sans MT"/>
                        </a:rPr>
                        <a:t>detectable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15" dirty="0">
                          <a:latin typeface="Gill Sans MT"/>
                          <a:cs typeface="Gill Sans MT"/>
                        </a:rPr>
                        <a:t>viral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35" dirty="0">
                          <a:latin typeface="Gill Sans MT"/>
                          <a:cs typeface="Gill Sans MT"/>
                        </a:rPr>
                        <a:t>load.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73304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1C3664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9705" indent="-72390">
                        <a:lnSpc>
                          <a:spcPct val="100000"/>
                        </a:lnSpc>
                        <a:spcBef>
                          <a:spcPts val="675"/>
                        </a:spcBef>
                        <a:buChar char="•"/>
                        <a:tabLst>
                          <a:tab pos="180340" algn="l"/>
                        </a:tabLst>
                      </a:pPr>
                      <a:r>
                        <a:rPr sz="600" spc="25" dirty="0">
                          <a:latin typeface="Gill Sans MT"/>
                          <a:cs typeface="Gill Sans MT"/>
                        </a:rPr>
                        <a:t>Receptive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dirty="0">
                          <a:latin typeface="Gill Sans MT"/>
                          <a:cs typeface="Gill Sans MT"/>
                        </a:rPr>
                        <a:t>CLI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10" dirty="0">
                          <a:latin typeface="Gill Sans MT"/>
                          <a:cs typeface="Gill Sans MT"/>
                        </a:rPr>
                        <a:t>with</a:t>
                      </a:r>
                      <a:r>
                        <a:rPr sz="600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45" dirty="0">
                          <a:latin typeface="Gill Sans MT"/>
                          <a:cs typeface="Gill Sans MT"/>
                        </a:rPr>
                        <a:t>any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5" dirty="0">
                          <a:latin typeface="Gill Sans MT"/>
                          <a:cs typeface="Gill Sans MT"/>
                        </a:rPr>
                        <a:t>casual</a:t>
                      </a:r>
                      <a:r>
                        <a:rPr sz="600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45" dirty="0">
                          <a:latin typeface="Gill Sans MT"/>
                          <a:cs typeface="Gill Sans MT"/>
                        </a:rPr>
                        <a:t>male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10" dirty="0">
                          <a:latin typeface="Gill Sans MT"/>
                          <a:cs typeface="Gill Sans MT"/>
                        </a:rPr>
                        <a:t>partner.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  <a:p>
                      <a:pPr marL="179705" marR="186055" indent="-72390">
                        <a:lnSpc>
                          <a:spcPct val="130900"/>
                        </a:lnSpc>
                        <a:buChar char="•"/>
                        <a:tabLst>
                          <a:tab pos="180340" algn="l"/>
                        </a:tabLst>
                      </a:pPr>
                      <a:r>
                        <a:rPr sz="600" spc="30" dirty="0">
                          <a:latin typeface="Gill Sans MT"/>
                          <a:cs typeface="Gill Sans MT"/>
                        </a:rPr>
                        <a:t>Rectal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-20" dirty="0">
                          <a:latin typeface="Gill Sans MT"/>
                          <a:cs typeface="Gill Sans MT"/>
                        </a:rPr>
                        <a:t>or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45" dirty="0">
                          <a:latin typeface="Gill Sans MT"/>
                          <a:cs typeface="Gill Sans MT"/>
                        </a:rPr>
                        <a:t>vaginal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20" dirty="0">
                          <a:latin typeface="Gill Sans MT"/>
                          <a:cs typeface="Gill Sans MT"/>
                        </a:rPr>
                        <a:t>gonorrhoea,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40" dirty="0">
                          <a:latin typeface="Gill Sans MT"/>
                          <a:cs typeface="Gill Sans MT"/>
                        </a:rPr>
                        <a:t>chlamydia</a:t>
                      </a:r>
                      <a:r>
                        <a:rPr sz="600" spc="-20" dirty="0">
                          <a:latin typeface="Gill Sans MT"/>
                          <a:cs typeface="Gill Sans MT"/>
                        </a:rPr>
                        <a:t> or </a:t>
                      </a:r>
                      <a:r>
                        <a:rPr sz="600" spc="-18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35" dirty="0">
                          <a:latin typeface="Gill Sans MT"/>
                          <a:cs typeface="Gill Sans MT"/>
                        </a:rPr>
                        <a:t>infectious</a:t>
                      </a:r>
                      <a:r>
                        <a:rPr sz="600" spc="-3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40" dirty="0">
                          <a:latin typeface="Gill Sans MT"/>
                          <a:cs typeface="Gill Sans MT"/>
                        </a:rPr>
                        <a:t>syphilis.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  <a:p>
                      <a:pPr marL="179705" indent="-72390">
                        <a:lnSpc>
                          <a:spcPct val="100000"/>
                        </a:lnSpc>
                        <a:spcBef>
                          <a:spcPts val="254"/>
                        </a:spcBef>
                        <a:buChar char="•"/>
                        <a:tabLst>
                          <a:tab pos="180340" algn="l"/>
                        </a:tabLst>
                      </a:pPr>
                      <a:r>
                        <a:rPr sz="600" spc="35" dirty="0">
                          <a:latin typeface="Gill Sans MT"/>
                          <a:cs typeface="Gill Sans MT"/>
                        </a:rPr>
                        <a:t>Methamphetamine</a:t>
                      </a:r>
                      <a:r>
                        <a:rPr sz="600" spc="-4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40" dirty="0">
                          <a:latin typeface="Gill Sans MT"/>
                          <a:cs typeface="Gill Sans MT"/>
                        </a:rPr>
                        <a:t>use.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  <a:p>
                      <a:pPr marL="179705" marR="102870" indent="-72390">
                        <a:lnSpc>
                          <a:spcPct val="130900"/>
                        </a:lnSpc>
                        <a:buChar char="•"/>
                        <a:tabLst>
                          <a:tab pos="180340" algn="l"/>
                        </a:tabLst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CLI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10" dirty="0">
                          <a:latin typeface="Gill Sans MT"/>
                          <a:cs typeface="Gill Sans MT"/>
                        </a:rPr>
                        <a:t>with</a:t>
                      </a:r>
                      <a:r>
                        <a:rPr sz="600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80" dirty="0">
                          <a:latin typeface="Gill Sans MT"/>
                          <a:cs typeface="Gill Sans MT"/>
                        </a:rPr>
                        <a:t>a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20" dirty="0">
                          <a:latin typeface="Gill Sans MT"/>
                          <a:cs typeface="Gill Sans MT"/>
                        </a:rPr>
                        <a:t>regular</a:t>
                      </a:r>
                      <a:r>
                        <a:rPr sz="600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dirty="0">
                          <a:latin typeface="Gill Sans MT"/>
                          <a:cs typeface="Gill Sans MT"/>
                        </a:rPr>
                        <a:t>HIV+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15" dirty="0">
                          <a:latin typeface="Gill Sans MT"/>
                          <a:cs typeface="Gill Sans MT"/>
                        </a:rPr>
                        <a:t>partner</a:t>
                      </a:r>
                      <a:r>
                        <a:rPr sz="600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20" dirty="0">
                          <a:latin typeface="Gill Sans MT"/>
                          <a:cs typeface="Gill Sans MT"/>
                        </a:rPr>
                        <a:t>who</a:t>
                      </a:r>
                      <a:r>
                        <a:rPr sz="600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0" dirty="0">
                          <a:latin typeface="Gill Sans MT"/>
                          <a:cs typeface="Gill Sans MT"/>
                        </a:rPr>
                        <a:t>is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10" dirty="0">
                          <a:latin typeface="Gill Sans MT"/>
                          <a:cs typeface="Gill Sans MT"/>
                        </a:rPr>
                        <a:t>not</a:t>
                      </a:r>
                      <a:r>
                        <a:rPr sz="600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15" dirty="0">
                          <a:latin typeface="Gill Sans MT"/>
                          <a:cs typeface="Gill Sans MT"/>
                        </a:rPr>
                        <a:t>on </a:t>
                      </a:r>
                      <a:r>
                        <a:rPr sz="600" spc="-18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20" dirty="0">
                          <a:latin typeface="Gill Sans MT"/>
                          <a:cs typeface="Gill Sans MT"/>
                        </a:rPr>
                        <a:t>treatment</a:t>
                      </a:r>
                      <a:r>
                        <a:rPr sz="600" spc="-3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35" dirty="0">
                          <a:latin typeface="Gill Sans MT"/>
                          <a:cs typeface="Gill Sans MT"/>
                        </a:rPr>
                        <a:t>and/or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65" dirty="0">
                          <a:latin typeface="Gill Sans MT"/>
                          <a:cs typeface="Gill Sans MT"/>
                        </a:rPr>
                        <a:t>has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80" dirty="0">
                          <a:latin typeface="Gill Sans MT"/>
                          <a:cs typeface="Gill Sans MT"/>
                        </a:rPr>
                        <a:t>a</a:t>
                      </a:r>
                      <a:r>
                        <a:rPr sz="600" spc="-3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30" dirty="0">
                          <a:latin typeface="Gill Sans MT"/>
                          <a:cs typeface="Gill Sans MT"/>
                        </a:rPr>
                        <a:t>detectable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15" dirty="0">
                          <a:latin typeface="Gill Sans MT"/>
                          <a:cs typeface="Gill Sans MT"/>
                        </a:rPr>
                        <a:t>viral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35" dirty="0">
                          <a:latin typeface="Gill Sans MT"/>
                          <a:cs typeface="Gill Sans MT"/>
                        </a:rPr>
                        <a:t>load.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73304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1C3664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9705" indent="-72390">
                        <a:lnSpc>
                          <a:spcPct val="100000"/>
                        </a:lnSpc>
                        <a:spcBef>
                          <a:spcPts val="670"/>
                        </a:spcBef>
                        <a:buChar char="•"/>
                        <a:tabLst>
                          <a:tab pos="180340" algn="l"/>
                        </a:tabLst>
                      </a:pPr>
                      <a:r>
                        <a:rPr sz="600" spc="25" dirty="0">
                          <a:latin typeface="Gill Sans MT"/>
                          <a:cs typeface="Gill Sans MT"/>
                        </a:rPr>
                        <a:t>Receptive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dirty="0">
                          <a:latin typeface="Gill Sans MT"/>
                          <a:cs typeface="Gill Sans MT"/>
                        </a:rPr>
                        <a:t>CLI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10" dirty="0">
                          <a:latin typeface="Gill Sans MT"/>
                          <a:cs typeface="Gill Sans MT"/>
                        </a:rPr>
                        <a:t>with</a:t>
                      </a:r>
                      <a:r>
                        <a:rPr sz="600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45" dirty="0">
                          <a:latin typeface="Gill Sans MT"/>
                          <a:cs typeface="Gill Sans MT"/>
                        </a:rPr>
                        <a:t>any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5" dirty="0">
                          <a:latin typeface="Gill Sans MT"/>
                          <a:cs typeface="Gill Sans MT"/>
                        </a:rPr>
                        <a:t>casual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70" dirty="0">
                          <a:latin typeface="Gill Sans MT"/>
                          <a:cs typeface="Gill Sans MT"/>
                        </a:rPr>
                        <a:t>MSM</a:t>
                      </a:r>
                      <a:r>
                        <a:rPr sz="600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10" dirty="0">
                          <a:latin typeface="Gill Sans MT"/>
                          <a:cs typeface="Gill Sans MT"/>
                        </a:rPr>
                        <a:t>partner.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  <a:p>
                      <a:pPr marL="179705" marR="147320" indent="-72390">
                        <a:lnSpc>
                          <a:spcPct val="130900"/>
                        </a:lnSpc>
                        <a:buChar char="•"/>
                        <a:tabLst>
                          <a:tab pos="180340" algn="l"/>
                        </a:tabLst>
                      </a:pPr>
                      <a:r>
                        <a:rPr sz="600" spc="-15" dirty="0">
                          <a:latin typeface="Gill Sans MT"/>
                          <a:cs typeface="Gill Sans MT"/>
                        </a:rPr>
                        <a:t>A</a:t>
                      </a:r>
                      <a:r>
                        <a:rPr sz="600" spc="-3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40" dirty="0">
                          <a:latin typeface="Gill Sans MT"/>
                          <a:cs typeface="Gill Sans MT"/>
                        </a:rPr>
                        <a:t>woman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25" dirty="0">
                          <a:latin typeface="Gill Sans MT"/>
                          <a:cs typeface="Gill Sans MT"/>
                        </a:rPr>
                        <a:t>in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80" dirty="0">
                          <a:latin typeface="Gill Sans MT"/>
                          <a:cs typeface="Gill Sans MT"/>
                        </a:rPr>
                        <a:t>a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25" dirty="0">
                          <a:latin typeface="Gill Sans MT"/>
                          <a:cs typeface="Gill Sans MT"/>
                        </a:rPr>
                        <a:t>serodiscordant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20" dirty="0">
                          <a:latin typeface="Gill Sans MT"/>
                          <a:cs typeface="Gill Sans MT"/>
                        </a:rPr>
                        <a:t>heterosexual </a:t>
                      </a:r>
                      <a:r>
                        <a:rPr sz="600" spc="-18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20" dirty="0">
                          <a:latin typeface="Gill Sans MT"/>
                          <a:cs typeface="Gill Sans MT"/>
                        </a:rPr>
                        <a:t>relationship, who </a:t>
                      </a:r>
                      <a:r>
                        <a:rPr sz="600" spc="50" dirty="0">
                          <a:latin typeface="Gill Sans MT"/>
                          <a:cs typeface="Gill Sans MT"/>
                        </a:rPr>
                        <a:t>is </a:t>
                      </a:r>
                      <a:r>
                        <a:rPr sz="600" spc="45" dirty="0">
                          <a:latin typeface="Gill Sans MT"/>
                          <a:cs typeface="Gill Sans MT"/>
                        </a:rPr>
                        <a:t>planning </a:t>
                      </a:r>
                      <a:r>
                        <a:rPr sz="600" spc="25" dirty="0">
                          <a:latin typeface="Gill Sans MT"/>
                          <a:cs typeface="Gill Sans MT"/>
                        </a:rPr>
                        <a:t>natural </a:t>
                      </a:r>
                      <a:r>
                        <a:rPr sz="600" spc="3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25" dirty="0">
                          <a:latin typeface="Gill Sans MT"/>
                          <a:cs typeface="Gill Sans MT"/>
                        </a:rPr>
                        <a:t>conception</a:t>
                      </a:r>
                      <a:r>
                        <a:rPr sz="600" spc="-3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25" dirty="0">
                          <a:latin typeface="Gill Sans MT"/>
                          <a:cs typeface="Gill Sans MT"/>
                        </a:rPr>
                        <a:t>in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20" dirty="0">
                          <a:latin typeface="Gill Sans MT"/>
                          <a:cs typeface="Gill Sans MT"/>
                        </a:rPr>
                        <a:t>the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15" dirty="0">
                          <a:latin typeface="Gill Sans MT"/>
                          <a:cs typeface="Gill Sans MT"/>
                        </a:rPr>
                        <a:t>next</a:t>
                      </a:r>
                      <a:r>
                        <a:rPr sz="600" spc="-3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40" dirty="0">
                          <a:latin typeface="Gill Sans MT"/>
                          <a:cs typeface="Gill Sans MT"/>
                        </a:rPr>
                        <a:t>3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30" dirty="0">
                          <a:latin typeface="Gill Sans MT"/>
                          <a:cs typeface="Gill Sans MT"/>
                        </a:rPr>
                        <a:t>months.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  <a:p>
                      <a:pPr marL="179705" marR="106680" indent="-72390">
                        <a:lnSpc>
                          <a:spcPct val="130900"/>
                        </a:lnSpc>
                        <a:buChar char="•"/>
                        <a:tabLst>
                          <a:tab pos="180340" algn="l"/>
                        </a:tabLst>
                      </a:pPr>
                      <a:r>
                        <a:rPr sz="600" spc="-5" dirty="0">
                          <a:latin typeface="Gill Sans MT"/>
                          <a:cs typeface="Gill Sans MT"/>
                        </a:rPr>
                        <a:t>CLI</a:t>
                      </a:r>
                      <a:r>
                        <a:rPr sz="600" spc="-4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10" dirty="0">
                          <a:latin typeface="Gill Sans MT"/>
                          <a:cs typeface="Gill Sans MT"/>
                        </a:rPr>
                        <a:t>with</a:t>
                      </a:r>
                      <a:r>
                        <a:rPr sz="600" spc="-4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80" dirty="0">
                          <a:latin typeface="Gill Sans MT"/>
                          <a:cs typeface="Gill Sans MT"/>
                        </a:rPr>
                        <a:t>a</a:t>
                      </a:r>
                      <a:r>
                        <a:rPr sz="600" spc="-4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15" dirty="0">
                          <a:latin typeface="Gill Sans MT"/>
                          <a:cs typeface="Gill Sans MT"/>
                        </a:rPr>
                        <a:t>regular</a:t>
                      </a:r>
                      <a:r>
                        <a:rPr sz="600" spc="-4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-5" dirty="0">
                          <a:latin typeface="Gill Sans MT"/>
                          <a:cs typeface="Gill Sans MT"/>
                        </a:rPr>
                        <a:t>HIV+</a:t>
                      </a:r>
                      <a:r>
                        <a:rPr sz="600" spc="-4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10" dirty="0">
                          <a:latin typeface="Gill Sans MT"/>
                          <a:cs typeface="Gill Sans MT"/>
                        </a:rPr>
                        <a:t>partner</a:t>
                      </a:r>
                      <a:r>
                        <a:rPr sz="600" spc="-4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15" dirty="0">
                          <a:latin typeface="Gill Sans MT"/>
                          <a:cs typeface="Gill Sans MT"/>
                        </a:rPr>
                        <a:t>who</a:t>
                      </a:r>
                      <a:r>
                        <a:rPr sz="600" spc="-4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45" dirty="0">
                          <a:latin typeface="Gill Sans MT"/>
                          <a:cs typeface="Gill Sans MT"/>
                        </a:rPr>
                        <a:t>is</a:t>
                      </a:r>
                      <a:r>
                        <a:rPr sz="600" spc="-3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" dirty="0">
                          <a:latin typeface="Gill Sans MT"/>
                          <a:cs typeface="Gill Sans MT"/>
                        </a:rPr>
                        <a:t>not</a:t>
                      </a:r>
                      <a:r>
                        <a:rPr sz="600" spc="-4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10" dirty="0">
                          <a:latin typeface="Gill Sans MT"/>
                          <a:cs typeface="Gill Sans MT"/>
                        </a:rPr>
                        <a:t>on </a:t>
                      </a:r>
                      <a:r>
                        <a:rPr sz="600" spc="-18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10" dirty="0">
                          <a:latin typeface="Gill Sans MT"/>
                          <a:cs typeface="Gill Sans MT"/>
                        </a:rPr>
                        <a:t>treatment</a:t>
                      </a:r>
                      <a:r>
                        <a:rPr sz="600" spc="-3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25" dirty="0">
                          <a:latin typeface="Gill Sans MT"/>
                          <a:cs typeface="Gill Sans MT"/>
                        </a:rPr>
                        <a:t>and/or</a:t>
                      </a:r>
                      <a:r>
                        <a:rPr sz="600" spc="-3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60" dirty="0">
                          <a:latin typeface="Gill Sans MT"/>
                          <a:cs typeface="Gill Sans MT"/>
                        </a:rPr>
                        <a:t>has</a:t>
                      </a:r>
                      <a:r>
                        <a:rPr sz="600" spc="-3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80" dirty="0">
                          <a:latin typeface="Gill Sans MT"/>
                          <a:cs typeface="Gill Sans MT"/>
                        </a:rPr>
                        <a:t>a</a:t>
                      </a:r>
                      <a:r>
                        <a:rPr sz="600" spc="-3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20" dirty="0">
                          <a:latin typeface="Gill Sans MT"/>
                          <a:cs typeface="Gill Sans MT"/>
                        </a:rPr>
                        <a:t>detectable</a:t>
                      </a:r>
                      <a:r>
                        <a:rPr sz="600" spc="-4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10" dirty="0">
                          <a:latin typeface="Gill Sans MT"/>
                          <a:cs typeface="Gill Sans MT"/>
                        </a:rPr>
                        <a:t>viral</a:t>
                      </a:r>
                      <a:r>
                        <a:rPr sz="600" spc="-3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25" dirty="0">
                          <a:latin typeface="Gill Sans MT"/>
                          <a:cs typeface="Gill Sans MT"/>
                        </a:rPr>
                        <a:t>load.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72761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1C3664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07950" marR="112395">
                        <a:lnSpc>
                          <a:spcPct val="130900"/>
                        </a:lnSpc>
                        <a:spcBef>
                          <a:spcPts val="409"/>
                        </a:spcBef>
                      </a:pPr>
                      <a:r>
                        <a:rPr sz="600" spc="35" dirty="0">
                          <a:latin typeface="Gill Sans MT"/>
                          <a:cs typeface="Gill Sans MT"/>
                        </a:rPr>
                        <a:t>Shared </a:t>
                      </a:r>
                      <a:r>
                        <a:rPr sz="600" spc="30" dirty="0">
                          <a:latin typeface="Gill Sans MT"/>
                          <a:cs typeface="Gill Sans MT"/>
                        </a:rPr>
                        <a:t>injecting </a:t>
                      </a:r>
                      <a:r>
                        <a:rPr sz="600" spc="35" dirty="0">
                          <a:latin typeface="Gill Sans MT"/>
                          <a:cs typeface="Gill Sans MT"/>
                        </a:rPr>
                        <a:t>equipment </a:t>
                      </a:r>
                      <a:r>
                        <a:rPr sz="600" spc="4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10" dirty="0">
                          <a:latin typeface="Gill Sans MT"/>
                          <a:cs typeface="Gill Sans MT"/>
                        </a:rPr>
                        <a:t>with</a:t>
                      </a:r>
                      <a:r>
                        <a:rPr sz="600" spc="-3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5" dirty="0">
                          <a:latin typeface="Gill Sans MT"/>
                          <a:cs typeface="Gill Sans MT"/>
                        </a:rPr>
                        <a:t>an</a:t>
                      </a:r>
                      <a:r>
                        <a:rPr sz="600" spc="-3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dirty="0">
                          <a:latin typeface="Gill Sans MT"/>
                          <a:cs typeface="Gill Sans MT"/>
                        </a:rPr>
                        <a:t>HIV+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30" dirty="0">
                          <a:latin typeface="Gill Sans MT"/>
                          <a:cs typeface="Gill Sans MT"/>
                        </a:rPr>
                        <a:t>individual</a:t>
                      </a:r>
                      <a:r>
                        <a:rPr sz="600" spc="-3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-20" dirty="0">
                          <a:latin typeface="Gill Sans MT"/>
                          <a:cs typeface="Gill Sans MT"/>
                        </a:rPr>
                        <a:t>or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10" dirty="0">
                          <a:latin typeface="Gill Sans MT"/>
                          <a:cs typeface="Gill Sans MT"/>
                        </a:rPr>
                        <a:t>with </a:t>
                      </a:r>
                      <a:r>
                        <a:rPr sz="600" spc="-18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70" dirty="0">
                          <a:latin typeface="Gill Sans MT"/>
                          <a:cs typeface="Gill Sans MT"/>
                        </a:rPr>
                        <a:t>MSM</a:t>
                      </a:r>
                      <a:r>
                        <a:rPr sz="600" spc="-3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35" dirty="0">
                          <a:latin typeface="Gill Sans MT"/>
                          <a:cs typeface="Gill Sans MT"/>
                        </a:rPr>
                        <a:t>of</a:t>
                      </a:r>
                      <a:r>
                        <a:rPr sz="600" spc="-3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20" dirty="0">
                          <a:latin typeface="Gill Sans MT"/>
                          <a:cs typeface="Gill Sans MT"/>
                        </a:rPr>
                        <a:t>unknown</a:t>
                      </a:r>
                      <a:r>
                        <a:rPr sz="600" spc="-3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" dirty="0">
                          <a:latin typeface="Gill Sans MT"/>
                          <a:cs typeface="Gill Sans MT"/>
                        </a:rPr>
                        <a:t>HIV</a:t>
                      </a:r>
                      <a:r>
                        <a:rPr sz="600" spc="-3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45" dirty="0">
                          <a:latin typeface="Gill Sans MT"/>
                          <a:cs typeface="Gill Sans MT"/>
                        </a:rPr>
                        <a:t>status.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44525" marB="0">
                    <a:lnL w="6350">
                      <a:solidFill>
                        <a:srgbClr val="1C3664"/>
                      </a:solidFill>
                      <a:prstDash val="solid"/>
                    </a:lnL>
                    <a:lnR w="6350">
                      <a:solidFill>
                        <a:srgbClr val="1C3664"/>
                      </a:solidFill>
                      <a:prstDash val="solid"/>
                    </a:lnR>
                    <a:lnT w="6350">
                      <a:solidFill>
                        <a:srgbClr val="1C3664"/>
                      </a:solidFill>
                      <a:prstDash val="solid"/>
                    </a:lnT>
                    <a:lnB w="6350">
                      <a:solidFill>
                        <a:srgbClr val="1C3664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1" name="object 50">
            <a:extLst>
              <a:ext uri="{FF2B5EF4-FFF2-40B4-BE49-F238E27FC236}">
                <a16:creationId xmlns:a16="http://schemas.microsoft.com/office/drawing/2014/main" id="{C009B933-B8AD-18BF-5F82-B38312F8AEA4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314273" y="5843517"/>
            <a:ext cx="94426" cy="93394"/>
          </a:xfrm>
          <a:prstGeom prst="rect">
            <a:avLst/>
          </a:prstGeom>
        </p:spPr>
      </p:pic>
      <p:grpSp>
        <p:nvGrpSpPr>
          <p:cNvPr id="112" name="object 51">
            <a:extLst>
              <a:ext uri="{FF2B5EF4-FFF2-40B4-BE49-F238E27FC236}">
                <a16:creationId xmlns:a16="http://schemas.microsoft.com/office/drawing/2014/main" id="{D8DCC8D6-2ED9-9932-5E85-39C2CF0D30D7}"/>
              </a:ext>
            </a:extLst>
          </p:cNvPr>
          <p:cNvGrpSpPr/>
          <p:nvPr/>
        </p:nvGrpSpPr>
        <p:grpSpPr>
          <a:xfrm>
            <a:off x="8130942" y="592487"/>
            <a:ext cx="1911335" cy="2156225"/>
            <a:chOff x="8093699" y="615500"/>
            <a:chExt cx="2235200" cy="2521585"/>
          </a:xfrm>
        </p:grpSpPr>
        <p:sp>
          <p:nvSpPr>
            <p:cNvPr id="113" name="object 52">
              <a:extLst>
                <a:ext uri="{FF2B5EF4-FFF2-40B4-BE49-F238E27FC236}">
                  <a16:creationId xmlns:a16="http://schemas.microsoft.com/office/drawing/2014/main" id="{5799D8AC-136B-92EE-DB41-B2AA01638344}"/>
                </a:ext>
              </a:extLst>
            </p:cNvPr>
            <p:cNvSpPr/>
            <p:nvPr/>
          </p:nvSpPr>
          <p:spPr>
            <a:xfrm>
              <a:off x="8093699" y="3133376"/>
              <a:ext cx="2235200" cy="0"/>
            </a:xfrm>
            <a:custGeom>
              <a:avLst/>
              <a:gdLst/>
              <a:ahLst/>
              <a:cxnLst/>
              <a:rect l="l" t="t" r="r" b="b"/>
              <a:pathLst>
                <a:path w="2235200">
                  <a:moveTo>
                    <a:pt x="0" y="0"/>
                  </a:moveTo>
                  <a:lnTo>
                    <a:pt x="2235174" y="0"/>
                  </a:lnTo>
                </a:path>
              </a:pathLst>
            </a:custGeom>
            <a:ln w="6350">
              <a:solidFill>
                <a:srgbClr val="1C3664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53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4" name="object 53">
              <a:extLst>
                <a:ext uri="{FF2B5EF4-FFF2-40B4-BE49-F238E27FC236}">
                  <a16:creationId xmlns:a16="http://schemas.microsoft.com/office/drawing/2014/main" id="{DBAB5015-C082-13C4-031A-DCE6A51B3B7C}"/>
                </a:ext>
              </a:extLst>
            </p:cNvPr>
            <p:cNvSpPr/>
            <p:nvPr/>
          </p:nvSpPr>
          <p:spPr>
            <a:xfrm>
              <a:off x="8096874" y="615500"/>
              <a:ext cx="0" cy="2515235"/>
            </a:xfrm>
            <a:custGeom>
              <a:avLst/>
              <a:gdLst/>
              <a:ahLst/>
              <a:cxnLst/>
              <a:rect l="l" t="t" r="r" b="b"/>
              <a:pathLst>
                <a:path h="2515235">
                  <a:moveTo>
                    <a:pt x="0" y="2514701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C3664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53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5" name="object 54">
              <a:extLst>
                <a:ext uri="{FF2B5EF4-FFF2-40B4-BE49-F238E27FC236}">
                  <a16:creationId xmlns:a16="http://schemas.microsoft.com/office/drawing/2014/main" id="{552CBCBD-9739-9F6D-18A9-6132D4F54DEB}"/>
                </a:ext>
              </a:extLst>
            </p:cNvPr>
            <p:cNvSpPr/>
            <p:nvPr/>
          </p:nvSpPr>
          <p:spPr>
            <a:xfrm>
              <a:off x="10325699" y="615500"/>
              <a:ext cx="0" cy="2515235"/>
            </a:xfrm>
            <a:custGeom>
              <a:avLst/>
              <a:gdLst/>
              <a:ahLst/>
              <a:cxnLst/>
              <a:rect l="l" t="t" r="r" b="b"/>
              <a:pathLst>
                <a:path h="2515235">
                  <a:moveTo>
                    <a:pt x="0" y="2514701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C3664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53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16" name="object 55">
            <a:extLst>
              <a:ext uri="{FF2B5EF4-FFF2-40B4-BE49-F238E27FC236}">
                <a16:creationId xmlns:a16="http://schemas.microsoft.com/office/drawing/2014/main" id="{B666076E-4DD0-9D17-FA97-67E5415B2C09}"/>
              </a:ext>
            </a:extLst>
          </p:cNvPr>
          <p:cNvSpPr txBox="1"/>
          <p:nvPr/>
        </p:nvSpPr>
        <p:spPr>
          <a:xfrm>
            <a:off x="8133657" y="382541"/>
            <a:ext cx="1905905" cy="167242"/>
          </a:xfrm>
          <a:prstGeom prst="rect">
            <a:avLst/>
          </a:prstGeom>
          <a:solidFill>
            <a:srgbClr val="1C3664"/>
          </a:solidFill>
        </p:spPr>
        <p:txBody>
          <a:bodyPr vert="horz" wrap="square" lIns="0" tIns="61358" rIns="0" bIns="0" rtlCol="0">
            <a:spAutoFit/>
          </a:bodyPr>
          <a:lstStyle/>
          <a:p>
            <a:pPr marL="92308" defTabSz="457200">
              <a:spcBef>
                <a:spcPts val="483"/>
              </a:spcBef>
            </a:pPr>
            <a:r>
              <a:rPr sz="684" b="1" spc="115" dirty="0">
                <a:solidFill>
                  <a:srgbClr val="FFFFFF"/>
                </a:solidFill>
                <a:cs typeface="Calibri"/>
              </a:rPr>
              <a:t>BOX</a:t>
            </a:r>
            <a:r>
              <a:rPr sz="684" b="1" spc="30" dirty="0">
                <a:solidFill>
                  <a:srgbClr val="FFFFFF"/>
                </a:solidFill>
                <a:cs typeface="Calibri"/>
              </a:rPr>
              <a:t> </a:t>
            </a:r>
            <a:r>
              <a:rPr sz="684" b="1" spc="-47" dirty="0">
                <a:solidFill>
                  <a:srgbClr val="FFFFFF"/>
                </a:solidFill>
                <a:cs typeface="Calibri"/>
              </a:rPr>
              <a:t>1:</a:t>
            </a:r>
            <a:r>
              <a:rPr sz="684" b="1" spc="34" dirty="0">
                <a:solidFill>
                  <a:srgbClr val="FFFFFF"/>
                </a:solidFill>
                <a:cs typeface="Calibri"/>
              </a:rPr>
              <a:t> </a:t>
            </a:r>
            <a:r>
              <a:rPr sz="684" spc="56" dirty="0">
                <a:solidFill>
                  <a:srgbClr val="FFFFFF"/>
                </a:solidFill>
                <a:latin typeface="Century Gothic"/>
                <a:cs typeface="Century Gothic"/>
              </a:rPr>
              <a:t>PATIENT</a:t>
            </a:r>
            <a:r>
              <a:rPr sz="684" spc="-17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684" spc="30" dirty="0">
                <a:solidFill>
                  <a:srgbClr val="FFFFFF"/>
                </a:solidFill>
                <a:latin typeface="Century Gothic"/>
                <a:cs typeface="Century Gothic"/>
              </a:rPr>
              <a:t>EDUCATION</a:t>
            </a:r>
            <a:endParaRPr sz="684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117" name="object 56">
            <a:extLst>
              <a:ext uri="{FF2B5EF4-FFF2-40B4-BE49-F238E27FC236}">
                <a16:creationId xmlns:a16="http://schemas.microsoft.com/office/drawing/2014/main" id="{F33FBD0E-1BA6-F5E3-2008-E33BEA318393}"/>
              </a:ext>
            </a:extLst>
          </p:cNvPr>
          <p:cNvSpPr txBox="1"/>
          <p:nvPr/>
        </p:nvSpPr>
        <p:spPr>
          <a:xfrm>
            <a:off x="8136372" y="592480"/>
            <a:ext cx="1900475" cy="2066639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45068" rIns="0" bIns="0" rtlCol="0">
            <a:spAutoFit/>
          </a:bodyPr>
          <a:lstStyle/>
          <a:p>
            <a:pPr marL="150951" marR="238915" indent="-61901" defTabSz="457200">
              <a:lnSpc>
                <a:spcPct val="130900"/>
              </a:lnSpc>
              <a:spcBef>
                <a:spcPts val="355"/>
              </a:spcBef>
              <a:buFontTx/>
              <a:buChar char="•"/>
              <a:tabLst>
                <a:tab pos="151494" algn="l"/>
              </a:tabLst>
            </a:pPr>
            <a:r>
              <a:rPr sz="599" spc="38" dirty="0">
                <a:solidFill>
                  <a:prstClr val="black"/>
                </a:solidFill>
                <a:latin typeface="Gill Sans MT"/>
                <a:cs typeface="Gill Sans MT"/>
              </a:rPr>
              <a:t>Discuss</a:t>
            </a:r>
            <a:r>
              <a:rPr sz="599" spc="-26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17" dirty="0">
                <a:solidFill>
                  <a:prstClr val="black"/>
                </a:solidFill>
                <a:latin typeface="Gill Sans MT"/>
                <a:cs typeface="Gill Sans MT"/>
              </a:rPr>
              <a:t>the</a:t>
            </a:r>
            <a:r>
              <a:rPr sz="599" spc="-26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dirty="0">
                <a:solidFill>
                  <a:prstClr val="black"/>
                </a:solidFill>
                <a:latin typeface="Gill Sans MT"/>
                <a:cs typeface="Gill Sans MT"/>
              </a:rPr>
              <a:t>role</a:t>
            </a:r>
            <a:r>
              <a:rPr sz="599" spc="-26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0" dirty="0">
                <a:solidFill>
                  <a:prstClr val="black"/>
                </a:solidFill>
                <a:latin typeface="Gill Sans MT"/>
                <a:cs typeface="Gill Sans MT"/>
              </a:rPr>
              <a:t>of</a:t>
            </a:r>
            <a:r>
              <a:rPr sz="599" spc="-26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4" dirty="0">
                <a:solidFill>
                  <a:prstClr val="black"/>
                </a:solidFill>
                <a:latin typeface="Gill Sans MT"/>
                <a:cs typeface="Gill Sans MT"/>
              </a:rPr>
              <a:t>condoms</a:t>
            </a:r>
            <a:r>
              <a:rPr sz="599" spc="-26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-4" dirty="0">
                <a:solidFill>
                  <a:prstClr val="black"/>
                </a:solidFill>
                <a:latin typeface="Gill Sans MT"/>
                <a:cs typeface="Gill Sans MT"/>
              </a:rPr>
              <a:t>to</a:t>
            </a:r>
            <a:r>
              <a:rPr sz="599" spc="-26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13" dirty="0">
                <a:solidFill>
                  <a:prstClr val="black"/>
                </a:solidFill>
                <a:latin typeface="Gill Sans MT"/>
                <a:cs typeface="Gill Sans MT"/>
              </a:rPr>
              <a:t>prevent</a:t>
            </a:r>
            <a:r>
              <a:rPr sz="599" spc="-26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26" dirty="0">
                <a:solidFill>
                  <a:prstClr val="black"/>
                </a:solidFill>
                <a:latin typeface="Gill Sans MT"/>
                <a:cs typeface="Gill Sans MT"/>
              </a:rPr>
              <a:t>STIs, </a:t>
            </a:r>
            <a:r>
              <a:rPr sz="599" spc="-154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43" dirty="0">
                <a:solidFill>
                  <a:prstClr val="black"/>
                </a:solidFill>
                <a:latin typeface="Gill Sans MT"/>
                <a:cs typeface="Gill Sans MT"/>
              </a:rPr>
              <a:t>and</a:t>
            </a:r>
            <a:r>
              <a:rPr sz="599" spc="-26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43" dirty="0">
                <a:solidFill>
                  <a:prstClr val="black"/>
                </a:solidFill>
                <a:latin typeface="Gill Sans MT"/>
                <a:cs typeface="Gill Sans MT"/>
              </a:rPr>
              <a:t>emphasize</a:t>
            </a:r>
            <a:r>
              <a:rPr sz="599" spc="-2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dirty="0">
                <a:solidFill>
                  <a:prstClr val="black"/>
                </a:solidFill>
                <a:latin typeface="Gill Sans MT"/>
                <a:cs typeface="Gill Sans MT"/>
              </a:rPr>
              <a:t>role</a:t>
            </a:r>
            <a:r>
              <a:rPr sz="599" spc="-26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0" dirty="0">
                <a:solidFill>
                  <a:prstClr val="black"/>
                </a:solidFill>
                <a:latin typeface="Gill Sans MT"/>
                <a:cs typeface="Gill Sans MT"/>
              </a:rPr>
              <a:t>of</a:t>
            </a:r>
            <a:r>
              <a:rPr sz="599" spc="-2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17" dirty="0">
                <a:solidFill>
                  <a:prstClr val="black"/>
                </a:solidFill>
                <a:latin typeface="Gill Sans MT"/>
                <a:cs typeface="Gill Sans MT"/>
              </a:rPr>
              <a:t>regular</a:t>
            </a:r>
            <a:r>
              <a:rPr sz="599" spc="-2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26" dirty="0">
                <a:solidFill>
                  <a:prstClr val="black"/>
                </a:solidFill>
                <a:latin typeface="Gill Sans MT"/>
                <a:cs typeface="Gill Sans MT"/>
              </a:rPr>
              <a:t>STI</a:t>
            </a:r>
            <a:r>
              <a:rPr sz="599" spc="-26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0" dirty="0">
                <a:solidFill>
                  <a:prstClr val="black"/>
                </a:solidFill>
                <a:latin typeface="Gill Sans MT"/>
                <a:cs typeface="Gill Sans MT"/>
              </a:rPr>
              <a:t>testing.</a:t>
            </a:r>
            <a:endParaRPr sz="599">
              <a:solidFill>
                <a:prstClr val="black"/>
              </a:solidFill>
              <a:latin typeface="Gill Sans MT"/>
              <a:cs typeface="Gill Sans MT"/>
            </a:endParaRPr>
          </a:p>
          <a:p>
            <a:pPr marL="150951" indent="-61901" defTabSz="457200">
              <a:spcBef>
                <a:spcPts val="222"/>
              </a:spcBef>
              <a:buFontTx/>
              <a:buChar char="•"/>
              <a:tabLst>
                <a:tab pos="151494" algn="l"/>
              </a:tabLst>
            </a:pPr>
            <a:r>
              <a:rPr sz="599" spc="38" dirty="0">
                <a:solidFill>
                  <a:prstClr val="black"/>
                </a:solidFill>
                <a:latin typeface="Gill Sans MT"/>
                <a:cs typeface="Gill Sans MT"/>
              </a:rPr>
              <a:t>Discuss</a:t>
            </a:r>
            <a:r>
              <a:rPr sz="599" spc="-26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8" dirty="0">
                <a:solidFill>
                  <a:prstClr val="black"/>
                </a:solidFill>
                <a:latin typeface="Gill Sans MT"/>
                <a:cs typeface="Gill Sans MT"/>
              </a:rPr>
              <a:t>safer</a:t>
            </a:r>
            <a:r>
              <a:rPr sz="599" spc="-2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26" dirty="0">
                <a:solidFill>
                  <a:prstClr val="black"/>
                </a:solidFill>
                <a:latin typeface="Gill Sans MT"/>
                <a:cs typeface="Gill Sans MT"/>
              </a:rPr>
              <a:t>injecting</a:t>
            </a:r>
            <a:r>
              <a:rPr sz="599" spc="-26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26" dirty="0">
                <a:solidFill>
                  <a:prstClr val="black"/>
                </a:solidFill>
                <a:latin typeface="Gill Sans MT"/>
                <a:cs typeface="Gill Sans MT"/>
              </a:rPr>
              <a:t>practices,</a:t>
            </a:r>
            <a:r>
              <a:rPr sz="599" spc="-2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4" dirty="0">
                <a:solidFill>
                  <a:prstClr val="black"/>
                </a:solidFill>
                <a:latin typeface="Gill Sans MT"/>
                <a:cs typeface="Gill Sans MT"/>
              </a:rPr>
              <a:t>if</a:t>
            </a:r>
            <a:r>
              <a:rPr sz="599" spc="-26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4" dirty="0">
                <a:solidFill>
                  <a:prstClr val="black"/>
                </a:solidFill>
                <a:latin typeface="Gill Sans MT"/>
                <a:cs typeface="Gill Sans MT"/>
              </a:rPr>
              <a:t>applicable.</a:t>
            </a:r>
            <a:endParaRPr sz="599">
              <a:solidFill>
                <a:prstClr val="black"/>
              </a:solidFill>
              <a:latin typeface="Gill Sans MT"/>
              <a:cs typeface="Gill Sans MT"/>
            </a:endParaRPr>
          </a:p>
          <a:p>
            <a:pPr marL="150951" indent="-61901" defTabSz="457200">
              <a:spcBef>
                <a:spcPts val="222"/>
              </a:spcBef>
              <a:buFontTx/>
              <a:buChar char="•"/>
              <a:tabLst>
                <a:tab pos="151494" algn="l"/>
              </a:tabLst>
            </a:pPr>
            <a:r>
              <a:rPr sz="599" spc="38" dirty="0">
                <a:solidFill>
                  <a:prstClr val="black"/>
                </a:solidFill>
                <a:latin typeface="Gill Sans MT"/>
                <a:cs typeface="Gill Sans MT"/>
              </a:rPr>
              <a:t>Discuss</a:t>
            </a:r>
            <a:r>
              <a:rPr sz="599" spc="-26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4" dirty="0">
                <a:solidFill>
                  <a:prstClr val="black"/>
                </a:solidFill>
                <a:latin typeface="Gill Sans MT"/>
                <a:cs typeface="Gill Sans MT"/>
              </a:rPr>
              <a:t>PrEP</a:t>
            </a:r>
            <a:r>
              <a:rPr sz="599" spc="-26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26" dirty="0">
                <a:solidFill>
                  <a:prstClr val="black"/>
                </a:solidFill>
                <a:latin typeface="Gill Sans MT"/>
                <a:cs typeface="Gill Sans MT"/>
              </a:rPr>
              <a:t>adherence</a:t>
            </a:r>
            <a:r>
              <a:rPr sz="599" spc="-26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0" dirty="0">
                <a:solidFill>
                  <a:prstClr val="black"/>
                </a:solidFill>
                <a:latin typeface="Gill Sans MT"/>
                <a:cs typeface="Gill Sans MT"/>
              </a:rPr>
              <a:t>at</a:t>
            </a:r>
            <a:r>
              <a:rPr sz="599" spc="-26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13" dirty="0">
                <a:solidFill>
                  <a:prstClr val="black"/>
                </a:solidFill>
                <a:latin typeface="Gill Sans MT"/>
                <a:cs typeface="Gill Sans MT"/>
              </a:rPr>
              <a:t>every</a:t>
            </a:r>
            <a:r>
              <a:rPr sz="599" spc="-2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21" dirty="0">
                <a:solidFill>
                  <a:prstClr val="black"/>
                </a:solidFill>
                <a:latin typeface="Gill Sans MT"/>
                <a:cs typeface="Gill Sans MT"/>
              </a:rPr>
              <a:t>visit.</a:t>
            </a:r>
            <a:endParaRPr sz="599">
              <a:solidFill>
                <a:prstClr val="black"/>
              </a:solidFill>
              <a:latin typeface="Gill Sans MT"/>
              <a:cs typeface="Gill Sans MT"/>
            </a:endParaRPr>
          </a:p>
          <a:p>
            <a:pPr marL="150951" indent="-61901" defTabSz="457200">
              <a:spcBef>
                <a:spcPts val="222"/>
              </a:spcBef>
              <a:buFontTx/>
              <a:buChar char="•"/>
              <a:tabLst>
                <a:tab pos="151494" algn="l"/>
              </a:tabLst>
            </a:pPr>
            <a:r>
              <a:rPr sz="599" spc="21" dirty="0">
                <a:solidFill>
                  <a:prstClr val="black"/>
                </a:solidFill>
                <a:latin typeface="Gill Sans MT"/>
                <a:cs typeface="Gill Sans MT"/>
              </a:rPr>
              <a:t>Ongoing</a:t>
            </a:r>
            <a:r>
              <a:rPr sz="599" spc="-30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17" dirty="0">
                <a:solidFill>
                  <a:prstClr val="black"/>
                </a:solidFill>
                <a:latin typeface="Gill Sans MT"/>
                <a:cs typeface="Gill Sans MT"/>
              </a:rPr>
              <a:t>monitoring</a:t>
            </a:r>
            <a:r>
              <a:rPr sz="599" spc="-26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13" dirty="0">
                <a:solidFill>
                  <a:prstClr val="black"/>
                </a:solidFill>
                <a:latin typeface="Gill Sans MT"/>
                <a:cs typeface="Gill Sans MT"/>
              </a:rPr>
              <a:t>every</a:t>
            </a:r>
            <a:r>
              <a:rPr sz="599" spc="-26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4" dirty="0">
                <a:solidFill>
                  <a:prstClr val="black"/>
                </a:solidFill>
                <a:latin typeface="Gill Sans MT"/>
                <a:cs typeface="Gill Sans MT"/>
              </a:rPr>
              <a:t>3</a:t>
            </a:r>
            <a:r>
              <a:rPr sz="599" spc="-26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0" dirty="0">
                <a:solidFill>
                  <a:prstClr val="black"/>
                </a:solidFill>
                <a:latin typeface="Gill Sans MT"/>
                <a:cs typeface="Gill Sans MT"/>
              </a:rPr>
              <a:t>months</a:t>
            </a:r>
            <a:r>
              <a:rPr sz="599" spc="-26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43" dirty="0">
                <a:solidFill>
                  <a:prstClr val="black"/>
                </a:solidFill>
                <a:latin typeface="Gill Sans MT"/>
                <a:cs typeface="Gill Sans MT"/>
              </a:rPr>
              <a:t>is</a:t>
            </a:r>
            <a:r>
              <a:rPr sz="599" spc="-26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13" dirty="0">
                <a:solidFill>
                  <a:prstClr val="black"/>
                </a:solidFill>
                <a:latin typeface="Gill Sans MT"/>
                <a:cs typeface="Gill Sans MT"/>
              </a:rPr>
              <a:t>required.</a:t>
            </a:r>
            <a:endParaRPr sz="599">
              <a:solidFill>
                <a:prstClr val="black"/>
              </a:solidFill>
              <a:latin typeface="Gill Sans MT"/>
              <a:cs typeface="Gill Sans MT"/>
            </a:endParaRPr>
          </a:p>
          <a:p>
            <a:pPr marL="150951" marR="384979" indent="-61901" defTabSz="457200">
              <a:lnSpc>
                <a:spcPct val="130900"/>
              </a:lnSpc>
              <a:buFontTx/>
              <a:buChar char="•"/>
              <a:tabLst>
                <a:tab pos="151494" algn="l"/>
              </a:tabLst>
            </a:pPr>
            <a:r>
              <a:rPr sz="599" spc="38" dirty="0">
                <a:solidFill>
                  <a:prstClr val="black"/>
                </a:solidFill>
                <a:latin typeface="Gill Sans MT"/>
                <a:cs typeface="Gill Sans MT"/>
              </a:rPr>
              <a:t>Discuss </a:t>
            </a:r>
            <a:r>
              <a:rPr sz="599" spc="21" dirty="0">
                <a:solidFill>
                  <a:prstClr val="black"/>
                </a:solidFill>
                <a:latin typeface="Gill Sans MT"/>
                <a:cs typeface="Gill Sans MT"/>
              </a:rPr>
              <a:t>potential </a:t>
            </a:r>
            <a:r>
              <a:rPr sz="599" spc="38" dirty="0">
                <a:solidFill>
                  <a:prstClr val="black"/>
                </a:solidFill>
                <a:latin typeface="Gill Sans MT"/>
                <a:cs typeface="Gill Sans MT"/>
              </a:rPr>
              <a:t>side </a:t>
            </a:r>
            <a:r>
              <a:rPr sz="599" spc="34" dirty="0">
                <a:solidFill>
                  <a:prstClr val="black"/>
                </a:solidFill>
                <a:latin typeface="Gill Sans MT"/>
                <a:cs typeface="Gill Sans MT"/>
              </a:rPr>
              <a:t>effects, </a:t>
            </a:r>
            <a:r>
              <a:rPr sz="599" spc="17" dirty="0">
                <a:solidFill>
                  <a:prstClr val="black"/>
                </a:solidFill>
                <a:latin typeface="Gill Sans MT"/>
                <a:cs typeface="Gill Sans MT"/>
              </a:rPr>
              <a:t>early </a:t>
            </a:r>
            <a:r>
              <a:rPr sz="599" spc="2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4" dirty="0">
                <a:solidFill>
                  <a:prstClr val="black"/>
                </a:solidFill>
                <a:latin typeface="Gill Sans MT"/>
                <a:cs typeface="Gill Sans MT"/>
              </a:rPr>
              <a:t>(e.g.</a:t>
            </a:r>
            <a:r>
              <a:rPr sz="599" spc="-26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4" dirty="0">
                <a:solidFill>
                  <a:prstClr val="black"/>
                </a:solidFill>
                <a:latin typeface="Gill Sans MT"/>
                <a:cs typeface="Gill Sans MT"/>
              </a:rPr>
              <a:t>headache,</a:t>
            </a:r>
            <a:r>
              <a:rPr sz="599" spc="-26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43" dirty="0">
                <a:solidFill>
                  <a:prstClr val="black"/>
                </a:solidFill>
                <a:latin typeface="Gill Sans MT"/>
                <a:cs typeface="Gill Sans MT"/>
              </a:rPr>
              <a:t>nausea)</a:t>
            </a:r>
            <a:r>
              <a:rPr sz="599" spc="-26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43" dirty="0">
                <a:solidFill>
                  <a:prstClr val="black"/>
                </a:solidFill>
                <a:latin typeface="Gill Sans MT"/>
                <a:cs typeface="Gill Sans MT"/>
              </a:rPr>
              <a:t>and</a:t>
            </a:r>
            <a:r>
              <a:rPr sz="599" spc="-26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21" dirty="0">
                <a:solidFill>
                  <a:prstClr val="black"/>
                </a:solidFill>
                <a:latin typeface="Gill Sans MT"/>
                <a:cs typeface="Gill Sans MT"/>
              </a:rPr>
              <a:t>longer</a:t>
            </a:r>
            <a:r>
              <a:rPr sz="599" spc="-26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13" dirty="0">
                <a:solidFill>
                  <a:prstClr val="black"/>
                </a:solidFill>
                <a:latin typeface="Gill Sans MT"/>
                <a:cs typeface="Gill Sans MT"/>
              </a:rPr>
              <a:t>term</a:t>
            </a:r>
            <a:endParaRPr sz="599">
              <a:solidFill>
                <a:prstClr val="black"/>
              </a:solidFill>
              <a:latin typeface="Gill Sans MT"/>
              <a:cs typeface="Gill Sans MT"/>
            </a:endParaRPr>
          </a:p>
          <a:p>
            <a:pPr marL="150951" defTabSz="457200">
              <a:spcBef>
                <a:spcPts val="221"/>
              </a:spcBef>
            </a:pPr>
            <a:r>
              <a:rPr sz="599" spc="34" dirty="0">
                <a:solidFill>
                  <a:prstClr val="black"/>
                </a:solidFill>
                <a:latin typeface="Gill Sans MT"/>
                <a:cs typeface="Gill Sans MT"/>
              </a:rPr>
              <a:t>(e.g.</a:t>
            </a:r>
            <a:r>
              <a:rPr sz="599" spc="-26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17" dirty="0">
                <a:solidFill>
                  <a:prstClr val="black"/>
                </a:solidFill>
                <a:latin typeface="Gill Sans MT"/>
                <a:cs typeface="Gill Sans MT"/>
              </a:rPr>
              <a:t>renal</a:t>
            </a:r>
            <a:r>
              <a:rPr sz="599" spc="-2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dirty="0">
                <a:solidFill>
                  <a:prstClr val="black"/>
                </a:solidFill>
                <a:latin typeface="Gill Sans MT"/>
                <a:cs typeface="Gill Sans MT"/>
              </a:rPr>
              <a:t>toxicity,</a:t>
            </a:r>
            <a:r>
              <a:rPr sz="599" spc="-2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13" dirty="0">
                <a:solidFill>
                  <a:prstClr val="black"/>
                </a:solidFill>
                <a:latin typeface="Gill Sans MT"/>
                <a:cs typeface="Gill Sans MT"/>
              </a:rPr>
              <a:t>lowered</a:t>
            </a:r>
            <a:r>
              <a:rPr sz="599" spc="-2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26" dirty="0">
                <a:solidFill>
                  <a:prstClr val="black"/>
                </a:solidFill>
                <a:latin typeface="Gill Sans MT"/>
                <a:cs typeface="Gill Sans MT"/>
              </a:rPr>
              <a:t>bone</a:t>
            </a:r>
            <a:r>
              <a:rPr sz="599" spc="-2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26" dirty="0">
                <a:solidFill>
                  <a:prstClr val="black"/>
                </a:solidFill>
                <a:latin typeface="Gill Sans MT"/>
                <a:cs typeface="Gill Sans MT"/>
              </a:rPr>
              <a:t>density).</a:t>
            </a:r>
            <a:endParaRPr sz="599">
              <a:solidFill>
                <a:prstClr val="black"/>
              </a:solidFill>
              <a:latin typeface="Gill Sans MT"/>
              <a:cs typeface="Gill Sans MT"/>
            </a:endParaRPr>
          </a:p>
          <a:p>
            <a:pPr marL="150951" indent="-61901" defTabSz="457200">
              <a:spcBef>
                <a:spcPts val="221"/>
              </a:spcBef>
              <a:buFontTx/>
              <a:buChar char="•"/>
              <a:tabLst>
                <a:tab pos="151494" algn="l"/>
              </a:tabLst>
            </a:pPr>
            <a:r>
              <a:rPr sz="599" spc="26" dirty="0">
                <a:solidFill>
                  <a:prstClr val="black"/>
                </a:solidFill>
                <a:latin typeface="Gill Sans MT"/>
                <a:cs typeface="Gill Sans MT"/>
              </a:rPr>
              <a:t>Ask</a:t>
            </a:r>
            <a:r>
              <a:rPr sz="599" spc="-30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26" dirty="0">
                <a:solidFill>
                  <a:prstClr val="black"/>
                </a:solidFill>
                <a:latin typeface="Gill Sans MT"/>
                <a:cs typeface="Gill Sans MT"/>
              </a:rPr>
              <a:t>about</a:t>
            </a:r>
            <a:r>
              <a:rPr sz="599" spc="-26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13" dirty="0">
                <a:solidFill>
                  <a:prstClr val="black"/>
                </a:solidFill>
                <a:latin typeface="Gill Sans MT"/>
                <a:cs typeface="Gill Sans MT"/>
              </a:rPr>
              <a:t>nephrotoxic</a:t>
            </a:r>
            <a:r>
              <a:rPr sz="599" spc="-26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26" dirty="0">
                <a:solidFill>
                  <a:prstClr val="black"/>
                </a:solidFill>
                <a:latin typeface="Gill Sans MT"/>
                <a:cs typeface="Gill Sans MT"/>
              </a:rPr>
              <a:t>medications,</a:t>
            </a:r>
            <a:r>
              <a:rPr sz="599" spc="-26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51" dirty="0">
                <a:solidFill>
                  <a:prstClr val="black"/>
                </a:solidFill>
                <a:latin typeface="Gill Sans MT"/>
                <a:cs typeface="Gill Sans MT"/>
              </a:rPr>
              <a:t>eg</a:t>
            </a:r>
            <a:r>
              <a:rPr sz="599" spc="-26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13" dirty="0">
                <a:solidFill>
                  <a:prstClr val="black"/>
                </a:solidFill>
                <a:latin typeface="Gill Sans MT"/>
                <a:cs typeface="Gill Sans MT"/>
              </a:rPr>
              <a:t>NSAIDs.</a:t>
            </a:r>
            <a:endParaRPr sz="599">
              <a:solidFill>
                <a:prstClr val="black"/>
              </a:solidFill>
              <a:latin typeface="Gill Sans MT"/>
              <a:cs typeface="Gill Sans MT"/>
            </a:endParaRPr>
          </a:p>
          <a:p>
            <a:pPr marL="89593" defTabSz="457200">
              <a:spcBef>
                <a:spcPts val="221"/>
              </a:spcBef>
            </a:pPr>
            <a:r>
              <a:rPr sz="599" b="1" spc="-26" dirty="0">
                <a:solidFill>
                  <a:srgbClr val="D12053"/>
                </a:solidFill>
                <a:latin typeface="Gill Sans MT"/>
                <a:cs typeface="Gill Sans MT"/>
              </a:rPr>
              <a:t>S</a:t>
            </a:r>
            <a:r>
              <a:rPr sz="599" b="1" spc="-38" dirty="0">
                <a:solidFill>
                  <a:srgbClr val="D12053"/>
                </a:solidFill>
                <a:latin typeface="Gill Sans MT"/>
                <a:cs typeface="Gill Sans MT"/>
              </a:rPr>
              <a:t>T</a:t>
            </a:r>
            <a:r>
              <a:rPr sz="599" b="1" spc="-56" dirty="0">
                <a:solidFill>
                  <a:srgbClr val="D12053"/>
                </a:solidFill>
                <a:latin typeface="Gill Sans MT"/>
                <a:cs typeface="Gill Sans MT"/>
              </a:rPr>
              <a:t>OPPIN</a:t>
            </a:r>
            <a:r>
              <a:rPr sz="599" b="1" spc="-64" dirty="0">
                <a:solidFill>
                  <a:srgbClr val="D12053"/>
                </a:solidFill>
                <a:latin typeface="Gill Sans MT"/>
                <a:cs typeface="Gill Sans MT"/>
              </a:rPr>
              <a:t>G</a:t>
            </a:r>
            <a:r>
              <a:rPr sz="599" b="1" spc="-21" dirty="0">
                <a:solidFill>
                  <a:srgbClr val="D12053"/>
                </a:solidFill>
                <a:latin typeface="Gill Sans MT"/>
                <a:cs typeface="Gill Sans MT"/>
              </a:rPr>
              <a:t> PrEP:</a:t>
            </a:r>
            <a:endParaRPr sz="599">
              <a:solidFill>
                <a:prstClr val="black"/>
              </a:solidFill>
              <a:latin typeface="Gill Sans MT"/>
              <a:cs typeface="Gill Sans MT"/>
            </a:endParaRPr>
          </a:p>
          <a:p>
            <a:pPr marL="150951" indent="-61901" defTabSz="457200">
              <a:spcBef>
                <a:spcPts val="217"/>
              </a:spcBef>
              <a:buFontTx/>
              <a:buChar char="•"/>
              <a:tabLst>
                <a:tab pos="151494" algn="l"/>
              </a:tabLst>
            </a:pPr>
            <a:r>
              <a:rPr sz="599" spc="-4" dirty="0">
                <a:solidFill>
                  <a:prstClr val="black"/>
                </a:solidFill>
                <a:latin typeface="Gill Sans MT"/>
                <a:cs typeface="Gill Sans MT"/>
              </a:rPr>
              <a:t>Only</a:t>
            </a:r>
            <a:r>
              <a:rPr sz="599" spc="-26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21" dirty="0">
                <a:solidFill>
                  <a:prstClr val="black"/>
                </a:solidFill>
                <a:latin typeface="Gill Sans MT"/>
                <a:cs typeface="Gill Sans MT"/>
              </a:rPr>
              <a:t>cis-gender</a:t>
            </a:r>
            <a:r>
              <a:rPr sz="599" spc="-2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8" dirty="0">
                <a:solidFill>
                  <a:prstClr val="black"/>
                </a:solidFill>
                <a:latin typeface="Gill Sans MT"/>
                <a:cs typeface="Gill Sans MT"/>
              </a:rPr>
              <a:t>men</a:t>
            </a:r>
            <a:r>
              <a:rPr sz="599" spc="-26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17" dirty="0">
                <a:solidFill>
                  <a:prstClr val="black"/>
                </a:solidFill>
                <a:latin typeface="Gill Sans MT"/>
                <a:cs typeface="Gill Sans MT"/>
              </a:rPr>
              <a:t>who</a:t>
            </a:r>
            <a:r>
              <a:rPr sz="599" spc="-2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4" dirty="0">
                <a:solidFill>
                  <a:prstClr val="black"/>
                </a:solidFill>
                <a:latin typeface="Gill Sans MT"/>
                <a:cs typeface="Gill Sans MT"/>
              </a:rPr>
              <a:t>have</a:t>
            </a:r>
            <a:r>
              <a:rPr sz="599" spc="-26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4" dirty="0">
                <a:solidFill>
                  <a:prstClr val="black"/>
                </a:solidFill>
                <a:latin typeface="Gill Sans MT"/>
                <a:cs typeface="Gill Sans MT"/>
              </a:rPr>
              <a:t>sex</a:t>
            </a:r>
            <a:r>
              <a:rPr sz="599" spc="-2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9" dirty="0">
                <a:solidFill>
                  <a:prstClr val="black"/>
                </a:solidFill>
                <a:latin typeface="Gill Sans MT"/>
                <a:cs typeface="Gill Sans MT"/>
              </a:rPr>
              <a:t>with</a:t>
            </a:r>
            <a:r>
              <a:rPr sz="599" spc="-2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4" dirty="0">
                <a:solidFill>
                  <a:prstClr val="black"/>
                </a:solidFill>
                <a:latin typeface="Gill Sans MT"/>
                <a:cs typeface="Gill Sans MT"/>
              </a:rPr>
              <a:t>men</a:t>
            </a:r>
            <a:endParaRPr sz="599">
              <a:solidFill>
                <a:prstClr val="black"/>
              </a:solidFill>
              <a:latin typeface="Gill Sans MT"/>
              <a:cs typeface="Gill Sans MT"/>
            </a:endParaRPr>
          </a:p>
          <a:p>
            <a:pPr marL="150951" marR="103168" indent="-543" defTabSz="457200">
              <a:lnSpc>
                <a:spcPct val="130900"/>
              </a:lnSpc>
              <a:spcBef>
                <a:spcPts val="4"/>
              </a:spcBef>
            </a:pPr>
            <a:r>
              <a:rPr sz="599" spc="43" dirty="0">
                <a:solidFill>
                  <a:prstClr val="black"/>
                </a:solidFill>
                <a:latin typeface="Gill Sans MT"/>
                <a:cs typeface="Gill Sans MT"/>
              </a:rPr>
              <a:t>(MSM)</a:t>
            </a:r>
            <a:r>
              <a:rPr sz="599" spc="-2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4" dirty="0">
                <a:solidFill>
                  <a:prstClr val="black"/>
                </a:solidFill>
                <a:latin typeface="Gill Sans MT"/>
                <a:cs typeface="Gill Sans MT"/>
              </a:rPr>
              <a:t>taking</a:t>
            </a:r>
            <a:r>
              <a:rPr sz="599" spc="-2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0" dirty="0">
                <a:solidFill>
                  <a:prstClr val="black"/>
                </a:solidFill>
                <a:latin typeface="Gill Sans MT"/>
                <a:cs typeface="Gill Sans MT"/>
              </a:rPr>
              <a:t>daily</a:t>
            </a:r>
            <a:r>
              <a:rPr sz="599" spc="-21" dirty="0">
                <a:solidFill>
                  <a:prstClr val="black"/>
                </a:solidFill>
                <a:latin typeface="Gill Sans MT"/>
                <a:cs typeface="Gill Sans MT"/>
              </a:rPr>
              <a:t> o</a:t>
            </a:r>
            <a:r>
              <a:rPr sz="599" spc="-13" dirty="0">
                <a:solidFill>
                  <a:prstClr val="black"/>
                </a:solidFill>
                <a:latin typeface="Gill Sans MT"/>
                <a:cs typeface="Gill Sans MT"/>
              </a:rPr>
              <a:t>r</a:t>
            </a:r>
            <a:r>
              <a:rPr sz="599" spc="-2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26" dirty="0">
                <a:solidFill>
                  <a:prstClr val="black"/>
                </a:solidFill>
                <a:latin typeface="Gill Sans MT"/>
                <a:cs typeface="Gill Sans MT"/>
              </a:rPr>
              <a:t>on-deman</a:t>
            </a:r>
            <a:r>
              <a:rPr sz="599" spc="30" dirty="0">
                <a:solidFill>
                  <a:prstClr val="black"/>
                </a:solidFill>
                <a:latin typeface="Gill Sans MT"/>
                <a:cs typeface="Gill Sans MT"/>
              </a:rPr>
              <a:t>d</a:t>
            </a:r>
            <a:r>
              <a:rPr sz="599" spc="-2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4" dirty="0">
                <a:solidFill>
                  <a:prstClr val="black"/>
                </a:solidFill>
                <a:latin typeface="Gill Sans MT"/>
                <a:cs typeface="Gill Sans MT"/>
              </a:rPr>
              <a:t>PrEP</a:t>
            </a:r>
            <a:r>
              <a:rPr sz="513" spc="32" baseline="34722" dirty="0">
                <a:solidFill>
                  <a:prstClr val="black"/>
                </a:solidFill>
                <a:latin typeface="Gill Sans MT"/>
                <a:cs typeface="Gill Sans MT"/>
              </a:rPr>
              <a:t>†</a:t>
            </a:r>
            <a:r>
              <a:rPr sz="513" baseline="34722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13" spc="-64" baseline="34722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43" dirty="0">
                <a:solidFill>
                  <a:prstClr val="black"/>
                </a:solidFill>
                <a:latin typeface="Gill Sans MT"/>
                <a:cs typeface="Gill Sans MT"/>
              </a:rPr>
              <a:t>ca</a:t>
            </a:r>
            <a:r>
              <a:rPr sz="599" spc="56" dirty="0">
                <a:solidFill>
                  <a:prstClr val="black"/>
                </a:solidFill>
                <a:latin typeface="Gill Sans MT"/>
                <a:cs typeface="Gill Sans MT"/>
              </a:rPr>
              <a:t>n</a:t>
            </a:r>
            <a:r>
              <a:rPr sz="599" spc="-2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8" dirty="0">
                <a:solidFill>
                  <a:prstClr val="black"/>
                </a:solidFill>
                <a:latin typeface="Gill Sans MT"/>
                <a:cs typeface="Gill Sans MT"/>
              </a:rPr>
              <a:t>s</a:t>
            </a:r>
            <a:r>
              <a:rPr sz="599" spc="26" dirty="0">
                <a:solidFill>
                  <a:prstClr val="black"/>
                </a:solidFill>
                <a:latin typeface="Gill Sans MT"/>
                <a:cs typeface="Gill Sans MT"/>
              </a:rPr>
              <a:t>t</a:t>
            </a:r>
            <a:r>
              <a:rPr sz="599" spc="13" dirty="0">
                <a:solidFill>
                  <a:prstClr val="black"/>
                </a:solidFill>
                <a:latin typeface="Gill Sans MT"/>
                <a:cs typeface="Gill Sans MT"/>
              </a:rPr>
              <a:t>op  </a:t>
            </a:r>
            <a:r>
              <a:rPr sz="599" spc="34" dirty="0">
                <a:solidFill>
                  <a:prstClr val="black"/>
                </a:solidFill>
                <a:latin typeface="Gill Sans MT"/>
                <a:cs typeface="Gill Sans MT"/>
              </a:rPr>
              <a:t>48</a:t>
            </a:r>
            <a:r>
              <a:rPr sz="599" spc="-26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21" dirty="0">
                <a:solidFill>
                  <a:prstClr val="black"/>
                </a:solidFill>
                <a:latin typeface="Gill Sans MT"/>
                <a:cs typeface="Gill Sans MT"/>
              </a:rPr>
              <a:t>hours</a:t>
            </a:r>
            <a:r>
              <a:rPr sz="599" spc="-2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21" dirty="0">
                <a:solidFill>
                  <a:prstClr val="black"/>
                </a:solidFill>
                <a:latin typeface="Gill Sans MT"/>
                <a:cs typeface="Gill Sans MT"/>
              </a:rPr>
              <a:t>after</a:t>
            </a:r>
            <a:r>
              <a:rPr sz="599" spc="-2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8" dirty="0">
                <a:solidFill>
                  <a:prstClr val="black"/>
                </a:solidFill>
                <a:latin typeface="Gill Sans MT"/>
                <a:cs typeface="Gill Sans MT"/>
              </a:rPr>
              <a:t>last</a:t>
            </a:r>
            <a:r>
              <a:rPr sz="599" spc="-26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21" dirty="0">
                <a:solidFill>
                  <a:prstClr val="black"/>
                </a:solidFill>
                <a:latin typeface="Gill Sans MT"/>
                <a:cs typeface="Gill Sans MT"/>
              </a:rPr>
              <a:t>exposure.</a:t>
            </a:r>
            <a:endParaRPr sz="599">
              <a:solidFill>
                <a:prstClr val="black"/>
              </a:solidFill>
              <a:latin typeface="Gill Sans MT"/>
              <a:cs typeface="Gill Sans MT"/>
            </a:endParaRPr>
          </a:p>
          <a:p>
            <a:pPr marL="150951" marR="90136" indent="-61901" defTabSz="457200">
              <a:lnSpc>
                <a:spcPct val="130900"/>
              </a:lnSpc>
              <a:buFontTx/>
              <a:buChar char="•"/>
              <a:tabLst>
                <a:tab pos="151494" algn="l"/>
              </a:tabLst>
            </a:pPr>
            <a:r>
              <a:rPr sz="599" spc="21" dirty="0">
                <a:solidFill>
                  <a:prstClr val="black"/>
                </a:solidFill>
                <a:latin typeface="Gill Sans MT"/>
                <a:cs typeface="Gill Sans MT"/>
              </a:rPr>
              <a:t>Non-MSM</a:t>
            </a:r>
            <a:r>
              <a:rPr sz="599" spc="-2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0" dirty="0">
                <a:solidFill>
                  <a:prstClr val="black"/>
                </a:solidFill>
                <a:latin typeface="Gill Sans MT"/>
                <a:cs typeface="Gill Sans MT"/>
              </a:rPr>
              <a:t>patients</a:t>
            </a:r>
            <a:r>
              <a:rPr sz="599" spc="-2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17" dirty="0">
                <a:solidFill>
                  <a:prstClr val="black"/>
                </a:solidFill>
                <a:latin typeface="Gill Sans MT"/>
                <a:cs typeface="Gill Sans MT"/>
              </a:rPr>
              <a:t>on</a:t>
            </a:r>
            <a:r>
              <a:rPr sz="599" spc="-2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0" dirty="0">
                <a:solidFill>
                  <a:prstClr val="black"/>
                </a:solidFill>
                <a:latin typeface="Gill Sans MT"/>
                <a:cs typeface="Gill Sans MT"/>
              </a:rPr>
              <a:t>daily</a:t>
            </a:r>
            <a:r>
              <a:rPr sz="599" spc="-2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4" dirty="0">
                <a:solidFill>
                  <a:prstClr val="black"/>
                </a:solidFill>
                <a:latin typeface="Gill Sans MT"/>
                <a:cs typeface="Gill Sans MT"/>
              </a:rPr>
              <a:t>PrEP</a:t>
            </a:r>
            <a:r>
              <a:rPr sz="599" spc="-2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0" dirty="0">
                <a:solidFill>
                  <a:prstClr val="black"/>
                </a:solidFill>
                <a:latin typeface="Gill Sans MT"/>
                <a:cs typeface="Gill Sans MT"/>
              </a:rPr>
              <a:t>should</a:t>
            </a:r>
            <a:r>
              <a:rPr sz="599" spc="-17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17" dirty="0">
                <a:solidFill>
                  <a:prstClr val="black"/>
                </a:solidFill>
                <a:latin typeface="Gill Sans MT"/>
                <a:cs typeface="Gill Sans MT"/>
              </a:rPr>
              <a:t>continue </a:t>
            </a:r>
            <a:r>
              <a:rPr sz="599" spc="-154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4" dirty="0">
                <a:solidFill>
                  <a:prstClr val="black"/>
                </a:solidFill>
                <a:latin typeface="Gill Sans MT"/>
                <a:cs typeface="Gill Sans MT"/>
              </a:rPr>
              <a:t>PrEP</a:t>
            </a:r>
            <a:r>
              <a:rPr sz="599" spc="-26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9" dirty="0">
                <a:solidFill>
                  <a:prstClr val="black"/>
                </a:solidFill>
                <a:latin typeface="Gill Sans MT"/>
                <a:cs typeface="Gill Sans MT"/>
              </a:rPr>
              <a:t>for</a:t>
            </a:r>
            <a:r>
              <a:rPr sz="599" spc="-2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4" dirty="0">
                <a:solidFill>
                  <a:prstClr val="black"/>
                </a:solidFill>
                <a:latin typeface="Gill Sans MT"/>
                <a:cs typeface="Gill Sans MT"/>
              </a:rPr>
              <a:t>28</a:t>
            </a:r>
            <a:r>
              <a:rPr sz="599" spc="-2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47" dirty="0">
                <a:solidFill>
                  <a:prstClr val="black"/>
                </a:solidFill>
                <a:latin typeface="Gill Sans MT"/>
                <a:cs typeface="Gill Sans MT"/>
              </a:rPr>
              <a:t>days</a:t>
            </a:r>
            <a:r>
              <a:rPr sz="599" spc="-26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21" dirty="0">
                <a:solidFill>
                  <a:prstClr val="black"/>
                </a:solidFill>
                <a:latin typeface="Gill Sans MT"/>
                <a:cs typeface="Gill Sans MT"/>
              </a:rPr>
              <a:t>after</a:t>
            </a:r>
            <a:r>
              <a:rPr sz="599" spc="-2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8" dirty="0">
                <a:solidFill>
                  <a:prstClr val="black"/>
                </a:solidFill>
                <a:latin typeface="Gill Sans MT"/>
                <a:cs typeface="Gill Sans MT"/>
              </a:rPr>
              <a:t>last</a:t>
            </a:r>
            <a:r>
              <a:rPr sz="599" spc="-2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21" dirty="0">
                <a:solidFill>
                  <a:prstClr val="black"/>
                </a:solidFill>
                <a:latin typeface="Gill Sans MT"/>
                <a:cs typeface="Gill Sans MT"/>
              </a:rPr>
              <a:t>exposure.</a:t>
            </a:r>
            <a:endParaRPr sz="599">
              <a:solidFill>
                <a:prstClr val="black"/>
              </a:solidFill>
              <a:latin typeface="Gill Sans MT"/>
              <a:cs typeface="Gill Sans MT"/>
            </a:endParaRPr>
          </a:p>
          <a:p>
            <a:pPr marL="150951" marR="194389" indent="-61901" defTabSz="457200">
              <a:lnSpc>
                <a:spcPct val="130900"/>
              </a:lnSpc>
              <a:buFontTx/>
              <a:buChar char="•"/>
              <a:tabLst>
                <a:tab pos="151494" algn="l"/>
              </a:tabLst>
            </a:pPr>
            <a:r>
              <a:rPr sz="599" spc="34" dirty="0">
                <a:solidFill>
                  <a:prstClr val="black"/>
                </a:solidFill>
                <a:latin typeface="Gill Sans MT"/>
                <a:cs typeface="Gill Sans MT"/>
              </a:rPr>
              <a:t>Patients</a:t>
            </a:r>
            <a:r>
              <a:rPr sz="599" spc="-26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17" dirty="0">
                <a:solidFill>
                  <a:prstClr val="black"/>
                </a:solidFill>
                <a:latin typeface="Gill Sans MT"/>
                <a:cs typeface="Gill Sans MT"/>
              </a:rPr>
              <a:t>who</a:t>
            </a:r>
            <a:r>
              <a:rPr sz="599" spc="-2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26" dirty="0">
                <a:solidFill>
                  <a:prstClr val="black"/>
                </a:solidFill>
                <a:latin typeface="Gill Sans MT"/>
                <a:cs typeface="Gill Sans MT"/>
              </a:rPr>
              <a:t>stop</a:t>
            </a:r>
            <a:r>
              <a:rPr sz="599" spc="-26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4" dirty="0">
                <a:solidFill>
                  <a:prstClr val="black"/>
                </a:solidFill>
                <a:latin typeface="Gill Sans MT"/>
                <a:cs typeface="Gill Sans MT"/>
              </a:rPr>
              <a:t>PrEP</a:t>
            </a:r>
            <a:r>
              <a:rPr sz="599" spc="-2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0" dirty="0">
                <a:solidFill>
                  <a:prstClr val="black"/>
                </a:solidFill>
                <a:latin typeface="Gill Sans MT"/>
                <a:cs typeface="Gill Sans MT"/>
              </a:rPr>
              <a:t>need</a:t>
            </a:r>
            <a:r>
              <a:rPr sz="599" spc="-2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68" dirty="0">
                <a:solidFill>
                  <a:prstClr val="black"/>
                </a:solidFill>
                <a:latin typeface="Gill Sans MT"/>
                <a:cs typeface="Gill Sans MT"/>
              </a:rPr>
              <a:t>a</a:t>
            </a:r>
            <a:r>
              <a:rPr sz="599" spc="-26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4" dirty="0">
                <a:solidFill>
                  <a:prstClr val="black"/>
                </a:solidFill>
                <a:latin typeface="Gill Sans MT"/>
                <a:cs typeface="Gill Sans MT"/>
              </a:rPr>
              <a:t>plan</a:t>
            </a:r>
            <a:r>
              <a:rPr sz="599" spc="-2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-4" dirty="0">
                <a:solidFill>
                  <a:prstClr val="black"/>
                </a:solidFill>
                <a:latin typeface="Gill Sans MT"/>
                <a:cs typeface="Gill Sans MT"/>
              </a:rPr>
              <a:t>to</a:t>
            </a:r>
            <a:r>
              <a:rPr sz="599" spc="-26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9" dirty="0">
                <a:solidFill>
                  <a:prstClr val="black"/>
                </a:solidFill>
                <a:latin typeface="Gill Sans MT"/>
                <a:cs typeface="Gill Sans MT"/>
              </a:rPr>
              <a:t>re-start </a:t>
            </a:r>
            <a:r>
              <a:rPr sz="599" spc="-154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4" dirty="0">
                <a:solidFill>
                  <a:prstClr val="black"/>
                </a:solidFill>
                <a:latin typeface="Gill Sans MT"/>
                <a:cs typeface="Gill Sans MT"/>
              </a:rPr>
              <a:t>PrEP</a:t>
            </a:r>
            <a:r>
              <a:rPr sz="599" spc="-2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4" dirty="0">
                <a:solidFill>
                  <a:prstClr val="black"/>
                </a:solidFill>
                <a:latin typeface="Gill Sans MT"/>
                <a:cs typeface="Gill Sans MT"/>
              </a:rPr>
              <a:t>if</a:t>
            </a:r>
            <a:r>
              <a:rPr sz="599" spc="-2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4" dirty="0">
                <a:solidFill>
                  <a:prstClr val="black"/>
                </a:solidFill>
                <a:latin typeface="Gill Sans MT"/>
                <a:cs typeface="Gill Sans MT"/>
              </a:rPr>
              <a:t>their</a:t>
            </a:r>
            <a:r>
              <a:rPr sz="599" spc="-2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4" dirty="0">
                <a:solidFill>
                  <a:prstClr val="black"/>
                </a:solidFill>
                <a:latin typeface="Gill Sans MT"/>
                <a:cs typeface="Gill Sans MT"/>
              </a:rPr>
              <a:t>HIV</a:t>
            </a:r>
            <a:r>
              <a:rPr sz="599" spc="-2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13" dirty="0">
                <a:solidFill>
                  <a:prstClr val="black"/>
                </a:solidFill>
                <a:latin typeface="Gill Sans MT"/>
                <a:cs typeface="Gill Sans MT"/>
              </a:rPr>
              <a:t>risk</a:t>
            </a:r>
            <a:r>
              <a:rPr sz="599" spc="-2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4" dirty="0">
                <a:solidFill>
                  <a:prstClr val="black"/>
                </a:solidFill>
                <a:latin typeface="Gill Sans MT"/>
                <a:cs typeface="Gill Sans MT"/>
              </a:rPr>
              <a:t>increases</a:t>
            </a:r>
            <a:r>
              <a:rPr sz="599" spc="-2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47" dirty="0">
                <a:solidFill>
                  <a:prstClr val="black"/>
                </a:solidFill>
                <a:latin typeface="Gill Sans MT"/>
                <a:cs typeface="Gill Sans MT"/>
              </a:rPr>
              <a:t>again.</a:t>
            </a:r>
            <a:endParaRPr sz="599">
              <a:solidFill>
                <a:prstClr val="black"/>
              </a:solidFill>
              <a:latin typeface="Gill Sans MT"/>
              <a:cs typeface="Gill Sans MT"/>
            </a:endParaRPr>
          </a:p>
        </p:txBody>
      </p:sp>
      <p:sp>
        <p:nvSpPr>
          <p:cNvPr id="118" name="object 57">
            <a:extLst>
              <a:ext uri="{FF2B5EF4-FFF2-40B4-BE49-F238E27FC236}">
                <a16:creationId xmlns:a16="http://schemas.microsoft.com/office/drawing/2014/main" id="{0C932031-576A-55CD-F3A5-E39A9716E7E1}"/>
              </a:ext>
            </a:extLst>
          </p:cNvPr>
          <p:cNvSpPr txBox="1"/>
          <p:nvPr/>
        </p:nvSpPr>
        <p:spPr>
          <a:xfrm>
            <a:off x="1481144" y="5989556"/>
            <a:ext cx="5846947" cy="249534"/>
          </a:xfrm>
          <a:prstGeom prst="rect">
            <a:avLst/>
          </a:prstGeom>
        </p:spPr>
        <p:txBody>
          <a:bodyPr vert="horz" wrap="square" lIns="0" tIns="39095" rIns="0" bIns="0" rtlCol="0">
            <a:spAutoFit/>
          </a:bodyPr>
          <a:lstStyle/>
          <a:p>
            <a:pPr marL="32579" defTabSz="457200">
              <a:spcBef>
                <a:spcPts val="308"/>
              </a:spcBef>
            </a:pPr>
            <a:r>
              <a:rPr sz="599" b="1" spc="-56" dirty="0">
                <a:solidFill>
                  <a:srgbClr val="FFFFFF"/>
                </a:solidFill>
                <a:latin typeface="Gill Sans MT"/>
                <a:cs typeface="Gill Sans MT"/>
              </a:rPr>
              <a:t>CKD:</a:t>
            </a:r>
            <a:r>
              <a:rPr sz="599" b="1" spc="-17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spc="17" dirty="0">
                <a:solidFill>
                  <a:srgbClr val="FFFFFF"/>
                </a:solidFill>
                <a:latin typeface="Gill Sans MT"/>
                <a:cs typeface="Gill Sans MT"/>
              </a:rPr>
              <a:t>chronic</a:t>
            </a:r>
            <a:r>
              <a:rPr sz="599" spc="-13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spc="21" dirty="0">
                <a:solidFill>
                  <a:srgbClr val="FFFFFF"/>
                </a:solidFill>
                <a:latin typeface="Gill Sans MT"/>
                <a:cs typeface="Gill Sans MT"/>
              </a:rPr>
              <a:t>kidney</a:t>
            </a:r>
            <a:r>
              <a:rPr sz="599" spc="-13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spc="38" dirty="0">
                <a:solidFill>
                  <a:srgbClr val="FFFFFF"/>
                </a:solidFill>
                <a:latin typeface="Gill Sans MT"/>
                <a:cs typeface="Gill Sans MT"/>
              </a:rPr>
              <a:t>disease;</a:t>
            </a:r>
            <a:r>
              <a:rPr sz="599" spc="-9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b="1" spc="-30" dirty="0">
                <a:solidFill>
                  <a:srgbClr val="FFFFFF"/>
                </a:solidFill>
                <a:latin typeface="Gill Sans MT"/>
                <a:cs typeface="Gill Sans MT"/>
              </a:rPr>
              <a:t>eGFR:</a:t>
            </a:r>
            <a:r>
              <a:rPr sz="599" b="1" spc="-9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spc="-4" dirty="0">
                <a:solidFill>
                  <a:srgbClr val="FFFFFF"/>
                </a:solidFill>
                <a:latin typeface="Trebuchet MS"/>
                <a:cs typeface="Trebuchet MS"/>
              </a:rPr>
              <a:t>estimated</a:t>
            </a:r>
            <a:r>
              <a:rPr sz="599" spc="-2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599" spc="-4" dirty="0">
                <a:solidFill>
                  <a:srgbClr val="FFFFFF"/>
                </a:solidFill>
                <a:latin typeface="Trebuchet MS"/>
                <a:cs typeface="Trebuchet MS"/>
              </a:rPr>
              <a:t>glomerular</a:t>
            </a:r>
            <a:r>
              <a:rPr sz="599" spc="-2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599" spc="-21" dirty="0">
                <a:solidFill>
                  <a:srgbClr val="FFFFFF"/>
                </a:solidFill>
                <a:latin typeface="Trebuchet MS"/>
                <a:cs typeface="Trebuchet MS"/>
              </a:rPr>
              <a:t>filtration</a:t>
            </a:r>
            <a:r>
              <a:rPr sz="599" spc="-2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599" spc="-38" dirty="0">
                <a:solidFill>
                  <a:srgbClr val="FFFFFF"/>
                </a:solidFill>
                <a:latin typeface="Trebuchet MS"/>
                <a:cs typeface="Trebuchet MS"/>
              </a:rPr>
              <a:t>rate;</a:t>
            </a:r>
            <a:r>
              <a:rPr sz="599" spc="-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599" b="1" spc="-21" dirty="0">
                <a:solidFill>
                  <a:srgbClr val="FFFFFF"/>
                </a:solidFill>
                <a:latin typeface="Gill Sans MT"/>
                <a:cs typeface="Gill Sans MT"/>
              </a:rPr>
              <a:t>PrEP</a:t>
            </a:r>
            <a:r>
              <a:rPr sz="599" spc="-21" dirty="0">
                <a:solidFill>
                  <a:srgbClr val="FFFFFF"/>
                </a:solidFill>
                <a:latin typeface="Gill Sans MT"/>
                <a:cs typeface="Gill Sans MT"/>
              </a:rPr>
              <a:t>:</a:t>
            </a:r>
            <a:r>
              <a:rPr sz="599" spc="-17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spc="13" dirty="0">
                <a:solidFill>
                  <a:srgbClr val="FFFFFF"/>
                </a:solidFill>
                <a:latin typeface="Gill Sans MT"/>
                <a:cs typeface="Gill Sans MT"/>
              </a:rPr>
              <a:t>pre-exposure</a:t>
            </a:r>
            <a:r>
              <a:rPr sz="599" spc="-13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spc="17" dirty="0">
                <a:solidFill>
                  <a:srgbClr val="FFFFFF"/>
                </a:solidFill>
                <a:latin typeface="Gill Sans MT"/>
                <a:cs typeface="Gill Sans MT"/>
              </a:rPr>
              <a:t>prophylaxis;</a:t>
            </a:r>
            <a:r>
              <a:rPr sz="599" spc="-9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b="1" spc="-60" dirty="0">
                <a:solidFill>
                  <a:srgbClr val="FFFFFF"/>
                </a:solidFill>
                <a:latin typeface="Gill Sans MT"/>
                <a:cs typeface="Gill Sans MT"/>
              </a:rPr>
              <a:t>PWID</a:t>
            </a:r>
            <a:r>
              <a:rPr sz="599" spc="-60" dirty="0">
                <a:solidFill>
                  <a:srgbClr val="FFFFFF"/>
                </a:solidFill>
                <a:latin typeface="Gill Sans MT"/>
                <a:cs typeface="Gill Sans MT"/>
              </a:rPr>
              <a:t>:</a:t>
            </a:r>
            <a:r>
              <a:rPr sz="599" spc="-13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spc="26" dirty="0">
                <a:solidFill>
                  <a:srgbClr val="FFFFFF"/>
                </a:solidFill>
                <a:latin typeface="Gill Sans MT"/>
                <a:cs typeface="Gill Sans MT"/>
              </a:rPr>
              <a:t>people</a:t>
            </a:r>
            <a:r>
              <a:rPr sz="599" spc="-13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spc="17" dirty="0">
                <a:solidFill>
                  <a:srgbClr val="FFFFFF"/>
                </a:solidFill>
                <a:latin typeface="Gill Sans MT"/>
                <a:cs typeface="Gill Sans MT"/>
              </a:rPr>
              <a:t>who</a:t>
            </a:r>
            <a:r>
              <a:rPr sz="599" spc="-13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spc="21" dirty="0">
                <a:solidFill>
                  <a:srgbClr val="FFFFFF"/>
                </a:solidFill>
                <a:latin typeface="Gill Sans MT"/>
                <a:cs typeface="Gill Sans MT"/>
              </a:rPr>
              <a:t>inject</a:t>
            </a:r>
            <a:r>
              <a:rPr sz="599" spc="-13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spc="26" dirty="0">
                <a:solidFill>
                  <a:srgbClr val="FFFFFF"/>
                </a:solidFill>
                <a:latin typeface="Gill Sans MT"/>
                <a:cs typeface="Gill Sans MT"/>
              </a:rPr>
              <a:t>drugs;</a:t>
            </a:r>
            <a:r>
              <a:rPr sz="599" spc="-13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b="1" spc="-21" dirty="0">
                <a:solidFill>
                  <a:srgbClr val="FFFFFF"/>
                </a:solidFill>
                <a:latin typeface="Gill Sans MT"/>
                <a:cs typeface="Gill Sans MT"/>
              </a:rPr>
              <a:t>STI:</a:t>
            </a:r>
            <a:r>
              <a:rPr sz="599" b="1" spc="-13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spc="30" dirty="0">
                <a:solidFill>
                  <a:srgbClr val="FFFFFF"/>
                </a:solidFill>
                <a:latin typeface="Gill Sans MT"/>
                <a:cs typeface="Gill Sans MT"/>
              </a:rPr>
              <a:t>sexually</a:t>
            </a:r>
            <a:r>
              <a:rPr sz="599" spc="-17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spc="34" dirty="0">
                <a:solidFill>
                  <a:srgbClr val="FFFFFF"/>
                </a:solidFill>
                <a:latin typeface="Gill Sans MT"/>
                <a:cs typeface="Gill Sans MT"/>
              </a:rPr>
              <a:t>transmissible</a:t>
            </a:r>
            <a:r>
              <a:rPr sz="599" spc="-13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spc="21" dirty="0">
                <a:solidFill>
                  <a:srgbClr val="FFFFFF"/>
                </a:solidFill>
                <a:latin typeface="Gill Sans MT"/>
                <a:cs typeface="Gill Sans MT"/>
              </a:rPr>
              <a:t>infection</a:t>
            </a:r>
            <a:endParaRPr sz="599" dirty="0">
              <a:solidFill>
                <a:prstClr val="black"/>
              </a:solidFill>
              <a:latin typeface="Gill Sans MT"/>
              <a:cs typeface="Gill Sans MT"/>
            </a:endParaRPr>
          </a:p>
          <a:p>
            <a:pPr marL="32579" defTabSz="457200">
              <a:spcBef>
                <a:spcPts val="222"/>
              </a:spcBef>
            </a:pPr>
            <a:r>
              <a:rPr sz="513" i="1" spc="32" baseline="34722" dirty="0">
                <a:solidFill>
                  <a:srgbClr val="FFFFFF"/>
                </a:solidFill>
                <a:latin typeface="Gill Sans MT"/>
                <a:cs typeface="Gill Sans MT"/>
              </a:rPr>
              <a:t>†</a:t>
            </a:r>
            <a:r>
              <a:rPr sz="513" i="1" spc="64" baseline="34722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i="1" spc="38" dirty="0">
                <a:solidFill>
                  <a:srgbClr val="FFFFFF"/>
                </a:solidFill>
                <a:latin typeface="Gill Sans MT"/>
                <a:cs typeface="Gill Sans MT"/>
              </a:rPr>
              <a:t>The</a:t>
            </a:r>
            <a:r>
              <a:rPr sz="599" i="1" spc="-3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i="1" spc="34" dirty="0">
                <a:solidFill>
                  <a:srgbClr val="FFFFFF"/>
                </a:solidFill>
                <a:latin typeface="Gill Sans MT"/>
                <a:cs typeface="Gill Sans MT"/>
              </a:rPr>
              <a:t>Therapeutic</a:t>
            </a:r>
            <a:r>
              <a:rPr sz="599" i="1" spc="-17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i="1" spc="60" dirty="0">
                <a:solidFill>
                  <a:srgbClr val="FFFFFF"/>
                </a:solidFill>
                <a:latin typeface="Gill Sans MT"/>
                <a:cs typeface="Gill Sans MT"/>
              </a:rPr>
              <a:t>Goods</a:t>
            </a:r>
            <a:r>
              <a:rPr sz="599" i="1" spc="-17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i="1" spc="43" dirty="0">
                <a:solidFill>
                  <a:srgbClr val="FFFFFF"/>
                </a:solidFill>
                <a:latin typeface="Gill Sans MT"/>
                <a:cs typeface="Gill Sans MT"/>
              </a:rPr>
              <a:t>Administration</a:t>
            </a:r>
            <a:r>
              <a:rPr sz="599" i="1" spc="-17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i="1" spc="38" dirty="0">
                <a:solidFill>
                  <a:srgbClr val="FFFFFF"/>
                </a:solidFill>
                <a:latin typeface="Gill Sans MT"/>
                <a:cs typeface="Gill Sans MT"/>
              </a:rPr>
              <a:t>(TGA)</a:t>
            </a:r>
            <a:r>
              <a:rPr sz="599" i="1" spc="-17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i="1" spc="51" dirty="0">
                <a:solidFill>
                  <a:srgbClr val="FFFFFF"/>
                </a:solidFill>
                <a:latin typeface="Gill Sans MT"/>
                <a:cs typeface="Gill Sans MT"/>
              </a:rPr>
              <a:t>has</a:t>
            </a:r>
            <a:r>
              <a:rPr sz="599" i="1" spc="-17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i="1" spc="38" dirty="0">
                <a:solidFill>
                  <a:srgbClr val="FFFFFF"/>
                </a:solidFill>
                <a:latin typeface="Gill Sans MT"/>
                <a:cs typeface="Gill Sans MT"/>
              </a:rPr>
              <a:t>not</a:t>
            </a:r>
            <a:r>
              <a:rPr sz="599" i="1" spc="-13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i="1" spc="38" dirty="0">
                <a:solidFill>
                  <a:srgbClr val="FFFFFF"/>
                </a:solidFill>
                <a:latin typeface="Gill Sans MT"/>
                <a:cs typeface="Gill Sans MT"/>
              </a:rPr>
              <a:t>approved</a:t>
            </a:r>
            <a:r>
              <a:rPr sz="599" i="1" spc="-17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i="1" spc="43" dirty="0">
                <a:solidFill>
                  <a:srgbClr val="FFFFFF"/>
                </a:solidFill>
                <a:latin typeface="Gill Sans MT"/>
                <a:cs typeface="Gill Sans MT"/>
              </a:rPr>
              <a:t>this</a:t>
            </a:r>
            <a:r>
              <a:rPr sz="599" i="1" spc="-17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i="1" spc="43" dirty="0">
                <a:solidFill>
                  <a:srgbClr val="FFFFFF"/>
                </a:solidFill>
                <a:latin typeface="Gill Sans MT"/>
                <a:cs typeface="Gill Sans MT"/>
              </a:rPr>
              <a:t>regimen</a:t>
            </a:r>
            <a:r>
              <a:rPr sz="599" i="1" spc="-17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i="1" spc="34" dirty="0">
                <a:solidFill>
                  <a:srgbClr val="FFFFFF"/>
                </a:solidFill>
                <a:latin typeface="Gill Sans MT"/>
                <a:cs typeface="Gill Sans MT"/>
              </a:rPr>
              <a:t>in</a:t>
            </a:r>
            <a:r>
              <a:rPr sz="599" i="1" spc="-17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i="1" spc="38" dirty="0">
                <a:solidFill>
                  <a:srgbClr val="FFFFFF"/>
                </a:solidFill>
                <a:latin typeface="Gill Sans MT"/>
                <a:cs typeface="Gill Sans MT"/>
              </a:rPr>
              <a:t>Australia.</a:t>
            </a:r>
            <a:endParaRPr sz="599" dirty="0">
              <a:solidFill>
                <a:prstClr val="black"/>
              </a:solidFill>
              <a:latin typeface="Gill Sans MT"/>
              <a:cs typeface="Gill Sans MT"/>
            </a:endParaRPr>
          </a:p>
        </p:txBody>
      </p:sp>
      <p:sp>
        <p:nvSpPr>
          <p:cNvPr id="119" name="object 58">
            <a:extLst>
              <a:ext uri="{FF2B5EF4-FFF2-40B4-BE49-F238E27FC236}">
                <a16:creationId xmlns:a16="http://schemas.microsoft.com/office/drawing/2014/main" id="{DC5A5C6B-C496-0891-E82C-8706CDB427DD}"/>
              </a:ext>
            </a:extLst>
          </p:cNvPr>
          <p:cNvSpPr txBox="1"/>
          <p:nvPr/>
        </p:nvSpPr>
        <p:spPr>
          <a:xfrm>
            <a:off x="8870838" y="5809134"/>
            <a:ext cx="1179381" cy="103171"/>
          </a:xfrm>
          <a:prstGeom prst="rect">
            <a:avLst/>
          </a:prstGeom>
        </p:spPr>
        <p:txBody>
          <a:bodyPr vert="horz" wrap="square" lIns="0" tIns="10860" rIns="0" bIns="0" rtlCol="0">
            <a:spAutoFit/>
          </a:bodyPr>
          <a:lstStyle/>
          <a:p>
            <a:pPr marL="10860" defTabSz="457200">
              <a:spcBef>
                <a:spcPts val="86"/>
              </a:spcBef>
            </a:pPr>
            <a:r>
              <a:rPr sz="599" spc="4" dirty="0">
                <a:solidFill>
                  <a:srgbClr val="FFFFFF"/>
                </a:solidFill>
                <a:latin typeface="Gill Sans MT"/>
                <a:cs typeface="Gill Sans MT"/>
              </a:rPr>
              <a:t>*</a:t>
            </a:r>
            <a:r>
              <a:rPr sz="599" spc="-21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599" u="sng" spc="26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  <a:cs typeface="Gill Sans MT"/>
                <a:hlinkClick r:id="rId3"/>
              </a:rPr>
              <a:t>http:</a:t>
            </a:r>
            <a:r>
              <a:rPr sz="599" u="sng" spc="-5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  <a:cs typeface="Gill Sans MT"/>
                <a:hlinkClick r:id="rId3"/>
              </a:rPr>
              <a:t>/</a:t>
            </a:r>
            <a:r>
              <a:rPr sz="599" u="sng" spc="26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  <a:cs typeface="Gill Sans MT"/>
                <a:hlinkClick r:id="rId3"/>
              </a:rPr>
              <a:t>/ww</a:t>
            </a:r>
            <a:r>
              <a:rPr sz="599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  <a:cs typeface="Gill Sans MT"/>
                <a:hlinkClick r:id="rId3"/>
              </a:rPr>
              <a:t>w</a:t>
            </a:r>
            <a:r>
              <a:rPr sz="599" u="sng" spc="2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  <a:cs typeface="Gill Sans MT"/>
                <a:hlinkClick r:id="rId3"/>
              </a:rPr>
              <a:t>.sti.guidelines.or</a:t>
            </a:r>
            <a:r>
              <a:rPr sz="599" u="sng" spc="56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  <a:cs typeface="Gill Sans MT"/>
                <a:hlinkClick r:id="rId3"/>
              </a:rPr>
              <a:t>g.au/</a:t>
            </a:r>
            <a:endParaRPr sz="599">
              <a:solidFill>
                <a:prstClr val="black"/>
              </a:solidFill>
              <a:latin typeface="Gill Sans MT"/>
              <a:cs typeface="Gill Sans MT"/>
            </a:endParaRPr>
          </a:p>
        </p:txBody>
      </p:sp>
      <p:sp>
        <p:nvSpPr>
          <p:cNvPr id="120" name="object 59">
            <a:extLst>
              <a:ext uri="{FF2B5EF4-FFF2-40B4-BE49-F238E27FC236}">
                <a16:creationId xmlns:a16="http://schemas.microsoft.com/office/drawing/2014/main" id="{17BB7BE3-AE48-0367-FA71-CE6AA717E6EC}"/>
              </a:ext>
            </a:extLst>
          </p:cNvPr>
          <p:cNvSpPr txBox="1"/>
          <p:nvPr/>
        </p:nvSpPr>
        <p:spPr>
          <a:xfrm>
            <a:off x="1513768" y="1784665"/>
            <a:ext cx="6450755" cy="528423"/>
          </a:xfrm>
          <a:prstGeom prst="rect">
            <a:avLst/>
          </a:prstGeom>
          <a:solidFill>
            <a:srgbClr val="DCDDDE"/>
          </a:solidFill>
          <a:ln w="6350">
            <a:solidFill>
              <a:srgbClr val="1C3664"/>
            </a:solidFill>
          </a:ln>
        </p:spPr>
        <p:txBody>
          <a:bodyPr vert="horz" wrap="square" lIns="0" tIns="76019" rIns="0" bIns="0" rtlCol="0">
            <a:spAutoFit/>
          </a:bodyPr>
          <a:lstStyle/>
          <a:p>
            <a:pPr marL="156381" indent="-61901" defTabSz="457200">
              <a:spcBef>
                <a:spcPts val="599"/>
              </a:spcBef>
              <a:buFontTx/>
              <a:buChar char="•"/>
              <a:tabLst>
                <a:tab pos="156924" algn="l"/>
              </a:tabLst>
            </a:pPr>
            <a:r>
              <a:rPr sz="599" spc="34" dirty="0">
                <a:solidFill>
                  <a:prstClr val="black"/>
                </a:solidFill>
                <a:latin typeface="Gill Sans MT"/>
                <a:cs typeface="Gill Sans MT"/>
              </a:rPr>
              <a:t>If</a:t>
            </a:r>
            <a:r>
              <a:rPr sz="599" spc="-17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68" dirty="0">
                <a:solidFill>
                  <a:prstClr val="black"/>
                </a:solidFill>
                <a:latin typeface="Gill Sans MT"/>
                <a:cs typeface="Gill Sans MT"/>
              </a:rPr>
              <a:t>a</a:t>
            </a:r>
            <a:r>
              <a:rPr sz="599" spc="-17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13" dirty="0">
                <a:solidFill>
                  <a:prstClr val="black"/>
                </a:solidFill>
                <a:latin typeface="Gill Sans MT"/>
                <a:cs typeface="Gill Sans MT"/>
              </a:rPr>
              <a:t>partner</a:t>
            </a:r>
            <a:r>
              <a:rPr sz="599" spc="-13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43" dirty="0">
                <a:solidFill>
                  <a:prstClr val="black"/>
                </a:solidFill>
                <a:latin typeface="Gill Sans MT"/>
                <a:cs typeface="Gill Sans MT"/>
              </a:rPr>
              <a:t>is</a:t>
            </a:r>
            <a:r>
              <a:rPr sz="599" spc="-17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21" dirty="0">
                <a:solidFill>
                  <a:prstClr val="black"/>
                </a:solidFill>
                <a:latin typeface="Gill Sans MT"/>
                <a:cs typeface="Gill Sans MT"/>
              </a:rPr>
              <a:t>known</a:t>
            </a:r>
            <a:r>
              <a:rPr sz="599" spc="-13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-4" dirty="0">
                <a:solidFill>
                  <a:prstClr val="black"/>
                </a:solidFill>
                <a:latin typeface="Gill Sans MT"/>
                <a:cs typeface="Gill Sans MT"/>
              </a:rPr>
              <a:t>to</a:t>
            </a:r>
            <a:r>
              <a:rPr sz="599" spc="-17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0" dirty="0">
                <a:solidFill>
                  <a:prstClr val="black"/>
                </a:solidFill>
                <a:latin typeface="Gill Sans MT"/>
                <a:cs typeface="Gill Sans MT"/>
              </a:rPr>
              <a:t>be</a:t>
            </a:r>
            <a:r>
              <a:rPr sz="599" spc="-13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0" dirty="0">
                <a:solidFill>
                  <a:prstClr val="black"/>
                </a:solidFill>
                <a:latin typeface="Gill Sans MT"/>
                <a:cs typeface="Gill Sans MT"/>
              </a:rPr>
              <a:t>living</a:t>
            </a:r>
            <a:r>
              <a:rPr sz="599" spc="-17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9" dirty="0">
                <a:solidFill>
                  <a:prstClr val="black"/>
                </a:solidFill>
                <a:latin typeface="Gill Sans MT"/>
                <a:cs typeface="Gill Sans MT"/>
              </a:rPr>
              <a:t>with</a:t>
            </a:r>
            <a:r>
              <a:rPr sz="599" spc="-13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-17" dirty="0">
                <a:solidFill>
                  <a:prstClr val="black"/>
                </a:solidFill>
                <a:latin typeface="Gill Sans MT"/>
                <a:cs typeface="Gill Sans MT"/>
              </a:rPr>
              <a:t>HIV, </a:t>
            </a:r>
            <a:r>
              <a:rPr sz="599" spc="17" dirty="0">
                <a:solidFill>
                  <a:prstClr val="black"/>
                </a:solidFill>
                <a:latin typeface="Gill Sans MT"/>
                <a:cs typeface="Gill Sans MT"/>
              </a:rPr>
              <a:t>on</a:t>
            </a:r>
            <a:r>
              <a:rPr sz="599" spc="-13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9" dirty="0">
                <a:solidFill>
                  <a:prstClr val="black"/>
                </a:solidFill>
                <a:latin typeface="Gill Sans MT"/>
                <a:cs typeface="Gill Sans MT"/>
              </a:rPr>
              <a:t>antiretroviral</a:t>
            </a:r>
            <a:r>
              <a:rPr sz="599" spc="-17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17" dirty="0">
                <a:solidFill>
                  <a:prstClr val="black"/>
                </a:solidFill>
                <a:latin typeface="Gill Sans MT"/>
                <a:cs typeface="Gill Sans MT"/>
              </a:rPr>
              <a:t>treatment</a:t>
            </a:r>
            <a:r>
              <a:rPr sz="599" spc="-13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43" dirty="0">
                <a:solidFill>
                  <a:prstClr val="black"/>
                </a:solidFill>
                <a:latin typeface="Gill Sans MT"/>
                <a:cs typeface="Gill Sans MT"/>
              </a:rPr>
              <a:t>and</a:t>
            </a:r>
            <a:r>
              <a:rPr sz="599" spc="-17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56" dirty="0">
                <a:solidFill>
                  <a:prstClr val="black"/>
                </a:solidFill>
                <a:latin typeface="Gill Sans MT"/>
                <a:cs typeface="Gill Sans MT"/>
              </a:rPr>
              <a:t>has</a:t>
            </a:r>
            <a:r>
              <a:rPr sz="599" spc="-13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47" dirty="0">
                <a:solidFill>
                  <a:prstClr val="black"/>
                </a:solidFill>
                <a:latin typeface="Gill Sans MT"/>
                <a:cs typeface="Gill Sans MT"/>
              </a:rPr>
              <a:t>an</a:t>
            </a:r>
            <a:r>
              <a:rPr sz="599" spc="-17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21" dirty="0">
                <a:solidFill>
                  <a:prstClr val="black"/>
                </a:solidFill>
                <a:latin typeface="Gill Sans MT"/>
                <a:cs typeface="Gill Sans MT"/>
              </a:rPr>
              <a:t>undetectable</a:t>
            </a:r>
            <a:r>
              <a:rPr sz="599" spc="-13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13" dirty="0">
                <a:solidFill>
                  <a:prstClr val="black"/>
                </a:solidFill>
                <a:latin typeface="Gill Sans MT"/>
                <a:cs typeface="Gill Sans MT"/>
              </a:rPr>
              <a:t>viral</a:t>
            </a:r>
            <a:r>
              <a:rPr sz="599" spc="-17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21" dirty="0">
                <a:solidFill>
                  <a:prstClr val="black"/>
                </a:solidFill>
                <a:latin typeface="Gill Sans MT"/>
                <a:cs typeface="Gill Sans MT"/>
              </a:rPr>
              <a:t>load,</a:t>
            </a:r>
            <a:r>
              <a:rPr sz="599" spc="-13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21" dirty="0">
                <a:solidFill>
                  <a:prstClr val="black"/>
                </a:solidFill>
                <a:latin typeface="Gill Sans MT"/>
                <a:cs typeface="Gill Sans MT"/>
              </a:rPr>
              <a:t>then</a:t>
            </a:r>
            <a:r>
              <a:rPr sz="599" spc="-17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9" dirty="0">
                <a:solidFill>
                  <a:prstClr val="black"/>
                </a:solidFill>
                <a:latin typeface="Gill Sans MT"/>
                <a:cs typeface="Gill Sans MT"/>
              </a:rPr>
              <a:t>there</a:t>
            </a:r>
            <a:r>
              <a:rPr sz="599" spc="-13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43" dirty="0">
                <a:solidFill>
                  <a:prstClr val="black"/>
                </a:solidFill>
                <a:latin typeface="Gill Sans MT"/>
                <a:cs typeface="Gill Sans MT"/>
              </a:rPr>
              <a:t>is</a:t>
            </a:r>
            <a:r>
              <a:rPr sz="599" spc="-17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17" dirty="0">
                <a:solidFill>
                  <a:prstClr val="black"/>
                </a:solidFill>
                <a:latin typeface="Gill Sans MT"/>
                <a:cs typeface="Gill Sans MT"/>
              </a:rPr>
              <a:t>no</a:t>
            </a:r>
            <a:r>
              <a:rPr sz="599" spc="-13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13" dirty="0">
                <a:solidFill>
                  <a:prstClr val="black"/>
                </a:solidFill>
                <a:latin typeface="Gill Sans MT"/>
                <a:cs typeface="Gill Sans MT"/>
              </a:rPr>
              <a:t>risk</a:t>
            </a:r>
            <a:r>
              <a:rPr sz="599" spc="-17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0" dirty="0">
                <a:solidFill>
                  <a:prstClr val="black"/>
                </a:solidFill>
                <a:latin typeface="Gill Sans MT"/>
                <a:cs typeface="Gill Sans MT"/>
              </a:rPr>
              <a:t>of</a:t>
            </a:r>
            <a:r>
              <a:rPr sz="599" spc="-13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4" dirty="0">
                <a:solidFill>
                  <a:prstClr val="black"/>
                </a:solidFill>
                <a:latin typeface="Gill Sans MT"/>
                <a:cs typeface="Gill Sans MT"/>
              </a:rPr>
              <a:t>HIV</a:t>
            </a:r>
            <a:r>
              <a:rPr sz="599" spc="-17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4" dirty="0">
                <a:solidFill>
                  <a:prstClr val="black"/>
                </a:solidFill>
                <a:latin typeface="Gill Sans MT"/>
                <a:cs typeface="Gill Sans MT"/>
              </a:rPr>
              <a:t>transmission</a:t>
            </a:r>
            <a:r>
              <a:rPr sz="599" spc="-13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17" dirty="0">
                <a:solidFill>
                  <a:prstClr val="black"/>
                </a:solidFill>
                <a:latin typeface="Gill Sans MT"/>
                <a:cs typeface="Gill Sans MT"/>
              </a:rPr>
              <a:t>from</a:t>
            </a:r>
            <a:r>
              <a:rPr sz="599" spc="-17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26" dirty="0">
                <a:solidFill>
                  <a:prstClr val="black"/>
                </a:solidFill>
                <a:latin typeface="Gill Sans MT"/>
                <a:cs typeface="Gill Sans MT"/>
              </a:rPr>
              <a:t>this</a:t>
            </a:r>
            <a:r>
              <a:rPr sz="599" spc="-13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9" dirty="0">
                <a:solidFill>
                  <a:prstClr val="black"/>
                </a:solidFill>
                <a:latin typeface="Gill Sans MT"/>
                <a:cs typeface="Gill Sans MT"/>
              </a:rPr>
              <a:t>partner.</a:t>
            </a:r>
            <a:endParaRPr sz="599">
              <a:solidFill>
                <a:prstClr val="black"/>
              </a:solidFill>
              <a:latin typeface="Gill Sans MT"/>
              <a:cs typeface="Gill Sans MT"/>
            </a:endParaRPr>
          </a:p>
          <a:p>
            <a:pPr marL="156381" marR="2282724" indent="-61901" defTabSz="457200">
              <a:lnSpc>
                <a:spcPct val="130900"/>
              </a:lnSpc>
              <a:buFontTx/>
              <a:buChar char="•"/>
              <a:tabLst>
                <a:tab pos="156924" algn="l"/>
              </a:tabLst>
            </a:pPr>
            <a:r>
              <a:rPr sz="599" spc="17" dirty="0">
                <a:solidFill>
                  <a:prstClr val="black"/>
                </a:solidFill>
                <a:latin typeface="Gill Sans MT"/>
                <a:cs typeface="Gill Sans MT"/>
              </a:rPr>
              <a:t>The</a:t>
            </a:r>
            <a:r>
              <a:rPr sz="599" spc="-17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26" dirty="0">
                <a:solidFill>
                  <a:prstClr val="black"/>
                </a:solidFill>
                <a:latin typeface="Gill Sans MT"/>
                <a:cs typeface="Gill Sans MT"/>
              </a:rPr>
              <a:t>risks</a:t>
            </a:r>
            <a:r>
              <a:rPr sz="599" spc="-17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26" dirty="0">
                <a:solidFill>
                  <a:prstClr val="black"/>
                </a:solidFill>
                <a:latin typeface="Gill Sans MT"/>
                <a:cs typeface="Gill Sans MT"/>
              </a:rPr>
              <a:t>listed</a:t>
            </a:r>
            <a:r>
              <a:rPr sz="599" spc="-17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0" dirty="0">
                <a:solidFill>
                  <a:prstClr val="black"/>
                </a:solidFill>
                <a:latin typeface="Gill Sans MT"/>
                <a:cs typeface="Gill Sans MT"/>
              </a:rPr>
              <a:t>above</a:t>
            </a:r>
            <a:r>
              <a:rPr sz="599" spc="-17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17" dirty="0">
                <a:solidFill>
                  <a:prstClr val="black"/>
                </a:solidFill>
                <a:latin typeface="Gill Sans MT"/>
                <a:cs typeface="Gill Sans MT"/>
              </a:rPr>
              <a:t>confer</a:t>
            </a:r>
            <a:r>
              <a:rPr sz="599" spc="-13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68" dirty="0">
                <a:solidFill>
                  <a:prstClr val="black"/>
                </a:solidFill>
                <a:latin typeface="Gill Sans MT"/>
                <a:cs typeface="Gill Sans MT"/>
              </a:rPr>
              <a:t>a</a:t>
            </a:r>
            <a:r>
              <a:rPr sz="599" spc="-17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b="1" spc="-4" dirty="0">
                <a:solidFill>
                  <a:prstClr val="black"/>
                </a:solidFill>
                <a:latin typeface="Gill Sans MT"/>
                <a:cs typeface="Gill Sans MT"/>
              </a:rPr>
              <a:t>risk</a:t>
            </a:r>
            <a:r>
              <a:rPr sz="599" b="1" spc="-13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b="1" spc="4" dirty="0">
                <a:solidFill>
                  <a:prstClr val="black"/>
                </a:solidFill>
                <a:latin typeface="Gill Sans MT"/>
                <a:cs typeface="Gill Sans MT"/>
              </a:rPr>
              <a:t>of</a:t>
            </a:r>
            <a:r>
              <a:rPr sz="599" b="1" spc="-17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b="1" spc="-38" dirty="0">
                <a:solidFill>
                  <a:prstClr val="black"/>
                </a:solidFill>
                <a:latin typeface="Gill Sans MT"/>
                <a:cs typeface="Gill Sans MT"/>
              </a:rPr>
              <a:t>HIV</a:t>
            </a:r>
            <a:r>
              <a:rPr sz="599" spc="-38" dirty="0">
                <a:solidFill>
                  <a:prstClr val="black"/>
                </a:solidFill>
                <a:latin typeface="Gill Sans MT"/>
                <a:cs typeface="Gill Sans MT"/>
              </a:rPr>
              <a:t>,</a:t>
            </a:r>
            <a:r>
              <a:rPr sz="599" spc="-17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43" dirty="0">
                <a:solidFill>
                  <a:prstClr val="black"/>
                </a:solidFill>
                <a:latin typeface="Gill Sans MT"/>
                <a:cs typeface="Gill Sans MT"/>
              </a:rPr>
              <a:t>and</a:t>
            </a:r>
            <a:r>
              <a:rPr sz="599" spc="-13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4" dirty="0">
                <a:solidFill>
                  <a:prstClr val="black"/>
                </a:solidFill>
                <a:latin typeface="Gill Sans MT"/>
                <a:cs typeface="Gill Sans MT"/>
              </a:rPr>
              <a:t>hence</a:t>
            </a:r>
            <a:r>
              <a:rPr sz="599" spc="-17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0" dirty="0">
                <a:solidFill>
                  <a:prstClr val="black"/>
                </a:solidFill>
                <a:latin typeface="Gill Sans MT"/>
                <a:cs typeface="Gill Sans MT"/>
              </a:rPr>
              <a:t>should</a:t>
            </a:r>
            <a:r>
              <a:rPr sz="599" spc="-17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13" dirty="0">
                <a:solidFill>
                  <a:prstClr val="black"/>
                </a:solidFill>
                <a:latin typeface="Gill Sans MT"/>
                <a:cs typeface="Gill Sans MT"/>
              </a:rPr>
              <a:t>prompt</a:t>
            </a:r>
            <a:r>
              <a:rPr sz="599" spc="-17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68" dirty="0">
                <a:solidFill>
                  <a:prstClr val="black"/>
                </a:solidFill>
                <a:latin typeface="Gill Sans MT"/>
                <a:cs typeface="Gill Sans MT"/>
              </a:rPr>
              <a:t>a</a:t>
            </a:r>
            <a:r>
              <a:rPr sz="599" spc="-17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26" dirty="0">
                <a:solidFill>
                  <a:prstClr val="black"/>
                </a:solidFill>
                <a:latin typeface="Gill Sans MT"/>
                <a:cs typeface="Gill Sans MT"/>
              </a:rPr>
              <a:t>clinician</a:t>
            </a:r>
            <a:r>
              <a:rPr sz="599" spc="-13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-4" dirty="0">
                <a:solidFill>
                  <a:prstClr val="black"/>
                </a:solidFill>
                <a:latin typeface="Gill Sans MT"/>
                <a:cs typeface="Gill Sans MT"/>
              </a:rPr>
              <a:t>to</a:t>
            </a:r>
            <a:r>
              <a:rPr sz="599" spc="-17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0" dirty="0">
                <a:solidFill>
                  <a:prstClr val="black"/>
                </a:solidFill>
                <a:latin typeface="Gill Sans MT"/>
                <a:cs typeface="Gill Sans MT"/>
              </a:rPr>
              <a:t>recommend</a:t>
            </a:r>
            <a:r>
              <a:rPr sz="599" spc="-17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21" dirty="0">
                <a:solidFill>
                  <a:prstClr val="black"/>
                </a:solidFill>
                <a:latin typeface="Gill Sans MT"/>
                <a:cs typeface="Gill Sans MT"/>
              </a:rPr>
              <a:t>that</a:t>
            </a:r>
            <a:r>
              <a:rPr sz="599" spc="-17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68" dirty="0">
                <a:solidFill>
                  <a:prstClr val="black"/>
                </a:solidFill>
                <a:latin typeface="Gill Sans MT"/>
                <a:cs typeface="Gill Sans MT"/>
              </a:rPr>
              <a:t>a</a:t>
            </a:r>
            <a:r>
              <a:rPr sz="599" spc="-17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21" dirty="0">
                <a:solidFill>
                  <a:prstClr val="black"/>
                </a:solidFill>
                <a:latin typeface="Gill Sans MT"/>
                <a:cs typeface="Gill Sans MT"/>
              </a:rPr>
              <a:t>patient</a:t>
            </a:r>
            <a:r>
              <a:rPr sz="599" spc="-13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21" dirty="0">
                <a:solidFill>
                  <a:prstClr val="black"/>
                </a:solidFill>
                <a:latin typeface="Gill Sans MT"/>
                <a:cs typeface="Gill Sans MT"/>
              </a:rPr>
              <a:t>start</a:t>
            </a:r>
            <a:r>
              <a:rPr sz="599" spc="-17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13" dirty="0">
                <a:solidFill>
                  <a:prstClr val="black"/>
                </a:solidFill>
                <a:latin typeface="Gill Sans MT"/>
                <a:cs typeface="Gill Sans MT"/>
              </a:rPr>
              <a:t>PrEP. </a:t>
            </a:r>
            <a:r>
              <a:rPr sz="599" spc="17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-21" dirty="0">
                <a:solidFill>
                  <a:prstClr val="black"/>
                </a:solidFill>
                <a:latin typeface="Trebuchet MS"/>
                <a:cs typeface="Trebuchet MS"/>
              </a:rPr>
              <a:t>However,</a:t>
            </a:r>
            <a:r>
              <a:rPr sz="599" spc="-34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599" dirty="0">
                <a:solidFill>
                  <a:prstClr val="black"/>
                </a:solidFill>
                <a:latin typeface="Trebuchet MS"/>
                <a:cs typeface="Trebuchet MS"/>
              </a:rPr>
              <a:t>this</a:t>
            </a:r>
            <a:r>
              <a:rPr sz="599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599" spc="-9" dirty="0">
                <a:solidFill>
                  <a:prstClr val="black"/>
                </a:solidFill>
                <a:latin typeface="Trebuchet MS"/>
                <a:cs typeface="Trebuchet MS"/>
              </a:rPr>
              <a:t>list</a:t>
            </a:r>
            <a:r>
              <a:rPr sz="599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599" spc="17" dirty="0">
                <a:solidFill>
                  <a:prstClr val="black"/>
                </a:solidFill>
                <a:latin typeface="Trebuchet MS"/>
                <a:cs typeface="Trebuchet MS"/>
              </a:rPr>
              <a:t>is</a:t>
            </a:r>
            <a:r>
              <a:rPr sz="599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599" spc="-9" dirty="0">
                <a:solidFill>
                  <a:prstClr val="black"/>
                </a:solidFill>
                <a:latin typeface="Trebuchet MS"/>
                <a:cs typeface="Trebuchet MS"/>
              </a:rPr>
              <a:t>not</a:t>
            </a:r>
            <a:r>
              <a:rPr sz="599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599" spc="-13" dirty="0">
                <a:solidFill>
                  <a:prstClr val="black"/>
                </a:solidFill>
                <a:latin typeface="Trebuchet MS"/>
                <a:cs typeface="Trebuchet MS"/>
              </a:rPr>
              <a:t>exhaustive,</a:t>
            </a:r>
            <a:r>
              <a:rPr sz="599" spc="-34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599" spc="4" dirty="0">
                <a:solidFill>
                  <a:prstClr val="black"/>
                </a:solidFill>
                <a:latin typeface="Trebuchet MS"/>
                <a:cs typeface="Trebuchet MS"/>
              </a:rPr>
              <a:t>and</a:t>
            </a:r>
            <a:r>
              <a:rPr sz="599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599" spc="-9" dirty="0">
                <a:solidFill>
                  <a:prstClr val="black"/>
                </a:solidFill>
                <a:latin typeface="Trebuchet MS"/>
                <a:cs typeface="Trebuchet MS"/>
              </a:rPr>
              <a:t>patients</a:t>
            </a:r>
            <a:r>
              <a:rPr sz="599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599" spc="4" dirty="0">
                <a:solidFill>
                  <a:prstClr val="black"/>
                </a:solidFill>
                <a:latin typeface="Trebuchet MS"/>
                <a:cs typeface="Trebuchet MS"/>
              </a:rPr>
              <a:t>who</a:t>
            </a:r>
            <a:r>
              <a:rPr sz="599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599" spc="9" dirty="0">
                <a:solidFill>
                  <a:prstClr val="black"/>
                </a:solidFill>
                <a:latin typeface="Trebuchet MS"/>
                <a:cs typeface="Trebuchet MS"/>
              </a:rPr>
              <a:t>do</a:t>
            </a:r>
            <a:r>
              <a:rPr sz="599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599" spc="-9" dirty="0">
                <a:solidFill>
                  <a:prstClr val="black"/>
                </a:solidFill>
                <a:latin typeface="Trebuchet MS"/>
                <a:cs typeface="Trebuchet MS"/>
              </a:rPr>
              <a:t>not</a:t>
            </a:r>
            <a:r>
              <a:rPr sz="599" spc="-34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599" spc="-17" dirty="0">
                <a:solidFill>
                  <a:prstClr val="black"/>
                </a:solidFill>
                <a:latin typeface="Trebuchet MS"/>
                <a:cs typeface="Trebuchet MS"/>
              </a:rPr>
              <a:t>report</a:t>
            </a:r>
            <a:r>
              <a:rPr sz="599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599" dirty="0">
                <a:solidFill>
                  <a:prstClr val="black"/>
                </a:solidFill>
                <a:latin typeface="Trebuchet MS"/>
                <a:cs typeface="Trebuchet MS"/>
              </a:rPr>
              <a:t>these</a:t>
            </a:r>
            <a:r>
              <a:rPr sz="599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599" spc="4" dirty="0">
                <a:solidFill>
                  <a:prstClr val="black"/>
                </a:solidFill>
                <a:latin typeface="Trebuchet MS"/>
                <a:cs typeface="Trebuchet MS"/>
              </a:rPr>
              <a:t>circumstances</a:t>
            </a:r>
            <a:r>
              <a:rPr sz="599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599" spc="4" dirty="0">
                <a:solidFill>
                  <a:prstClr val="black"/>
                </a:solidFill>
                <a:latin typeface="Trebuchet MS"/>
                <a:cs typeface="Trebuchet MS"/>
              </a:rPr>
              <a:t>may</a:t>
            </a:r>
            <a:r>
              <a:rPr sz="599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599" spc="-13" dirty="0">
                <a:solidFill>
                  <a:prstClr val="black"/>
                </a:solidFill>
                <a:latin typeface="Trebuchet MS"/>
                <a:cs typeface="Trebuchet MS"/>
              </a:rPr>
              <a:t>still</a:t>
            </a:r>
            <a:r>
              <a:rPr sz="599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599" spc="-17" dirty="0">
                <a:solidFill>
                  <a:prstClr val="black"/>
                </a:solidFill>
                <a:latin typeface="Trebuchet MS"/>
                <a:cs typeface="Trebuchet MS"/>
              </a:rPr>
              <a:t>benefit</a:t>
            </a:r>
            <a:r>
              <a:rPr sz="599" spc="-34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599" spc="-4" dirty="0">
                <a:solidFill>
                  <a:prstClr val="black"/>
                </a:solidFill>
                <a:latin typeface="Trebuchet MS"/>
                <a:cs typeface="Trebuchet MS"/>
              </a:rPr>
              <a:t>from</a:t>
            </a:r>
            <a:r>
              <a:rPr sz="599" spc="-30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599" spc="-17" dirty="0">
                <a:solidFill>
                  <a:prstClr val="black"/>
                </a:solidFill>
                <a:latin typeface="Trebuchet MS"/>
                <a:cs typeface="Trebuchet MS"/>
              </a:rPr>
              <a:t>PrEP.</a:t>
            </a:r>
            <a:endParaRPr sz="599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156381" indent="-61901" defTabSz="457200">
              <a:spcBef>
                <a:spcPts val="222"/>
              </a:spcBef>
              <a:buFontTx/>
              <a:buChar char="•"/>
              <a:tabLst>
                <a:tab pos="156924" algn="l"/>
              </a:tabLst>
            </a:pPr>
            <a:r>
              <a:rPr sz="599" spc="-13" dirty="0">
                <a:solidFill>
                  <a:prstClr val="black"/>
                </a:solidFill>
                <a:latin typeface="Gill Sans MT"/>
                <a:cs typeface="Gill Sans MT"/>
              </a:rPr>
              <a:t>A</a:t>
            </a:r>
            <a:r>
              <a:rPr sz="599" spc="-17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21" dirty="0">
                <a:solidFill>
                  <a:prstClr val="black"/>
                </a:solidFill>
                <a:latin typeface="Gill Sans MT"/>
                <a:cs typeface="Gill Sans MT"/>
              </a:rPr>
              <a:t>person</a:t>
            </a:r>
            <a:r>
              <a:rPr sz="599" spc="-13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43" dirty="0">
                <a:solidFill>
                  <a:prstClr val="black"/>
                </a:solidFill>
                <a:latin typeface="Gill Sans MT"/>
                <a:cs typeface="Gill Sans MT"/>
              </a:rPr>
              <a:t>is</a:t>
            </a:r>
            <a:r>
              <a:rPr sz="599" spc="-17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21" dirty="0">
                <a:solidFill>
                  <a:prstClr val="black"/>
                </a:solidFill>
                <a:latin typeface="Gill Sans MT"/>
                <a:cs typeface="Gill Sans MT"/>
              </a:rPr>
              <a:t>considered</a:t>
            </a:r>
            <a:r>
              <a:rPr sz="599" spc="-13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-4" dirty="0">
                <a:solidFill>
                  <a:prstClr val="black"/>
                </a:solidFill>
                <a:latin typeface="Gill Sans MT"/>
                <a:cs typeface="Gill Sans MT"/>
              </a:rPr>
              <a:t>to</a:t>
            </a:r>
            <a:r>
              <a:rPr sz="599" spc="-17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0" dirty="0">
                <a:solidFill>
                  <a:prstClr val="black"/>
                </a:solidFill>
                <a:latin typeface="Gill Sans MT"/>
                <a:cs typeface="Gill Sans MT"/>
              </a:rPr>
              <a:t>be</a:t>
            </a:r>
            <a:r>
              <a:rPr sz="599" spc="-13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0" dirty="0">
                <a:solidFill>
                  <a:prstClr val="black"/>
                </a:solidFill>
                <a:latin typeface="Gill Sans MT"/>
                <a:cs typeface="Gill Sans MT"/>
              </a:rPr>
              <a:t>at</a:t>
            </a:r>
            <a:r>
              <a:rPr sz="599" spc="-17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13" dirty="0">
                <a:solidFill>
                  <a:prstClr val="black"/>
                </a:solidFill>
                <a:latin typeface="Gill Sans MT"/>
                <a:cs typeface="Gill Sans MT"/>
              </a:rPr>
              <a:t>risk</a:t>
            </a:r>
            <a:r>
              <a:rPr sz="599" spc="-13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4" dirty="0">
                <a:solidFill>
                  <a:prstClr val="black"/>
                </a:solidFill>
                <a:latin typeface="Gill Sans MT"/>
                <a:cs typeface="Gill Sans MT"/>
              </a:rPr>
              <a:t>if</a:t>
            </a:r>
            <a:r>
              <a:rPr sz="599" spc="-17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17" dirty="0">
                <a:solidFill>
                  <a:prstClr val="black"/>
                </a:solidFill>
                <a:latin typeface="Gill Sans MT"/>
                <a:cs typeface="Gill Sans MT"/>
              </a:rPr>
              <a:t>they</a:t>
            </a:r>
            <a:r>
              <a:rPr sz="599" spc="-13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43" dirty="0">
                <a:solidFill>
                  <a:prstClr val="black"/>
                </a:solidFill>
                <a:latin typeface="Gill Sans MT"/>
                <a:cs typeface="Gill Sans MT"/>
              </a:rPr>
              <a:t>had</a:t>
            </a:r>
            <a:r>
              <a:rPr sz="599" spc="-17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0" dirty="0">
                <a:solidFill>
                  <a:prstClr val="black"/>
                </a:solidFill>
                <a:latin typeface="Gill Sans MT"/>
                <a:cs typeface="Gill Sans MT"/>
              </a:rPr>
              <a:t>these</a:t>
            </a:r>
            <a:r>
              <a:rPr sz="599" spc="-13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26" dirty="0">
                <a:solidFill>
                  <a:prstClr val="black"/>
                </a:solidFill>
                <a:latin typeface="Gill Sans MT"/>
                <a:cs typeface="Gill Sans MT"/>
              </a:rPr>
              <a:t>risks</a:t>
            </a:r>
            <a:r>
              <a:rPr sz="599" spc="-17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21" dirty="0">
                <a:solidFill>
                  <a:prstClr val="black"/>
                </a:solidFill>
                <a:latin typeface="Gill Sans MT"/>
                <a:cs typeface="Gill Sans MT"/>
              </a:rPr>
              <a:t>in</a:t>
            </a:r>
            <a:r>
              <a:rPr sz="599" spc="-13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17" dirty="0">
                <a:solidFill>
                  <a:prstClr val="black"/>
                </a:solidFill>
                <a:latin typeface="Gill Sans MT"/>
                <a:cs typeface="Gill Sans MT"/>
              </a:rPr>
              <a:t>the</a:t>
            </a:r>
            <a:r>
              <a:rPr sz="599" spc="-17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17" dirty="0">
                <a:solidFill>
                  <a:prstClr val="black"/>
                </a:solidFill>
                <a:latin typeface="Gill Sans MT"/>
                <a:cs typeface="Gill Sans MT"/>
              </a:rPr>
              <a:t>previous</a:t>
            </a:r>
            <a:r>
              <a:rPr sz="599" spc="-13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4" dirty="0">
                <a:solidFill>
                  <a:prstClr val="black"/>
                </a:solidFill>
                <a:latin typeface="Gill Sans MT"/>
                <a:cs typeface="Gill Sans MT"/>
              </a:rPr>
              <a:t>3</a:t>
            </a:r>
            <a:r>
              <a:rPr sz="599" spc="-17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21" dirty="0">
                <a:solidFill>
                  <a:prstClr val="black"/>
                </a:solidFill>
                <a:latin typeface="Gill Sans MT"/>
                <a:cs typeface="Gill Sans MT"/>
              </a:rPr>
              <a:t>months,</a:t>
            </a:r>
            <a:r>
              <a:rPr sz="599" spc="-13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-17" dirty="0">
                <a:solidFill>
                  <a:prstClr val="black"/>
                </a:solidFill>
                <a:latin typeface="Gill Sans MT"/>
                <a:cs typeface="Gill Sans MT"/>
              </a:rPr>
              <a:t>or </a:t>
            </a:r>
            <a:r>
              <a:rPr sz="599" spc="34" dirty="0">
                <a:solidFill>
                  <a:prstClr val="black"/>
                </a:solidFill>
                <a:latin typeface="Gill Sans MT"/>
                <a:cs typeface="Gill Sans MT"/>
              </a:rPr>
              <a:t>if</a:t>
            </a:r>
            <a:r>
              <a:rPr sz="599" spc="-13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17" dirty="0">
                <a:solidFill>
                  <a:prstClr val="black"/>
                </a:solidFill>
                <a:latin typeface="Gill Sans MT"/>
                <a:cs typeface="Gill Sans MT"/>
              </a:rPr>
              <a:t>they</a:t>
            </a:r>
            <a:r>
              <a:rPr sz="599" spc="-17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26" dirty="0">
                <a:solidFill>
                  <a:prstClr val="black"/>
                </a:solidFill>
                <a:latin typeface="Gill Sans MT"/>
                <a:cs typeface="Gill Sans MT"/>
              </a:rPr>
              <a:t>foresee</a:t>
            </a:r>
            <a:r>
              <a:rPr sz="599" spc="-13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0" dirty="0">
                <a:solidFill>
                  <a:prstClr val="black"/>
                </a:solidFill>
                <a:latin typeface="Gill Sans MT"/>
                <a:cs typeface="Gill Sans MT"/>
              </a:rPr>
              <a:t>these</a:t>
            </a:r>
            <a:r>
              <a:rPr sz="599" spc="-17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26" dirty="0">
                <a:solidFill>
                  <a:prstClr val="black"/>
                </a:solidFill>
                <a:latin typeface="Gill Sans MT"/>
                <a:cs typeface="Gill Sans MT"/>
              </a:rPr>
              <a:t>risks</a:t>
            </a:r>
            <a:r>
              <a:rPr sz="599" spc="-13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21" dirty="0">
                <a:solidFill>
                  <a:prstClr val="black"/>
                </a:solidFill>
                <a:latin typeface="Gill Sans MT"/>
                <a:cs typeface="Gill Sans MT"/>
              </a:rPr>
              <a:t>in</a:t>
            </a:r>
            <a:r>
              <a:rPr sz="599" spc="-17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17" dirty="0">
                <a:solidFill>
                  <a:prstClr val="black"/>
                </a:solidFill>
                <a:latin typeface="Gill Sans MT"/>
                <a:cs typeface="Gill Sans MT"/>
              </a:rPr>
              <a:t>the</a:t>
            </a:r>
            <a:r>
              <a:rPr sz="599" spc="-13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4" dirty="0">
                <a:solidFill>
                  <a:prstClr val="black"/>
                </a:solidFill>
                <a:latin typeface="Gill Sans MT"/>
                <a:cs typeface="Gill Sans MT"/>
              </a:rPr>
              <a:t>upcoming</a:t>
            </a:r>
            <a:r>
              <a:rPr sz="599" spc="-17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4" dirty="0">
                <a:solidFill>
                  <a:prstClr val="black"/>
                </a:solidFill>
                <a:latin typeface="Gill Sans MT"/>
                <a:cs typeface="Gill Sans MT"/>
              </a:rPr>
              <a:t>3</a:t>
            </a:r>
            <a:r>
              <a:rPr sz="599" spc="-13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26" dirty="0">
                <a:solidFill>
                  <a:prstClr val="black"/>
                </a:solidFill>
                <a:latin typeface="Gill Sans MT"/>
                <a:cs typeface="Gill Sans MT"/>
              </a:rPr>
              <a:t>months.</a:t>
            </a:r>
            <a:endParaRPr sz="599">
              <a:solidFill>
                <a:prstClr val="black"/>
              </a:solidFill>
              <a:latin typeface="Gill Sans MT"/>
              <a:cs typeface="Gill Sans MT"/>
            </a:endParaRPr>
          </a:p>
        </p:txBody>
      </p:sp>
      <p:sp>
        <p:nvSpPr>
          <p:cNvPr id="121" name="object 60">
            <a:extLst>
              <a:ext uri="{FF2B5EF4-FFF2-40B4-BE49-F238E27FC236}">
                <a16:creationId xmlns:a16="http://schemas.microsoft.com/office/drawing/2014/main" id="{7BD5E94A-93CE-A03C-3139-0553B48E83F7}"/>
              </a:ext>
            </a:extLst>
          </p:cNvPr>
          <p:cNvSpPr txBox="1"/>
          <p:nvPr/>
        </p:nvSpPr>
        <p:spPr>
          <a:xfrm>
            <a:off x="1529015" y="2487537"/>
            <a:ext cx="2423549" cy="168966"/>
          </a:xfrm>
          <a:prstGeom prst="rect">
            <a:avLst/>
          </a:prstGeom>
          <a:solidFill>
            <a:srgbClr val="DCDDDE"/>
          </a:solidFill>
          <a:ln w="6350">
            <a:solidFill>
              <a:srgbClr val="1C3664"/>
            </a:solidFill>
          </a:ln>
        </p:spPr>
        <p:txBody>
          <a:bodyPr vert="horz" wrap="square" lIns="0" tIns="76019" rIns="0" bIns="0" rtlCol="0">
            <a:spAutoFit/>
          </a:bodyPr>
          <a:lstStyle/>
          <a:p>
            <a:pPr marL="95023" defTabSz="457200">
              <a:spcBef>
                <a:spcPts val="599"/>
              </a:spcBef>
            </a:pPr>
            <a:r>
              <a:rPr sz="599" b="1" spc="-43" dirty="0">
                <a:solidFill>
                  <a:prstClr val="black"/>
                </a:solidFill>
                <a:latin typeface="Gill Sans MT"/>
                <a:cs typeface="Gill Sans MT"/>
              </a:rPr>
              <a:t>CLI</a:t>
            </a:r>
            <a:r>
              <a:rPr sz="599" b="1" spc="-21" dirty="0">
                <a:solidFill>
                  <a:prstClr val="black"/>
                </a:solidFill>
                <a:latin typeface="Gill Sans MT"/>
                <a:cs typeface="Gill Sans MT"/>
              </a:rPr>
              <a:t>: </a:t>
            </a:r>
            <a:r>
              <a:rPr sz="599" spc="30" dirty="0">
                <a:solidFill>
                  <a:prstClr val="black"/>
                </a:solidFill>
                <a:latin typeface="Gill Sans MT"/>
                <a:cs typeface="Gill Sans MT"/>
              </a:rPr>
              <a:t>Condomless</a:t>
            </a:r>
            <a:r>
              <a:rPr sz="599" spc="-2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13" dirty="0">
                <a:solidFill>
                  <a:prstClr val="black"/>
                </a:solidFill>
                <a:latin typeface="Gill Sans MT"/>
                <a:cs typeface="Gill Sans MT"/>
              </a:rPr>
              <a:t>int</a:t>
            </a:r>
            <a:r>
              <a:rPr sz="599" spc="17" dirty="0">
                <a:solidFill>
                  <a:prstClr val="black"/>
                </a:solidFill>
                <a:latin typeface="Gill Sans MT"/>
                <a:cs typeface="Gill Sans MT"/>
              </a:rPr>
              <a:t>e</a:t>
            </a:r>
            <a:r>
              <a:rPr sz="599" spc="-47" dirty="0">
                <a:solidFill>
                  <a:prstClr val="black"/>
                </a:solidFill>
                <a:latin typeface="Gill Sans MT"/>
                <a:cs typeface="Gill Sans MT"/>
              </a:rPr>
              <a:t>r</a:t>
            </a:r>
            <a:r>
              <a:rPr sz="599" spc="26" dirty="0">
                <a:solidFill>
                  <a:prstClr val="black"/>
                </a:solidFill>
                <a:latin typeface="Gill Sans MT"/>
                <a:cs typeface="Gill Sans MT"/>
              </a:rPr>
              <a:t>co</a:t>
            </a:r>
            <a:r>
              <a:rPr sz="599" spc="30" dirty="0">
                <a:solidFill>
                  <a:prstClr val="black"/>
                </a:solidFill>
                <a:latin typeface="Gill Sans MT"/>
                <a:cs typeface="Gill Sans MT"/>
              </a:rPr>
              <a:t>u</a:t>
            </a:r>
            <a:r>
              <a:rPr sz="599" spc="13" dirty="0">
                <a:solidFill>
                  <a:prstClr val="black"/>
                </a:solidFill>
                <a:latin typeface="Gill Sans MT"/>
                <a:cs typeface="Gill Sans MT"/>
              </a:rPr>
              <a:t>rse</a:t>
            </a:r>
            <a:r>
              <a:rPr sz="599" spc="9" dirty="0">
                <a:solidFill>
                  <a:prstClr val="black"/>
                </a:solidFill>
                <a:latin typeface="Gill Sans MT"/>
                <a:cs typeface="Gill Sans MT"/>
              </a:rPr>
              <a:t>;</a:t>
            </a:r>
            <a:r>
              <a:rPr sz="599" spc="-2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b="1" dirty="0">
                <a:solidFill>
                  <a:prstClr val="black"/>
                </a:solidFill>
                <a:latin typeface="Gill Sans MT"/>
                <a:cs typeface="Gill Sans MT"/>
              </a:rPr>
              <a:t>MSM:</a:t>
            </a:r>
            <a:r>
              <a:rPr sz="599" b="1" spc="-2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4" dirty="0">
                <a:solidFill>
                  <a:prstClr val="black"/>
                </a:solidFill>
                <a:latin typeface="Gill Sans MT"/>
                <a:cs typeface="Gill Sans MT"/>
              </a:rPr>
              <a:t>Me</a:t>
            </a:r>
            <a:r>
              <a:rPr sz="599" spc="30" dirty="0">
                <a:solidFill>
                  <a:prstClr val="black"/>
                </a:solidFill>
                <a:latin typeface="Gill Sans MT"/>
                <a:cs typeface="Gill Sans MT"/>
              </a:rPr>
              <a:t>n</a:t>
            </a:r>
            <a:r>
              <a:rPr sz="599" spc="-2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13" dirty="0">
                <a:solidFill>
                  <a:prstClr val="black"/>
                </a:solidFill>
                <a:latin typeface="Gill Sans MT"/>
                <a:cs typeface="Gill Sans MT"/>
              </a:rPr>
              <a:t>wh</a:t>
            </a:r>
            <a:r>
              <a:rPr sz="599" spc="17" dirty="0">
                <a:solidFill>
                  <a:prstClr val="black"/>
                </a:solidFill>
                <a:latin typeface="Gill Sans MT"/>
                <a:cs typeface="Gill Sans MT"/>
              </a:rPr>
              <a:t>o</a:t>
            </a:r>
            <a:r>
              <a:rPr sz="599" spc="-2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51" dirty="0">
                <a:solidFill>
                  <a:prstClr val="black"/>
                </a:solidFill>
                <a:latin typeface="Gill Sans MT"/>
                <a:cs typeface="Gill Sans MT"/>
              </a:rPr>
              <a:t>h</a:t>
            </a:r>
            <a:r>
              <a:rPr sz="599" spc="34" dirty="0">
                <a:solidFill>
                  <a:prstClr val="black"/>
                </a:solidFill>
                <a:latin typeface="Gill Sans MT"/>
                <a:cs typeface="Gill Sans MT"/>
              </a:rPr>
              <a:t>a</a:t>
            </a:r>
            <a:r>
              <a:rPr sz="599" spc="21" dirty="0">
                <a:solidFill>
                  <a:prstClr val="black"/>
                </a:solidFill>
                <a:latin typeface="Gill Sans MT"/>
                <a:cs typeface="Gill Sans MT"/>
              </a:rPr>
              <a:t>v</a:t>
            </a:r>
            <a:r>
              <a:rPr sz="599" spc="30" dirty="0">
                <a:solidFill>
                  <a:prstClr val="black"/>
                </a:solidFill>
                <a:latin typeface="Gill Sans MT"/>
                <a:cs typeface="Gill Sans MT"/>
              </a:rPr>
              <a:t>e</a:t>
            </a:r>
            <a:r>
              <a:rPr sz="599" spc="-2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4" dirty="0">
                <a:solidFill>
                  <a:prstClr val="black"/>
                </a:solidFill>
                <a:latin typeface="Gill Sans MT"/>
                <a:cs typeface="Gill Sans MT"/>
              </a:rPr>
              <a:t>sex</a:t>
            </a:r>
            <a:r>
              <a:rPr sz="599" spc="-2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9" dirty="0">
                <a:solidFill>
                  <a:prstClr val="black"/>
                </a:solidFill>
                <a:latin typeface="Gill Sans MT"/>
                <a:cs typeface="Gill Sans MT"/>
              </a:rPr>
              <a:t>wit</a:t>
            </a:r>
            <a:r>
              <a:rPr sz="599" spc="13" dirty="0">
                <a:solidFill>
                  <a:prstClr val="black"/>
                </a:solidFill>
                <a:latin typeface="Gill Sans MT"/>
                <a:cs typeface="Gill Sans MT"/>
              </a:rPr>
              <a:t>h</a:t>
            </a:r>
            <a:r>
              <a:rPr sz="599" spc="-2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599" spc="30" dirty="0">
                <a:solidFill>
                  <a:prstClr val="black"/>
                </a:solidFill>
                <a:latin typeface="Gill Sans MT"/>
                <a:cs typeface="Gill Sans MT"/>
              </a:rPr>
              <a:t>men.</a:t>
            </a:r>
            <a:endParaRPr sz="599" dirty="0">
              <a:solidFill>
                <a:prstClr val="black"/>
              </a:solidFill>
              <a:latin typeface="Gill Sans MT"/>
              <a:cs typeface="Gill Sans MT"/>
            </a:endParaRPr>
          </a:p>
        </p:txBody>
      </p:sp>
      <p:pic>
        <p:nvPicPr>
          <p:cNvPr id="122" name="object 48">
            <a:extLst>
              <a:ext uri="{FF2B5EF4-FFF2-40B4-BE49-F238E27FC236}">
                <a16:creationId xmlns:a16="http://schemas.microsoft.com/office/drawing/2014/main" id="{0E7B6198-8EBA-25AA-9883-69AE434A0113}"/>
              </a:ext>
            </a:extLst>
          </p:cNvPr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496575" y="5840289"/>
            <a:ext cx="104396" cy="7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893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2100</Words>
  <Application>Microsoft Office PowerPoint</Application>
  <PresentationFormat>Widescreen</PresentationFormat>
  <Paragraphs>220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Gill Sans MT</vt:lpstr>
      <vt:lpstr>Times New Roman</vt:lpstr>
      <vt:lpstr>Trebuchet MS</vt:lpstr>
      <vt:lpstr>Office Theme</vt:lpstr>
      <vt:lpstr>PrEParing to Provide: How Can We Encourage GPs To Prescribe PrEP? A Qualitative Investigation of WA Service Providers’ Experiences Prescribing PrEP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to Provide: How Can We Encourage GPs To Prescribe PrEP? A Qualitative Investigation of WA Service Providers’ Experiences Prescribing PrEP </dc:title>
  <dc:creator>Karina Reeves</dc:creator>
  <cp:lastModifiedBy>Karina Reeves</cp:lastModifiedBy>
  <cp:revision>1</cp:revision>
  <dcterms:created xsi:type="dcterms:W3CDTF">2022-06-19T11:59:58Z</dcterms:created>
  <dcterms:modified xsi:type="dcterms:W3CDTF">2022-06-19T12:00:42Z</dcterms:modified>
</cp:coreProperties>
</file>