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priola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05276-D432-424E-80AD-98FFA462032A}" v="8" dt="2022-06-07T05:13:26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2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25741" y="6573975"/>
            <a:ext cx="6077368" cy="3966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584854">
            <a:off x="3035455" y="2791700"/>
            <a:ext cx="1714265" cy="16456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584854" flipH="1" flipV="1">
            <a:off x="12740362" y="2892810"/>
            <a:ext cx="1714265" cy="16456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95997" y="1350797"/>
            <a:ext cx="9301218" cy="52231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-317090" y="-251207"/>
            <a:ext cx="6077368" cy="3966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289153" y="8004740"/>
            <a:ext cx="2258007" cy="1900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266736" y="2501798"/>
            <a:ext cx="6959740" cy="321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9"/>
              </a:lnSpc>
            </a:pPr>
            <a:r>
              <a:rPr lang="en-US" sz="6766">
                <a:solidFill>
                  <a:srgbClr val="000000"/>
                </a:solidFill>
                <a:latin typeface="Capriola"/>
              </a:rPr>
              <a:t>Syphilis is on the move! </a:t>
            </a:r>
          </a:p>
          <a:p>
            <a:pPr algn="ctr">
              <a:lnSpc>
                <a:spcPts val="5006"/>
              </a:lnSpc>
            </a:pPr>
            <a:endParaRPr lang="en-US" sz="6766">
              <a:solidFill>
                <a:srgbClr val="000000"/>
              </a:solidFill>
              <a:latin typeface="Capriol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60429" y="7236607"/>
            <a:ext cx="10372355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priola"/>
              </a:rPr>
              <a:t>The development and implementation of a state-wide gap analysis tool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1606" t="5717" r="59042" b="19218"/>
          <a:stretch>
            <a:fillRect/>
          </a:stretch>
        </p:blipFill>
        <p:spPr>
          <a:xfrm>
            <a:off x="9968506" y="907283"/>
            <a:ext cx="5350412" cy="885210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49038" y="2352677"/>
            <a:ext cx="8319468" cy="2790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Kaya, Wayiba, Wanthiwa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56136" y="5893177"/>
            <a:ext cx="6478117" cy="302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7"/>
              </a:lnSpc>
            </a:pPr>
            <a:r>
              <a:rPr lang="en-US" sz="1576">
                <a:solidFill>
                  <a:srgbClr val="000000"/>
                </a:solidFill>
                <a:latin typeface="Capriola"/>
              </a:rPr>
              <a:t>SHQ acknowledges Aboriginal and Torres Strait Islander peoples as the Traditional Custodians of Country throughout Australia and the continuing connection to lands, waters and communities.</a:t>
            </a:r>
          </a:p>
          <a:p>
            <a:pPr algn="ctr">
              <a:lnSpc>
                <a:spcPts val="2207"/>
              </a:lnSpc>
            </a:pPr>
            <a:endParaRPr lang="en-US" sz="1576">
              <a:solidFill>
                <a:srgbClr val="000000"/>
              </a:solidFill>
              <a:latin typeface="Capriola"/>
            </a:endParaRPr>
          </a:p>
          <a:p>
            <a:pPr algn="ctr">
              <a:lnSpc>
                <a:spcPts val="2207"/>
              </a:lnSpc>
            </a:pPr>
            <a:r>
              <a:rPr lang="en-US" sz="1576">
                <a:solidFill>
                  <a:srgbClr val="000000"/>
                </a:solidFill>
                <a:latin typeface="Capriola"/>
              </a:rPr>
              <a:t>In particular, we acknowledge the Whadjuk people of the Noongar Nation who are the traditional custodians of the land where SHQ is based.</a:t>
            </a:r>
          </a:p>
          <a:p>
            <a:pPr algn="ctr">
              <a:lnSpc>
                <a:spcPts val="2207"/>
              </a:lnSpc>
            </a:pPr>
            <a:endParaRPr lang="en-US" sz="1576">
              <a:solidFill>
                <a:srgbClr val="000000"/>
              </a:solidFill>
              <a:latin typeface="Capriola"/>
            </a:endParaRPr>
          </a:p>
          <a:p>
            <a:pPr algn="ctr">
              <a:lnSpc>
                <a:spcPts val="2207"/>
              </a:lnSpc>
            </a:pPr>
            <a:r>
              <a:rPr lang="en-US" sz="1576">
                <a:solidFill>
                  <a:srgbClr val="000000"/>
                </a:solidFill>
                <a:latin typeface="Capriola"/>
              </a:rPr>
              <a:t>We pay our respect to them, their culture, and to their Elders both past and present.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587911-7EB9-9ECA-3DDC-C72646D0A3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28966" y="2579338"/>
            <a:ext cx="16130334" cy="624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SHQ received funding for 12 months from the Department of Health as part of a comprehensive state-wide response to help improve syphilis testing rates, treatment uptake and the reduction of syphilis cases in Western Australia. It takes place in the context of a syphilis outbreak in Western Australia and an increasing occurrence of congenital syphilis.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Capriola"/>
              </a:rPr>
              <a:t>How?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Conduct a gap analysis on syphilis knowledge among clinical and community workers across Western Australia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   2. Develop resources and education opportunities to fill identified gaps</a:t>
            </a:r>
          </a:p>
          <a:p>
            <a:pPr>
              <a:lnSpc>
                <a:spcPts val="4899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43203" y="809625"/>
            <a:ext cx="10334652" cy="136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Project overview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29C3DA6-C31C-68D8-A903-4B86DA247B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28966" y="2579338"/>
            <a:ext cx="16130334" cy="624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SHQ received funding for 12 months from the Department of Health as part of a comprehensive state-wide response to help improve syphilis testing rates, treatment uptake and the reduction of syphilis cases in Western Australia. It takes place in the context of a syphilis outbreak in Western Australia and an increasing occurrence of congenital syphilis.</a:t>
            </a:r>
            <a:r>
              <a:rPr lang="en-US" sz="2900">
                <a:solidFill>
                  <a:srgbClr val="000000"/>
                </a:solidFill>
                <a:latin typeface="Arimo"/>
              </a:rPr>
              <a:t>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Capriola"/>
              </a:rPr>
              <a:t>How?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Conduct a gap analysis on syphilis knowledge among clinical and community workers across Western Australia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   2. Develop resources and education opportunities to fill identified gaps</a:t>
            </a:r>
          </a:p>
          <a:p>
            <a:pPr>
              <a:lnSpc>
                <a:spcPts val="4899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84314" y="5369638"/>
            <a:ext cx="16292800" cy="2135195"/>
            <a:chOff x="0" y="0"/>
            <a:chExt cx="19554515" cy="25626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55785" cy="2561377"/>
            </a:xfrm>
            <a:custGeom>
              <a:avLst/>
              <a:gdLst/>
              <a:ahLst/>
              <a:cxnLst/>
              <a:rect l="l" t="t" r="r" b="b"/>
              <a:pathLst>
                <a:path w="19555785" h="2561377">
                  <a:moveTo>
                    <a:pt x="19508795" y="1285358"/>
                  </a:moveTo>
                  <a:lnTo>
                    <a:pt x="19506256" y="1282268"/>
                  </a:lnTo>
                  <a:lnTo>
                    <a:pt x="19463076" y="204470"/>
                  </a:lnTo>
                  <a:lnTo>
                    <a:pt x="19461806" y="115570"/>
                  </a:lnTo>
                  <a:lnTo>
                    <a:pt x="19372906" y="114300"/>
                  </a:lnTo>
                  <a:lnTo>
                    <a:pt x="10113497" y="60960"/>
                  </a:lnTo>
                  <a:lnTo>
                    <a:pt x="9409163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82268"/>
                  </a:lnTo>
                  <a:lnTo>
                    <a:pt x="59690" y="1285358"/>
                  </a:lnTo>
                  <a:lnTo>
                    <a:pt x="114300" y="2378497"/>
                  </a:lnTo>
                  <a:lnTo>
                    <a:pt x="115570" y="2467397"/>
                  </a:lnTo>
                  <a:lnTo>
                    <a:pt x="204470" y="2468667"/>
                  </a:lnTo>
                  <a:lnTo>
                    <a:pt x="9409162" y="2511847"/>
                  </a:lnTo>
                  <a:lnTo>
                    <a:pt x="10113496" y="2514387"/>
                  </a:lnTo>
                  <a:lnTo>
                    <a:pt x="19555785" y="2561377"/>
                  </a:lnTo>
                  <a:lnTo>
                    <a:pt x="19508795" y="1285358"/>
                  </a:lnTo>
                  <a:close/>
                  <a:moveTo>
                    <a:pt x="19237015" y="1282268"/>
                  </a:moveTo>
                  <a:lnTo>
                    <a:pt x="19234476" y="1285358"/>
                  </a:lnTo>
                  <a:lnTo>
                    <a:pt x="19193835" y="2201967"/>
                  </a:lnTo>
                  <a:lnTo>
                    <a:pt x="10113497" y="2242607"/>
                  </a:lnTo>
                  <a:lnTo>
                    <a:pt x="9409163" y="2245147"/>
                  </a:lnTo>
                  <a:lnTo>
                    <a:pt x="295910" y="2287057"/>
                  </a:lnTo>
                  <a:lnTo>
                    <a:pt x="347980" y="1285358"/>
                  </a:lnTo>
                  <a:lnTo>
                    <a:pt x="350520" y="1282268"/>
                  </a:lnTo>
                  <a:lnTo>
                    <a:pt x="400050" y="401320"/>
                  </a:lnTo>
                  <a:lnTo>
                    <a:pt x="9409162" y="351790"/>
                  </a:lnTo>
                  <a:lnTo>
                    <a:pt x="10113497" y="349250"/>
                  </a:lnTo>
                  <a:lnTo>
                    <a:pt x="19278926" y="297180"/>
                  </a:lnTo>
                  <a:lnTo>
                    <a:pt x="19237015" y="1282268"/>
                  </a:lnTo>
                  <a:close/>
                </a:path>
              </a:pathLst>
            </a:custGeom>
            <a:solidFill>
              <a:srgbClr val="FFD32A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843203" y="809625"/>
            <a:ext cx="10334652" cy="136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Project overview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C8E96225-C3DD-D225-83DD-4C246C0BFA4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70005" y="1028700"/>
            <a:ext cx="4292447" cy="4292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11665" y="5591019"/>
            <a:ext cx="4250788" cy="425078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54709" y="2388690"/>
            <a:ext cx="10372355" cy="6146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SHQ developed and implemented a 40-item syphilis Gap Analysis Tool (GAT) in mid-late 2021.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Initially piloted in October 2021 with 25 purposively sampled participants for two weeks (metropolitan and Pilbara)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Final GAT sent out in late October 2021 for two weeks: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Directly emailed to 405 contacts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QR codes on social media tiles (SHQ e-news, social media, SHQ training courses)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8328" y="541244"/>
            <a:ext cx="10334652" cy="136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Gap Analysis Tool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A0B1310-B52C-D52D-0409-1E1EAAB58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8681" y="523689"/>
            <a:ext cx="10334652" cy="136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Who completed it?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007288" y="2079676"/>
            <a:ext cx="4733607" cy="38878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820818" y="6223821"/>
            <a:ext cx="5075511" cy="33529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t="9436"/>
          <a:stretch>
            <a:fillRect/>
          </a:stretch>
        </p:blipFill>
        <p:spPr>
          <a:xfrm>
            <a:off x="8986007" y="2208348"/>
            <a:ext cx="6934314" cy="70669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3100" y="7729185"/>
            <a:ext cx="2551658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3F51A3"/>
                </a:solidFill>
                <a:latin typeface="Capriola"/>
              </a:rPr>
              <a:t>82% completion rate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549" y="3852477"/>
            <a:ext cx="253126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3F51A3"/>
                </a:solidFill>
                <a:latin typeface="Capriola"/>
              </a:rPr>
              <a:t>76% completion rate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58826" y="8249535"/>
            <a:ext cx="481310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3F51A3"/>
                </a:solidFill>
                <a:latin typeface="Capriola"/>
              </a:rPr>
              <a:t>51%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33539" y="8271974"/>
            <a:ext cx="520898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3F51A3"/>
                </a:solidFill>
                <a:latin typeface="Capriola"/>
              </a:rPr>
              <a:t>49%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DE025EB-B12E-A9A4-94FD-871BA96232F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8681" y="523689"/>
            <a:ext cx="10334652" cy="136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Results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6694" y="2548607"/>
            <a:ext cx="12150887" cy="408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Awareness of the outbreak varied between clinicians and non-clinicians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Syphilis knowledge gap evidenced in both groups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Differences between clinicians and non-clinicians in preferences for educational resources and professional development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1170" t="9424"/>
          <a:stretch>
            <a:fillRect/>
          </a:stretch>
        </p:blipFill>
        <p:spPr>
          <a:xfrm>
            <a:off x="483430" y="1107420"/>
            <a:ext cx="4913513" cy="5529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 b="4576"/>
          <a:stretch>
            <a:fillRect/>
          </a:stretch>
        </p:blipFill>
        <p:spPr>
          <a:xfrm>
            <a:off x="8986007" y="7351747"/>
            <a:ext cx="6820504" cy="24236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87572" y="7351747"/>
            <a:ext cx="6581163" cy="2508746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7957D21-3773-5F70-EE34-031FB84F2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8681" y="523689"/>
            <a:ext cx="10334652" cy="136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What now?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2140" t="7999" r="1351" b="1262"/>
          <a:stretch>
            <a:fillRect/>
          </a:stretch>
        </p:blipFill>
        <p:spPr>
          <a:xfrm>
            <a:off x="674535" y="2287451"/>
            <a:ext cx="8469465" cy="590785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90287" y="2388690"/>
            <a:ext cx="6505876" cy="666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Results guiding development of a range of educational resources and professional development opportunities for both groups: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apriola"/>
            </a:endParaRP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Education sessions for community workers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Social media campaign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Social marketing campaign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Video for community workers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priola"/>
              </a:rPr>
              <a:t>Antenatal syphilis screening guidelines resource for clinicians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7739C7-AF61-1E3E-98DD-F5830F1285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324421" y="-472884"/>
            <a:ext cx="5561115" cy="2760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223100" y="8180422"/>
            <a:ext cx="2258007" cy="19008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82980" y="535485"/>
            <a:ext cx="2258007" cy="1900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2280234" y="6437236"/>
            <a:ext cx="6077368" cy="3966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68769" y="1694163"/>
            <a:ext cx="11550461" cy="648625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10036" y="3298708"/>
            <a:ext cx="10832346" cy="293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</a:pPr>
            <a:r>
              <a:rPr lang="en-US" sz="7500">
                <a:solidFill>
                  <a:srgbClr val="000000"/>
                </a:solidFill>
                <a:latin typeface="Capriola"/>
              </a:rPr>
              <a:t>Thank you!</a:t>
            </a:r>
          </a:p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000000"/>
                </a:solidFill>
                <a:latin typeface="Capriola"/>
              </a:rPr>
              <a:t>For a copy of the full results infographic:</a:t>
            </a:r>
          </a:p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000000"/>
                </a:solidFill>
                <a:latin typeface="Capriola"/>
              </a:rPr>
              <a:t>rachael.laing@shq.org.au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DCF5C2D-11FC-DFF3-430B-3998AC4216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2400" y="8444865"/>
            <a:ext cx="1664472" cy="1664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8BF133598CC49943B13655DBB0842" ma:contentTypeVersion="16" ma:contentTypeDescription="Create a new document." ma:contentTypeScope="" ma:versionID="24c0371dbfde9e029d077b51fe99a269">
  <xsd:schema xmlns:xsd="http://www.w3.org/2001/XMLSchema" xmlns:xs="http://www.w3.org/2001/XMLSchema" xmlns:p="http://schemas.microsoft.com/office/2006/metadata/properties" xmlns:ns2="875569b6-5bc1-4999-9e4c-ed51427408c1" xmlns:ns3="59b9abfd-f415-40b5-bf68-f21d77bde9e5" targetNamespace="http://schemas.microsoft.com/office/2006/metadata/properties" ma:root="true" ma:fieldsID="273a3ca670854e8ab8b0e258b8bceb93" ns2:_="" ns3:_="">
    <xsd:import namespace="875569b6-5bc1-4999-9e4c-ed51427408c1"/>
    <xsd:import namespace="59b9abfd-f415-40b5-bf68-f21d77bd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69b6-5bc1-4999-9e4c-ed5142740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3c7726-03ee-48a8-ade9-fd5c7fd105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abfd-f415-40b5-bf68-f21d77bd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3a9888-811d-4dbd-9e81-8e7a89ae35b3}" ma:internalName="TaxCatchAll" ma:showField="CatchAllData" ma:web="59b9abfd-f415-40b5-bf68-f21d77bd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5569b6-5bc1-4999-9e4c-ed51427408c1">
      <Terms xmlns="http://schemas.microsoft.com/office/infopath/2007/PartnerControls"/>
    </lcf76f155ced4ddcb4097134ff3c332f>
    <TaxCatchAll xmlns="59b9abfd-f415-40b5-bf68-f21d77bde9e5" xsi:nil="true"/>
  </documentManagement>
</p:properties>
</file>

<file path=customXml/itemProps1.xml><?xml version="1.0" encoding="utf-8"?>
<ds:datastoreItem xmlns:ds="http://schemas.openxmlformats.org/officeDocument/2006/customXml" ds:itemID="{4322EC45-0424-485A-A746-C71F8B569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569b6-5bc1-4999-9e4c-ed51427408c1"/>
    <ds:schemaRef ds:uri="59b9abfd-f415-40b5-bf68-f21d77bd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097C51-CBF7-4B91-8DF6-89C987A03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30086-6EBE-47D2-9FD0-73F2688DBB3F}">
  <ds:schemaRefs>
    <ds:schemaRef ds:uri="http://purl.org/dc/elements/1.1/"/>
    <ds:schemaRef ds:uri="http://schemas.microsoft.com/office/2006/metadata/properties"/>
    <ds:schemaRef ds:uri="59b9abfd-f415-40b5-bf68-f21d77bde9e5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75569b6-5bc1-4999-9e4c-ed51427408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451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Capriola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SHQ Syphilis Presentation - SiREN 2022</dc:title>
  <dc:creator>Bronwyn Jones</dc:creator>
  <cp:lastModifiedBy>Bronwyn Jones</cp:lastModifiedBy>
  <cp:revision>2</cp:revision>
  <dcterms:created xsi:type="dcterms:W3CDTF">2006-08-16T00:00:00Z</dcterms:created>
  <dcterms:modified xsi:type="dcterms:W3CDTF">2022-06-08T00:42:22Z</dcterms:modified>
  <dc:identifier>DAFCUQMwuGo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0x0101007D78BF133598CC49943B13655DBB0842</vt:lpwstr>
  </property>
  <property fmtid="{D5CDD505-2E9C-101B-9397-08002B2CF9AE}" pid="3" name="MediaServiceImageTags">
    <vt:lpwstr/>
  </property>
</Properties>
</file>