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453" r:id="rId6"/>
    <p:sldId id="259" r:id="rId7"/>
    <p:sldId id="260" r:id="rId8"/>
    <p:sldId id="261" r:id="rId9"/>
    <p:sldId id="266" r:id="rId10"/>
    <p:sldId id="265" r:id="rId11"/>
    <p:sldId id="262" r:id="rId12"/>
    <p:sldId id="264" r:id="rId13"/>
    <p:sldId id="263" r:id="rId14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C84F3B-B22A-887C-E12F-1689A1786306}" v="1" dt="2022-06-03T10:07:20.342"/>
    <p1510:client id="{7172E4AF-5329-8345-B2E6-FD0D4E8B2AD0}" v="63" dt="2022-06-03T00:19:40.102"/>
    <p1510:client id="{D19D892C-C4A5-AE48-9603-B2B9A6F38311}" v="1" dt="2022-06-02T05:49:29.9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20" autoAdjust="0"/>
    <p:restoredTop sz="94731"/>
  </p:normalViewPr>
  <p:slideViewPr>
    <p:cSldViewPr snapToGrid="0">
      <p:cViewPr varScale="1">
        <p:scale>
          <a:sx n="80" d="100"/>
          <a:sy n="80" d="100"/>
        </p:scale>
        <p:origin x="102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E9632-2500-CE44-A11E-484E37B1FEFD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7288D-8843-7946-A003-DEF8A2EB9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0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607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80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523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243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963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683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14DFEA6-6872-4319-9910-DF5009361A0D}" type="slidenum">
              <a:rPr lang="en-AU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</a:t>
            </a:fld>
            <a:endParaRPr lang="en-AU" altLang="en-US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007343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oi.org/10.1136/bmjopen-2016-01479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felicia.okeeffe@shq.org.a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AE9FC70-8A26-4CF2-8E04-EBDADB8B8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09CB703-C563-4F1F-BF28-83C06E978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6366" y="97615"/>
            <a:ext cx="9395790" cy="2334467"/>
          </a:xfrm>
        </p:spPr>
        <p:txBody>
          <a:bodyPr anchor="b">
            <a:normAutofit/>
          </a:bodyPr>
          <a:lstStyle/>
          <a:p>
            <a:pPr algn="r"/>
            <a:r>
              <a:rPr lang="en-GB" sz="4800" dirty="0">
                <a:solidFill>
                  <a:srgbClr val="FFFFFF"/>
                </a:solidFill>
              </a:rPr>
              <a:t>Promoting sexual health through </a:t>
            </a:r>
            <a:br>
              <a:rPr lang="en-GB" sz="4800" dirty="0">
                <a:solidFill>
                  <a:srgbClr val="FFFFFF"/>
                </a:solidFill>
              </a:rPr>
            </a:br>
            <a:r>
              <a:rPr lang="en-GB" sz="4800" dirty="0">
                <a:solidFill>
                  <a:srgbClr val="FFFFFF"/>
                </a:solidFill>
              </a:rPr>
              <a:t>a whole-school approach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8586" y="2872243"/>
            <a:ext cx="5833787" cy="1811206"/>
          </a:xfrm>
        </p:spPr>
        <p:txBody>
          <a:bodyPr>
            <a:normAutofit/>
          </a:bodyPr>
          <a:lstStyle/>
          <a:p>
            <a:pPr algn="r"/>
            <a:r>
              <a:rPr lang="en-GB" sz="3200" dirty="0">
                <a:solidFill>
                  <a:srgbClr val="FFFFFF"/>
                </a:solidFill>
              </a:rPr>
              <a:t>Felicia O’Keeffe - SHQ</a:t>
            </a:r>
          </a:p>
        </p:txBody>
      </p:sp>
      <p:sp>
        <p:nvSpPr>
          <p:cNvPr id="75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041" y="259737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1B8F61-66DF-94A3-7629-837BCA9E8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8391" y="2814239"/>
            <a:ext cx="3217333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7821" y="282667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1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9869" y="610939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3190B-CDC2-56B7-89F6-948A5D9A0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0B015-DD64-5CA3-DA91-D5BC4B0E8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Pound, P., </a:t>
            </a:r>
            <a:r>
              <a:rPr lang="en-GB" dirty="0" err="1"/>
              <a:t>Denford</a:t>
            </a:r>
            <a:r>
              <a:rPr lang="en-GB" dirty="0"/>
              <a:t>, S., </a:t>
            </a:r>
            <a:r>
              <a:rPr lang="en-GB" dirty="0" err="1"/>
              <a:t>Shucksmith</a:t>
            </a:r>
            <a:r>
              <a:rPr lang="en-GB" dirty="0"/>
              <a:t>, J., </a:t>
            </a:r>
            <a:r>
              <a:rPr lang="en-GB" dirty="0" err="1"/>
              <a:t>Tanton</a:t>
            </a:r>
            <a:r>
              <a:rPr lang="en-GB" dirty="0"/>
              <a:t>, C., Johnson, A. M., Owen, J., Hutten, R., Mohan, L., </a:t>
            </a:r>
            <a:r>
              <a:rPr lang="en-GB" dirty="0" err="1"/>
              <a:t>Bonell</a:t>
            </a:r>
            <a:r>
              <a:rPr lang="en-GB" dirty="0"/>
              <a:t>, C., Abraham, C., &amp; Campbell, R. (2017). What is best practice in sex and relationship education? A synthesis of evidence, including stakeholders’ views. </a:t>
            </a:r>
            <a:r>
              <a:rPr lang="en-GB" i="1" dirty="0"/>
              <a:t>BMJ Open, 7</a:t>
            </a:r>
            <a:r>
              <a:rPr lang="en-GB" dirty="0"/>
              <a:t>(5), e014791-e014791. </a:t>
            </a:r>
            <a:r>
              <a:rPr lang="en-GB" dirty="0">
                <a:hlinkClick r:id="rId2"/>
              </a:rPr>
              <a:t>https://doi.org/10.1136/bmjopen-2016-014791</a:t>
            </a:r>
            <a:r>
              <a:rPr lang="en-GB" dirty="0"/>
              <a:t> 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0594EE4-9A95-1200-853E-7F67248B8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349875"/>
            <a:ext cx="14224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241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5166" y="3200400"/>
            <a:ext cx="7112575" cy="226568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200"/>
              </a:spcBef>
              <a:buNone/>
              <a:defRPr/>
            </a:pPr>
            <a:r>
              <a:rPr lang="en-AU" altLang="en-US" sz="2400" dirty="0"/>
              <a:t>SHQ </a:t>
            </a:r>
            <a:r>
              <a:rPr lang="en-AU" sz="2400" dirty="0"/>
              <a:t>acknowledges the Traditional Custodians of Country throughout Australia and their continuing connection to lands, waters and community.  </a:t>
            </a:r>
          </a:p>
          <a:p>
            <a:pPr marL="0" indent="0" algn="just">
              <a:spcBef>
                <a:spcPts val="1200"/>
              </a:spcBef>
              <a:buNone/>
              <a:defRPr/>
            </a:pPr>
            <a:r>
              <a:rPr lang="en-AU" sz="2400" dirty="0"/>
              <a:t>We pay our respect to them, their culture, and to Elders both past, present and emerging.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AU" sz="4050" dirty="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en-AU" sz="1800" dirty="0">
              <a:solidFill>
                <a:srgbClr val="0066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AU" dirty="0">
              <a:solidFill>
                <a:srgbClr val="00666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7" y="548681"/>
            <a:ext cx="2419747" cy="161316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081" y="596687"/>
            <a:ext cx="2347739" cy="156515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CCF47CE-5FB5-6C1D-8883-20B7F44CE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349875"/>
            <a:ext cx="14224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338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B41DF-9C87-A61C-B816-978623710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784A1-ED01-6ECB-6E94-2CDB6A7FC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5779"/>
            <a:ext cx="3798776" cy="4351338"/>
          </a:xfrm>
        </p:spPr>
        <p:txBody>
          <a:bodyPr>
            <a:normAutofit/>
          </a:bodyPr>
          <a:lstStyle/>
          <a:p>
            <a:r>
              <a:rPr lang="en-US" sz="3000" dirty="0"/>
              <a:t>‘Whole school’ ethos </a:t>
            </a:r>
          </a:p>
          <a:p>
            <a:r>
              <a:rPr lang="en-US" sz="3000" dirty="0"/>
              <a:t>Engage parents</a:t>
            </a:r>
          </a:p>
          <a:p>
            <a:r>
              <a:rPr lang="en-US" sz="3000" dirty="0"/>
              <a:t>Partnerships between school staff and sexual health professionals</a:t>
            </a:r>
          </a:p>
          <a:p>
            <a:pPr marL="0" indent="0">
              <a:buNone/>
            </a:pPr>
            <a:r>
              <a:rPr lang="en-US" sz="3000" dirty="0"/>
              <a:t>(Pound et al, 2017)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5D49888-D52F-A1C5-000F-39C9021E5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349875"/>
            <a:ext cx="14224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ortrait of five young children with arms on each other's shoulders standing in school hallway">
            <a:extLst>
              <a:ext uri="{FF2B5EF4-FFF2-40B4-BE49-F238E27FC236}">
                <a16:creationId xmlns:a16="http://schemas.microsoft.com/office/drawing/2014/main" id="{BF46684A-3655-8B3B-EE91-39A174CF8E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976" y="910883"/>
            <a:ext cx="7555024" cy="503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0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42607-CB01-93B0-9480-DBDC456E2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</a:t>
            </a:r>
          </a:p>
        </p:txBody>
      </p:sp>
      <p:pic>
        <p:nvPicPr>
          <p:cNvPr id="1026" name="Picture 2" descr="A picture containing text, person, screenshot, sign&#10;&#10;Description automatically generated">
            <a:extLst>
              <a:ext uri="{FF2B5EF4-FFF2-40B4-BE49-F238E27FC236}">
                <a16:creationId xmlns:a16="http://schemas.microsoft.com/office/drawing/2014/main" id="{BDD9FE59-E735-9D86-66DF-BF403C4452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" b="5324"/>
          <a:stretch/>
        </p:blipFill>
        <p:spPr bwMode="auto">
          <a:xfrm>
            <a:off x="2440305" y="1476604"/>
            <a:ext cx="7311390" cy="489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11CE4BD-E348-E325-4B45-F111F6344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349875"/>
            <a:ext cx="14224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917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90D31-AE72-E298-60B7-22D4F361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546" y="365125"/>
            <a:ext cx="10538254" cy="1325563"/>
          </a:xfrm>
        </p:spPr>
        <p:txBody>
          <a:bodyPr/>
          <a:lstStyle/>
          <a:p>
            <a:r>
              <a:rPr lang="en-US" dirty="0"/>
              <a:t>Students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07E0CB-FE0E-BC3B-5339-4EDAD798E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643" y="0"/>
            <a:ext cx="4790261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D3307D-0D58-7ED0-6884-6F4656A2E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99" y="543313"/>
            <a:ext cx="5028334" cy="71988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7EFC60-E087-900E-AB90-D5BD49B59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220" y="713732"/>
            <a:ext cx="4790261" cy="6858000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3DC961F1-0082-5F85-DAF2-FE6F1B696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349875"/>
            <a:ext cx="14224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B20110-8C3A-67C0-FC9E-CBE0066864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7323" y="1275936"/>
            <a:ext cx="3762785" cy="53870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E1EFD0-AAEF-DC01-3681-97FDE66053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1314" y="1342175"/>
            <a:ext cx="4245457" cy="607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31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EEF1CE-DBC9-BA63-9A36-7AB4E85672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91" t="24641" r="20161" b="11379"/>
          <a:stretch/>
        </p:blipFill>
        <p:spPr>
          <a:xfrm>
            <a:off x="1741699" y="1440890"/>
            <a:ext cx="8514686" cy="52313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4236A30-C1D3-DC4B-2208-D6E833BBBEF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Teachers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A8F52EC-96C6-FED1-48FE-E0BEFAEF4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349875"/>
            <a:ext cx="14224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008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42607-CB01-93B0-9480-DBDC456E2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401E4-F743-31EF-BFCD-E4DD4B70F5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99" t="23918" r="35594" b="11981"/>
          <a:stretch/>
        </p:blipFill>
        <p:spPr>
          <a:xfrm>
            <a:off x="5711687" y="85725"/>
            <a:ext cx="4649693" cy="60557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2670DE-DF4F-8CB4-FD8F-E1C5AC248A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12" t="24641" r="35595" b="9911"/>
          <a:stretch/>
        </p:blipFill>
        <p:spPr>
          <a:xfrm>
            <a:off x="3121772" y="716530"/>
            <a:ext cx="4705738" cy="60557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4CDEF9E-9B9B-AEF5-ADB2-E854E3938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349875"/>
            <a:ext cx="14224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174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C9AC0-372F-69A2-ED5B-C36790F1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073458DB-2FC7-CA93-15F5-AA32531725B1}"/>
              </a:ext>
            </a:extLst>
          </p:cNvPr>
          <p:cNvSpPr/>
          <p:nvPr/>
        </p:nvSpPr>
        <p:spPr>
          <a:xfrm>
            <a:off x="968347" y="3209968"/>
            <a:ext cx="2804984" cy="1618735"/>
          </a:xfrm>
          <a:prstGeom prst="wedgeRoundRectCallout">
            <a:avLst>
              <a:gd name="adj1" fmla="val -80304"/>
              <a:gd name="adj2" fmla="val -4360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Normalising the things we don’t talk about.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4FF520B3-CDFB-570D-4F7D-CE8A8947EE91}"/>
              </a:ext>
            </a:extLst>
          </p:cNvPr>
          <p:cNvSpPr/>
          <p:nvPr/>
        </p:nvSpPr>
        <p:spPr>
          <a:xfrm>
            <a:off x="2247510" y="5022420"/>
            <a:ext cx="2804984" cy="1618735"/>
          </a:xfrm>
          <a:prstGeom prst="wedgeRoundRectCallout">
            <a:avLst>
              <a:gd name="adj1" fmla="val 43606"/>
              <a:gd name="adj2" fmla="val -7727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All STIs are treatable and manageable.</a:t>
            </a:r>
          </a:p>
          <a:p>
            <a:pPr algn="ctr"/>
            <a:endParaRPr lang="en-US" dirty="0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F1740E62-745F-1928-F5E6-D0CA6DD635A5}"/>
              </a:ext>
            </a:extLst>
          </p:cNvPr>
          <p:cNvSpPr/>
          <p:nvPr/>
        </p:nvSpPr>
        <p:spPr>
          <a:xfrm>
            <a:off x="1807341" y="1423432"/>
            <a:ext cx="2804984" cy="1618735"/>
          </a:xfrm>
          <a:prstGeom prst="wedgeRoundRectCallout">
            <a:avLst>
              <a:gd name="adj1" fmla="val 66392"/>
              <a:gd name="adj2" fmla="val -4971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Regular testing is good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B001E84-4BAC-2537-51AD-C0D50B0AC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349875"/>
            <a:ext cx="14224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3ED982-6F5C-33FA-E983-357ADC2A8F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45" t="31553" r="43606" b="29610"/>
          <a:stretch/>
        </p:blipFill>
        <p:spPr>
          <a:xfrm>
            <a:off x="5400426" y="664535"/>
            <a:ext cx="6418366" cy="55289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294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7B033-94C8-43ED-08DC-A19F3E4EE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94E45-3B3E-F8FF-F460-3B58366EF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303" y="2506662"/>
            <a:ext cx="5055973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Any questions?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felicia.okeeffe@shq.org.au</a:t>
            </a:r>
            <a:r>
              <a:rPr lang="en-US" dirty="0"/>
              <a:t>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C9BE4F-C718-93FE-4409-B0E396B669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10" t="54416" r="43547" b="12775"/>
          <a:stretch/>
        </p:blipFill>
        <p:spPr>
          <a:xfrm>
            <a:off x="5195988" y="1021417"/>
            <a:ext cx="6720069" cy="48151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4F7C8CA-6CC4-8372-4CDF-4426174DE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349875"/>
            <a:ext cx="14224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727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75569b6-5bc1-4999-9e4c-ed51427408c1">
      <Terms xmlns="http://schemas.microsoft.com/office/infopath/2007/PartnerControls"/>
    </lcf76f155ced4ddcb4097134ff3c332f>
    <TaxCatchAll xmlns="59b9abfd-f415-40b5-bf68-f21d77bde9e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78BF133598CC49943B13655DBB0842" ma:contentTypeVersion="16" ma:contentTypeDescription="Create a new document." ma:contentTypeScope="" ma:versionID="24c0371dbfde9e029d077b51fe99a269">
  <xsd:schema xmlns:xsd="http://www.w3.org/2001/XMLSchema" xmlns:xs="http://www.w3.org/2001/XMLSchema" xmlns:p="http://schemas.microsoft.com/office/2006/metadata/properties" xmlns:ns2="875569b6-5bc1-4999-9e4c-ed51427408c1" xmlns:ns3="59b9abfd-f415-40b5-bf68-f21d77bde9e5" targetNamespace="http://schemas.microsoft.com/office/2006/metadata/properties" ma:root="true" ma:fieldsID="273a3ca670854e8ab8b0e258b8bceb93" ns2:_="" ns3:_="">
    <xsd:import namespace="875569b6-5bc1-4999-9e4c-ed51427408c1"/>
    <xsd:import namespace="59b9abfd-f415-40b5-bf68-f21d77bde9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5569b6-5bc1-4999-9e4c-ed51427408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3c7726-03ee-48a8-ade9-fd5c7fd105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9abfd-f415-40b5-bf68-f21d77bde9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d3a9888-811d-4dbd-9e81-8e7a89ae35b3}" ma:internalName="TaxCatchAll" ma:showField="CatchAllData" ma:web="59b9abfd-f415-40b5-bf68-f21d77bde9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36B02C-A69D-4B51-A1AC-772DFEB9F2D4}">
  <ds:schemaRefs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59b9abfd-f415-40b5-bf68-f21d77bde9e5"/>
    <ds:schemaRef ds:uri="875569b6-5bc1-4999-9e4c-ed51427408c1"/>
  </ds:schemaRefs>
</ds:datastoreItem>
</file>

<file path=customXml/itemProps2.xml><?xml version="1.0" encoding="utf-8"?>
<ds:datastoreItem xmlns:ds="http://schemas.openxmlformats.org/officeDocument/2006/customXml" ds:itemID="{9D0F6CB0-ECBC-43EA-A80B-80B234BE9A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183F67-D6B8-4818-A183-6D294C20C3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5569b6-5bc1-4999-9e4c-ed51427408c1"/>
    <ds:schemaRef ds:uri="59b9abfd-f415-40b5-bf68-f21d77bde9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</TotalTime>
  <Words>203</Words>
  <Application>Microsoft Office PowerPoint</Application>
  <PresentationFormat>Widescreen</PresentationFormat>
  <Paragraphs>25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Promoting sexual health through  a whole-school approach</vt:lpstr>
      <vt:lpstr>PowerPoint Presentation</vt:lpstr>
      <vt:lpstr>Best Practice</vt:lpstr>
      <vt:lpstr>Development</vt:lpstr>
      <vt:lpstr>Students</vt:lpstr>
      <vt:lpstr>PowerPoint Presentation</vt:lpstr>
      <vt:lpstr>Parents</vt:lpstr>
      <vt:lpstr>Evaluation</vt:lpstr>
      <vt:lpstr>Thank you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Bronwyn Jones</dc:creator>
  <cp:lastModifiedBy>Bronwyn Jones</cp:lastModifiedBy>
  <cp:revision>3</cp:revision>
  <dcterms:created xsi:type="dcterms:W3CDTF">2022-06-02T05:48:05Z</dcterms:created>
  <dcterms:modified xsi:type="dcterms:W3CDTF">2022-06-08T00:41:29Z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0x0101007D78BF133598CC49943B13655DBB0842</vt:lpwstr>
  </property>
  <property fmtid="{D5CDD505-2E9C-101B-9397-08002B2CF9AE}" pid="3" name="MediaServiceImageTags">
    <vt:lpwstr/>
  </property>
</Properties>
</file>