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3"/>
  </p:notesMasterIdLst>
  <p:sldIdLst>
    <p:sldId id="256" r:id="rId5"/>
    <p:sldId id="257" r:id="rId6"/>
    <p:sldId id="258" r:id="rId7"/>
    <p:sldId id="259" r:id="rId8"/>
    <p:sldId id="260" r:id="rId9"/>
    <p:sldId id="261" r:id="rId10"/>
    <p:sldId id="262" r:id="rId11"/>
    <p:sldId id="263" r:id="rId12"/>
  </p:sldIdLst>
  <p:sldSz cx="18288000" cy="10287000"/>
  <p:notesSz cx="6858000" cy="9144000"/>
  <p:embeddedFontLst>
    <p:embeddedFont>
      <p:font typeface="Calibri" panose="020F0502020204030204" pitchFamily="34" charset="0"/>
      <p:regular r:id="rId14"/>
      <p:bold r:id="rId15"/>
      <p:italic r:id="rId16"/>
      <p:boldItalic r:id="rId17"/>
    </p:embeddedFont>
    <p:embeddedFont>
      <p:font typeface="Dreaming Outloud Sans" panose="020B0604020202020204" charset="0"/>
      <p:regular r:id="rId18"/>
    </p:embeddedFont>
    <p:embeddedFont>
      <p:font typeface="More Sugar Thin"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3" d="100"/>
          <a:sy n="63" d="100"/>
        </p:scale>
        <p:origin x="126" y="3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font" Target="fonts/font2.fntdata"/><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08.06.2022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08.06.2022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Introduce self. Short talk today as the project is currently in progress, I wanted to tell you all about it.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17.jpe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3.pn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jpe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22.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3.png"/><Relationship Id="rId5" Type="http://schemas.openxmlformats.org/officeDocument/2006/relationships/image" Target="../media/image21.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23.jpe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25.jpe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3.png"/><Relationship Id="rId5" Type="http://schemas.openxmlformats.org/officeDocument/2006/relationships/image" Target="../media/image24.jpe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26.jpe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28.jpe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3.png"/><Relationship Id="rId5" Type="http://schemas.openxmlformats.org/officeDocument/2006/relationships/image" Target="../media/image27.jpe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3739" b="22948"/>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a:off x="14046807" y="-6316221"/>
            <a:ext cx="9695633" cy="9982634"/>
          </a:xfrm>
          <a:prstGeom prst="rect">
            <a:avLst/>
          </a:prstGeom>
        </p:spPr>
      </p:pic>
      <p:grpSp>
        <p:nvGrpSpPr>
          <p:cNvPr id="4" name="Group 4"/>
          <p:cNvGrpSpPr>
            <a:grpSpLocks noChangeAspect="1"/>
          </p:cNvGrpSpPr>
          <p:nvPr/>
        </p:nvGrpSpPr>
        <p:grpSpPr>
          <a:xfrm>
            <a:off x="-350144" y="-1023712"/>
            <a:ext cx="7409995" cy="11310712"/>
            <a:chOff x="0" y="0"/>
            <a:chExt cx="3437890" cy="5247640"/>
          </a:xfrm>
        </p:grpSpPr>
        <p:sp>
          <p:nvSpPr>
            <p:cNvPr id="5" name="Freeform 5"/>
            <p:cNvSpPr/>
            <p:nvPr/>
          </p:nvSpPr>
          <p:spPr>
            <a:xfrm>
              <a:off x="0" y="0"/>
              <a:ext cx="3437890" cy="5247641"/>
            </a:xfrm>
            <a:custGeom>
              <a:avLst/>
              <a:gdLst/>
              <a:ahLst/>
              <a:cxnLst/>
              <a:rect l="l" t="t" r="r" b="b"/>
              <a:pathLst>
                <a:path w="3437890" h="5247641">
                  <a:moveTo>
                    <a:pt x="0" y="11430"/>
                  </a:moveTo>
                  <a:lnTo>
                    <a:pt x="2824480" y="0"/>
                  </a:lnTo>
                  <a:lnTo>
                    <a:pt x="2788920" y="96520"/>
                  </a:lnTo>
                  <a:lnTo>
                    <a:pt x="2788920" y="233680"/>
                  </a:lnTo>
                  <a:lnTo>
                    <a:pt x="2809240" y="368300"/>
                  </a:lnTo>
                  <a:lnTo>
                    <a:pt x="2815590" y="433070"/>
                  </a:lnTo>
                  <a:lnTo>
                    <a:pt x="2823210" y="525780"/>
                  </a:lnTo>
                  <a:lnTo>
                    <a:pt x="2795270" y="676910"/>
                  </a:lnTo>
                  <a:lnTo>
                    <a:pt x="2813050" y="754380"/>
                  </a:lnTo>
                  <a:lnTo>
                    <a:pt x="2800350" y="830580"/>
                  </a:lnTo>
                  <a:lnTo>
                    <a:pt x="2790190" y="924560"/>
                  </a:lnTo>
                  <a:lnTo>
                    <a:pt x="2797810" y="1064260"/>
                  </a:lnTo>
                  <a:lnTo>
                    <a:pt x="2846070" y="1183640"/>
                  </a:lnTo>
                  <a:lnTo>
                    <a:pt x="2903220" y="1308100"/>
                  </a:lnTo>
                  <a:lnTo>
                    <a:pt x="2940050" y="1355090"/>
                  </a:lnTo>
                  <a:lnTo>
                    <a:pt x="2934970" y="1474470"/>
                  </a:lnTo>
                  <a:lnTo>
                    <a:pt x="2962910" y="1522730"/>
                  </a:lnTo>
                  <a:lnTo>
                    <a:pt x="2965450" y="1602740"/>
                  </a:lnTo>
                  <a:lnTo>
                    <a:pt x="2970530" y="1659890"/>
                  </a:lnTo>
                  <a:lnTo>
                    <a:pt x="3016250" y="1748790"/>
                  </a:lnTo>
                  <a:lnTo>
                    <a:pt x="3074670" y="1865630"/>
                  </a:lnTo>
                  <a:lnTo>
                    <a:pt x="3110230" y="2039620"/>
                  </a:lnTo>
                  <a:lnTo>
                    <a:pt x="3154680" y="2197100"/>
                  </a:lnTo>
                  <a:lnTo>
                    <a:pt x="3216910" y="2429510"/>
                  </a:lnTo>
                  <a:lnTo>
                    <a:pt x="3248660" y="2579370"/>
                  </a:lnTo>
                  <a:lnTo>
                    <a:pt x="3265170" y="2561590"/>
                  </a:lnTo>
                  <a:lnTo>
                    <a:pt x="3271520" y="2639060"/>
                  </a:lnTo>
                  <a:lnTo>
                    <a:pt x="3261360" y="2729230"/>
                  </a:lnTo>
                  <a:lnTo>
                    <a:pt x="3246120" y="2792730"/>
                  </a:lnTo>
                  <a:lnTo>
                    <a:pt x="3267710" y="2858770"/>
                  </a:lnTo>
                  <a:lnTo>
                    <a:pt x="3274060" y="2941320"/>
                  </a:lnTo>
                  <a:lnTo>
                    <a:pt x="3261360" y="3013710"/>
                  </a:lnTo>
                  <a:lnTo>
                    <a:pt x="3298190" y="3152140"/>
                  </a:lnTo>
                  <a:lnTo>
                    <a:pt x="3332480" y="3244850"/>
                  </a:lnTo>
                  <a:lnTo>
                    <a:pt x="3355340" y="3275330"/>
                  </a:lnTo>
                  <a:lnTo>
                    <a:pt x="3348990" y="3345180"/>
                  </a:lnTo>
                  <a:lnTo>
                    <a:pt x="3371850" y="3432810"/>
                  </a:lnTo>
                  <a:lnTo>
                    <a:pt x="3371850" y="3484880"/>
                  </a:lnTo>
                  <a:lnTo>
                    <a:pt x="3390900" y="3563620"/>
                  </a:lnTo>
                  <a:lnTo>
                    <a:pt x="3390900" y="3636011"/>
                  </a:lnTo>
                  <a:lnTo>
                    <a:pt x="3394710" y="3796031"/>
                  </a:lnTo>
                  <a:lnTo>
                    <a:pt x="3430270" y="3840481"/>
                  </a:lnTo>
                  <a:lnTo>
                    <a:pt x="3437890" y="4009391"/>
                  </a:lnTo>
                  <a:lnTo>
                    <a:pt x="3411220" y="4095750"/>
                  </a:lnTo>
                  <a:lnTo>
                    <a:pt x="3399790" y="4156710"/>
                  </a:lnTo>
                  <a:lnTo>
                    <a:pt x="3366770" y="4253230"/>
                  </a:lnTo>
                  <a:lnTo>
                    <a:pt x="3356610" y="4318000"/>
                  </a:lnTo>
                  <a:lnTo>
                    <a:pt x="3300730" y="4451350"/>
                  </a:lnTo>
                  <a:lnTo>
                    <a:pt x="3299460" y="4545330"/>
                  </a:lnTo>
                  <a:lnTo>
                    <a:pt x="3293110" y="4664710"/>
                  </a:lnTo>
                  <a:lnTo>
                    <a:pt x="3282950" y="4843780"/>
                  </a:lnTo>
                  <a:lnTo>
                    <a:pt x="3280410" y="4913630"/>
                  </a:lnTo>
                  <a:lnTo>
                    <a:pt x="3261360" y="4980940"/>
                  </a:lnTo>
                  <a:lnTo>
                    <a:pt x="3272790" y="5020310"/>
                  </a:lnTo>
                  <a:lnTo>
                    <a:pt x="3271520" y="5102860"/>
                  </a:lnTo>
                  <a:lnTo>
                    <a:pt x="3261360" y="5168900"/>
                  </a:lnTo>
                  <a:lnTo>
                    <a:pt x="3233420" y="5247641"/>
                  </a:lnTo>
                  <a:lnTo>
                    <a:pt x="0" y="5247641"/>
                  </a:lnTo>
                  <a:lnTo>
                    <a:pt x="0" y="11430"/>
                  </a:lnTo>
                  <a:close/>
                </a:path>
              </a:pathLst>
            </a:custGeom>
            <a:blipFill>
              <a:blip r:embed="rId5"/>
              <a:stretch>
                <a:fillRect l="-65392" r="-65392"/>
              </a:stretch>
            </a:blipFill>
          </p:spPr>
        </p:sp>
      </p:gr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6754">
            <a:off x="5939094" y="3363762"/>
            <a:ext cx="11283639" cy="4944285"/>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765569" y="8744466"/>
            <a:ext cx="1621172" cy="443796"/>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117049"/>
            <a:ext cx="3968847" cy="2597791"/>
          </a:xfrm>
          <a:prstGeom prst="rect">
            <a:avLst/>
          </a:prstGeom>
        </p:spPr>
      </p:pic>
      <p:pic>
        <p:nvPicPr>
          <p:cNvPr id="9" name="Picture 9"/>
          <p:cNvPicPr>
            <a:picLocks noChangeAspect="1"/>
          </p:cNvPicPr>
          <p:nvPr/>
        </p:nvPicPr>
        <p:blipFill>
          <a:blip r:embed="rId12"/>
          <a:srcRect/>
          <a:stretch>
            <a:fillRect/>
          </a:stretch>
        </p:blipFill>
        <p:spPr>
          <a:xfrm>
            <a:off x="15466389" y="477158"/>
            <a:ext cx="1665766" cy="1665766"/>
          </a:xfrm>
          <a:prstGeom prst="rect">
            <a:avLst/>
          </a:prstGeom>
        </p:spPr>
      </p:pic>
      <p:sp>
        <p:nvSpPr>
          <p:cNvPr id="10" name="TextBox 10"/>
          <p:cNvSpPr txBox="1"/>
          <p:nvPr/>
        </p:nvSpPr>
        <p:spPr>
          <a:xfrm rot="-186754">
            <a:off x="7585680" y="4840650"/>
            <a:ext cx="7690809" cy="1918338"/>
          </a:xfrm>
          <a:prstGeom prst="rect">
            <a:avLst/>
          </a:prstGeom>
        </p:spPr>
        <p:txBody>
          <a:bodyPr lIns="0" tIns="0" rIns="0" bIns="0" rtlCol="0" anchor="t">
            <a:spAutoFit/>
          </a:bodyPr>
          <a:lstStyle/>
          <a:p>
            <a:pPr algn="ctr">
              <a:lnSpc>
                <a:spcPts val="7290"/>
              </a:lnSpc>
            </a:pPr>
            <a:r>
              <a:rPr lang="en-US" sz="8100">
                <a:solidFill>
                  <a:srgbClr val="493C27"/>
                </a:solidFill>
                <a:latin typeface="Dreaming Outloud Sans"/>
              </a:rPr>
              <a:t>FIFO Sexual Health Project</a:t>
            </a:r>
          </a:p>
        </p:txBody>
      </p:sp>
      <p:sp>
        <p:nvSpPr>
          <p:cNvPr id="11" name="TextBox 11"/>
          <p:cNvSpPr txBox="1"/>
          <p:nvPr/>
        </p:nvSpPr>
        <p:spPr>
          <a:xfrm>
            <a:off x="8934059" y="8739359"/>
            <a:ext cx="6364350" cy="530210"/>
          </a:xfrm>
          <a:prstGeom prst="rect">
            <a:avLst/>
          </a:prstGeom>
        </p:spPr>
        <p:txBody>
          <a:bodyPr lIns="0" tIns="0" rIns="0" bIns="0" rtlCol="0" anchor="t">
            <a:spAutoFit/>
          </a:bodyPr>
          <a:lstStyle/>
          <a:p>
            <a:pPr algn="r">
              <a:lnSpc>
                <a:spcPts val="3999"/>
              </a:lnSpc>
            </a:pPr>
            <a:r>
              <a:rPr lang="en-US" sz="3999">
                <a:solidFill>
                  <a:srgbClr val="493C27"/>
                </a:solidFill>
                <a:latin typeface="More Sugar Thin"/>
              </a:rPr>
              <a:t>See what we're up to</a:t>
            </a:r>
          </a:p>
        </p:txBody>
      </p:sp>
      <p:pic>
        <p:nvPicPr>
          <p:cNvPr id="12" name="Picture 12"/>
          <p:cNvPicPr>
            <a:picLocks noChangeAspect="1"/>
          </p:cNvPicPr>
          <p:nvPr/>
        </p:nvPicPr>
        <p:blipFill>
          <a:blip r:embed="rId13"/>
          <a:srcRect/>
          <a:stretch>
            <a:fillRect/>
          </a:stretch>
        </p:blipFill>
        <p:spPr>
          <a:xfrm rot="-334824">
            <a:off x="7600037" y="4436874"/>
            <a:ext cx="4019942" cy="17068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24" b="48762"/>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853438" y="-34356"/>
            <a:ext cx="3764276" cy="11208762"/>
          </a:xfrm>
          <a:prstGeom prst="rect">
            <a:avLst/>
          </a:prstGeom>
        </p:spPr>
      </p:pic>
      <p:pic>
        <p:nvPicPr>
          <p:cNvPr id="4" name="Picture 4"/>
          <p:cNvPicPr>
            <a:picLocks noChangeAspect="1"/>
          </p:cNvPicPr>
          <p:nvPr/>
        </p:nvPicPr>
        <p:blipFill>
          <a:blip r:embed="rId4"/>
          <a:srcRect/>
          <a:stretch>
            <a:fillRect/>
          </a:stretch>
        </p:blipFill>
        <p:spPr>
          <a:xfrm rot="2434552">
            <a:off x="4725194" y="1353249"/>
            <a:ext cx="1883787" cy="639703"/>
          </a:xfrm>
          <a:prstGeom prst="rect">
            <a:avLst/>
          </a:prstGeom>
        </p:spPr>
      </p:pic>
      <p:sp>
        <p:nvSpPr>
          <p:cNvPr id="5" name="TextBox 5"/>
          <p:cNvSpPr txBox="1"/>
          <p:nvPr/>
        </p:nvSpPr>
        <p:spPr>
          <a:xfrm>
            <a:off x="3959723" y="1008000"/>
            <a:ext cx="9127905" cy="876300"/>
          </a:xfrm>
          <a:prstGeom prst="rect">
            <a:avLst/>
          </a:prstGeom>
        </p:spPr>
        <p:txBody>
          <a:bodyPr lIns="0" tIns="0" rIns="0" bIns="0" rtlCol="0" anchor="t">
            <a:spAutoFit/>
          </a:bodyPr>
          <a:lstStyle/>
          <a:p>
            <a:pPr algn="ctr">
              <a:lnSpc>
                <a:spcPts val="6300"/>
              </a:lnSpc>
            </a:pPr>
            <a:r>
              <a:rPr lang="en-US" sz="7000">
                <a:solidFill>
                  <a:srgbClr val="493C27"/>
                </a:solidFill>
                <a:latin typeface="Dreaming Outloud Sans"/>
              </a:rPr>
              <a:t>Project Overview</a:t>
            </a:r>
          </a:p>
        </p:txBody>
      </p:sp>
      <p:sp>
        <p:nvSpPr>
          <p:cNvPr id="6" name="TextBox 6"/>
          <p:cNvSpPr txBox="1"/>
          <p:nvPr/>
        </p:nvSpPr>
        <p:spPr>
          <a:xfrm>
            <a:off x="2104122" y="3155134"/>
            <a:ext cx="14079756" cy="5238750"/>
          </a:xfrm>
          <a:prstGeom prst="rect">
            <a:avLst/>
          </a:prstGeom>
        </p:spPr>
        <p:txBody>
          <a:bodyPr lIns="0" tIns="0" rIns="0" bIns="0" rtlCol="0" anchor="t">
            <a:spAutoFit/>
          </a:bodyPr>
          <a:lstStyle/>
          <a:p>
            <a:pPr algn="ctr">
              <a:lnSpc>
                <a:spcPts val="4199"/>
              </a:lnSpc>
            </a:pPr>
            <a:r>
              <a:rPr lang="en-US" sz="3499">
                <a:solidFill>
                  <a:srgbClr val="493C27"/>
                </a:solidFill>
                <a:latin typeface="More Sugar Thin"/>
              </a:rPr>
              <a:t>This pilot project is funded by the Commonwealth for two years. The funding is to be used to improve the sexual health of the FIFO workforce. The project takes a holistic approach to change, so there are multiple activities this project will deliver:</a:t>
            </a:r>
          </a:p>
          <a:p>
            <a:pPr algn="ctr">
              <a:lnSpc>
                <a:spcPts val="4199"/>
              </a:lnSpc>
            </a:pPr>
            <a:endParaRPr lang="en-US" sz="3499">
              <a:solidFill>
                <a:srgbClr val="493C27"/>
              </a:solidFill>
              <a:latin typeface="More Sugar Thin"/>
            </a:endParaRPr>
          </a:p>
          <a:p>
            <a:pPr marL="755523" lvl="1" indent="-377761">
              <a:lnSpc>
                <a:spcPts val="4199"/>
              </a:lnSpc>
              <a:buFont typeface="Arial"/>
              <a:buChar char="•"/>
            </a:pPr>
            <a:r>
              <a:rPr lang="en-US" sz="3499">
                <a:solidFill>
                  <a:srgbClr val="493C27"/>
                </a:solidFill>
                <a:latin typeface="More Sugar Thin"/>
              </a:rPr>
              <a:t>Health Promotion Campaigns </a:t>
            </a:r>
          </a:p>
          <a:p>
            <a:pPr marL="755523" lvl="1" indent="-377761">
              <a:lnSpc>
                <a:spcPts val="4199"/>
              </a:lnSpc>
              <a:buFont typeface="Arial"/>
              <a:buChar char="•"/>
            </a:pPr>
            <a:r>
              <a:rPr lang="en-US" sz="3499">
                <a:solidFill>
                  <a:srgbClr val="493C27"/>
                </a:solidFill>
                <a:latin typeface="More Sugar Thin"/>
              </a:rPr>
              <a:t>Health Education Sessions</a:t>
            </a:r>
          </a:p>
          <a:p>
            <a:pPr marL="755523" lvl="1" indent="-377761">
              <a:lnSpc>
                <a:spcPts val="4199"/>
              </a:lnSpc>
              <a:buFont typeface="Arial"/>
              <a:buChar char="•"/>
            </a:pPr>
            <a:r>
              <a:rPr lang="en-US" sz="3499">
                <a:solidFill>
                  <a:srgbClr val="493C27"/>
                </a:solidFill>
                <a:latin typeface="More Sugar Thin"/>
              </a:rPr>
              <a:t>Workforce Development and Training</a:t>
            </a:r>
          </a:p>
          <a:p>
            <a:pPr marL="755523" lvl="1" indent="-377761">
              <a:lnSpc>
                <a:spcPts val="4199"/>
              </a:lnSpc>
              <a:buFont typeface="Arial"/>
              <a:buChar char="•"/>
            </a:pPr>
            <a:r>
              <a:rPr lang="en-US" sz="3499">
                <a:solidFill>
                  <a:srgbClr val="493C27"/>
                </a:solidFill>
                <a:latin typeface="More Sugar Thin"/>
              </a:rPr>
              <a:t>STI and BBV Testing Services and Referral</a:t>
            </a:r>
          </a:p>
          <a:p>
            <a:pPr algn="ctr">
              <a:lnSpc>
                <a:spcPts val="4199"/>
              </a:lnSpc>
            </a:pPr>
            <a:endParaRPr lang="en-US" sz="3499">
              <a:solidFill>
                <a:srgbClr val="493C27"/>
              </a:solidFill>
              <a:latin typeface="More Sugar Thin"/>
            </a:endParaRPr>
          </a:p>
        </p:txBody>
      </p:sp>
      <p:pic>
        <p:nvPicPr>
          <p:cNvPr id="7" name="Picture 7"/>
          <p:cNvPicPr>
            <a:picLocks noChangeAspect="1"/>
          </p:cNvPicPr>
          <p:nvPr/>
        </p:nvPicPr>
        <p:blipFill>
          <a:blip r:embed="rId5"/>
          <a:srcRect/>
          <a:stretch>
            <a:fillRect/>
          </a:stretch>
        </p:blipFill>
        <p:spPr>
          <a:xfrm>
            <a:off x="16898302" y="218534"/>
            <a:ext cx="1132366" cy="113236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24" b="48762"/>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853438" y="-34356"/>
            <a:ext cx="3764276" cy="11208762"/>
          </a:xfrm>
          <a:prstGeom prst="rect">
            <a:avLst/>
          </a:prstGeom>
        </p:spPr>
      </p:pic>
      <p:pic>
        <p:nvPicPr>
          <p:cNvPr id="4" name="Picture 4"/>
          <p:cNvPicPr>
            <a:picLocks noChangeAspect="1"/>
          </p:cNvPicPr>
          <p:nvPr/>
        </p:nvPicPr>
        <p:blipFill>
          <a:blip r:embed="rId4"/>
          <a:srcRect/>
          <a:stretch>
            <a:fillRect/>
          </a:stretch>
        </p:blipFill>
        <p:spPr>
          <a:xfrm rot="471614">
            <a:off x="15515630" y="41245"/>
            <a:ext cx="3738952" cy="9036742"/>
          </a:xfrm>
          <a:prstGeom prst="rect">
            <a:avLst/>
          </a:prstGeom>
        </p:spPr>
      </p:pic>
      <p:grpSp>
        <p:nvGrpSpPr>
          <p:cNvPr id="5" name="Group 5"/>
          <p:cNvGrpSpPr>
            <a:grpSpLocks noChangeAspect="1"/>
          </p:cNvGrpSpPr>
          <p:nvPr/>
        </p:nvGrpSpPr>
        <p:grpSpPr>
          <a:xfrm rot="291348">
            <a:off x="9320919" y="377098"/>
            <a:ext cx="1978933" cy="2075680"/>
            <a:chOff x="0" y="0"/>
            <a:chExt cx="13716000" cy="14386560"/>
          </a:xfrm>
        </p:grpSpPr>
        <p:sp>
          <p:nvSpPr>
            <p:cNvPr id="6" name="Freeform 6"/>
            <p:cNvSpPr/>
            <p:nvPr/>
          </p:nvSpPr>
          <p:spPr>
            <a:xfrm>
              <a:off x="1430020" y="726440"/>
              <a:ext cx="11457940" cy="10681970"/>
            </a:xfrm>
            <a:custGeom>
              <a:avLst/>
              <a:gdLst/>
              <a:ahLst/>
              <a:cxnLst/>
              <a:rect l="l" t="t" r="r" b="b"/>
              <a:pathLst>
                <a:path w="11457940" h="10681970">
                  <a:moveTo>
                    <a:pt x="11457940" y="10681970"/>
                  </a:moveTo>
                  <a:lnTo>
                    <a:pt x="0" y="10681970"/>
                  </a:lnTo>
                  <a:lnTo>
                    <a:pt x="0" y="0"/>
                  </a:lnTo>
                  <a:lnTo>
                    <a:pt x="11456669" y="0"/>
                  </a:lnTo>
                  <a:lnTo>
                    <a:pt x="11456669" y="10681970"/>
                  </a:lnTo>
                  <a:lnTo>
                    <a:pt x="11457940" y="10681970"/>
                  </a:lnTo>
                  <a:close/>
                </a:path>
              </a:pathLst>
            </a:custGeom>
            <a:blipFill>
              <a:blip r:embed="rId5"/>
              <a:stretch>
                <a:fillRect l="-19922" r="-19934"/>
              </a:stretch>
            </a:blipFill>
          </p:spPr>
        </p:sp>
        <p:sp>
          <p:nvSpPr>
            <p:cNvPr id="7" name="Freeform 7"/>
            <p:cNvSpPr/>
            <p:nvPr/>
          </p:nvSpPr>
          <p:spPr>
            <a:xfrm>
              <a:off x="0" y="0"/>
              <a:ext cx="13716000" cy="14386561"/>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6"/>
              <a:stretch>
                <a:fillRect l="-412" r="-412"/>
              </a:stretch>
            </a:blipFill>
          </p:spPr>
        </p:sp>
      </p:grpSp>
      <p:grpSp>
        <p:nvGrpSpPr>
          <p:cNvPr id="8" name="Group 8"/>
          <p:cNvGrpSpPr>
            <a:grpSpLocks noChangeAspect="1"/>
          </p:cNvGrpSpPr>
          <p:nvPr/>
        </p:nvGrpSpPr>
        <p:grpSpPr>
          <a:xfrm rot="-490920">
            <a:off x="7547838" y="432479"/>
            <a:ext cx="2075891" cy="2417660"/>
            <a:chOff x="0" y="0"/>
            <a:chExt cx="13561060" cy="15793720"/>
          </a:xfrm>
        </p:grpSpPr>
        <p:sp>
          <p:nvSpPr>
            <p:cNvPr id="9" name="Freeform 9"/>
            <p:cNvSpPr/>
            <p:nvPr/>
          </p:nvSpPr>
          <p:spPr>
            <a:xfrm>
              <a:off x="508000" y="508000"/>
              <a:ext cx="12052300" cy="14707870"/>
            </a:xfrm>
            <a:custGeom>
              <a:avLst/>
              <a:gdLst/>
              <a:ahLst/>
              <a:cxnLst/>
              <a:rect l="l" t="t" r="r" b="b"/>
              <a:pathLst>
                <a:path w="12052300" h="14707870">
                  <a:moveTo>
                    <a:pt x="10295890" y="14707870"/>
                  </a:moveTo>
                  <a:lnTo>
                    <a:pt x="0" y="13376911"/>
                  </a:lnTo>
                  <a:lnTo>
                    <a:pt x="1756410" y="0"/>
                  </a:lnTo>
                  <a:lnTo>
                    <a:pt x="12052300" y="1330960"/>
                  </a:lnTo>
                  <a:lnTo>
                    <a:pt x="10295890" y="14707870"/>
                  </a:lnTo>
                  <a:close/>
                </a:path>
              </a:pathLst>
            </a:custGeom>
            <a:blipFill>
              <a:blip r:embed="rId7"/>
              <a:stretch>
                <a:fillRect l="-41525" r="-41525"/>
              </a:stretch>
            </a:blipFill>
          </p:spPr>
        </p:sp>
        <p:sp>
          <p:nvSpPr>
            <p:cNvPr id="10" name="Freeform 10"/>
            <p:cNvSpPr/>
            <p:nvPr/>
          </p:nvSpPr>
          <p:spPr>
            <a:xfrm>
              <a:off x="0" y="-21590"/>
              <a:ext cx="13561061" cy="15815310"/>
            </a:xfrm>
            <a:custGeom>
              <a:avLst/>
              <a:gdLst/>
              <a:ahLst/>
              <a:cxnLst/>
              <a:rect l="l" t="t" r="r" b="b"/>
              <a:pathLst>
                <a:path w="13561061" h="15815310">
                  <a:moveTo>
                    <a:pt x="13561061" y="15815310"/>
                  </a:moveTo>
                  <a:lnTo>
                    <a:pt x="0" y="15815310"/>
                  </a:lnTo>
                  <a:lnTo>
                    <a:pt x="0" y="0"/>
                  </a:lnTo>
                  <a:lnTo>
                    <a:pt x="13561061" y="0"/>
                  </a:lnTo>
                  <a:lnTo>
                    <a:pt x="13561061" y="15815310"/>
                  </a:lnTo>
                  <a:close/>
                </a:path>
              </a:pathLst>
            </a:custGeom>
            <a:blipFill>
              <a:blip r:embed="rId8"/>
              <a:stretch>
                <a:fillRect t="-144" b="-144"/>
              </a:stretch>
            </a:blipFill>
          </p:spPr>
        </p:sp>
      </p:grpSp>
      <p:grpSp>
        <p:nvGrpSpPr>
          <p:cNvPr id="11" name="Group 11"/>
          <p:cNvGrpSpPr>
            <a:grpSpLocks noChangeAspect="1"/>
          </p:cNvGrpSpPr>
          <p:nvPr/>
        </p:nvGrpSpPr>
        <p:grpSpPr>
          <a:xfrm rot="-356198">
            <a:off x="5680706" y="360356"/>
            <a:ext cx="1978933" cy="2075680"/>
            <a:chOff x="0" y="0"/>
            <a:chExt cx="13716000" cy="14386560"/>
          </a:xfrm>
        </p:grpSpPr>
        <p:sp>
          <p:nvSpPr>
            <p:cNvPr id="12" name="Freeform 12"/>
            <p:cNvSpPr/>
            <p:nvPr/>
          </p:nvSpPr>
          <p:spPr>
            <a:xfrm>
              <a:off x="1430020" y="726440"/>
              <a:ext cx="11457940" cy="10681970"/>
            </a:xfrm>
            <a:custGeom>
              <a:avLst/>
              <a:gdLst/>
              <a:ahLst/>
              <a:cxnLst/>
              <a:rect l="l" t="t" r="r" b="b"/>
              <a:pathLst>
                <a:path w="11457940" h="10681970">
                  <a:moveTo>
                    <a:pt x="11457940" y="10681970"/>
                  </a:moveTo>
                  <a:lnTo>
                    <a:pt x="0" y="10681970"/>
                  </a:lnTo>
                  <a:lnTo>
                    <a:pt x="0" y="0"/>
                  </a:lnTo>
                  <a:lnTo>
                    <a:pt x="11456669" y="0"/>
                  </a:lnTo>
                  <a:lnTo>
                    <a:pt x="11456669" y="10681970"/>
                  </a:lnTo>
                  <a:lnTo>
                    <a:pt x="11457940" y="10681970"/>
                  </a:lnTo>
                  <a:close/>
                </a:path>
              </a:pathLst>
            </a:custGeom>
            <a:blipFill>
              <a:blip r:embed="rId9"/>
              <a:stretch>
                <a:fillRect l="-19922" r="-19934"/>
              </a:stretch>
            </a:blipFill>
          </p:spPr>
        </p:sp>
        <p:sp>
          <p:nvSpPr>
            <p:cNvPr id="13" name="Freeform 13"/>
            <p:cNvSpPr/>
            <p:nvPr/>
          </p:nvSpPr>
          <p:spPr>
            <a:xfrm>
              <a:off x="0" y="0"/>
              <a:ext cx="13716000" cy="14386561"/>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6"/>
              <a:stretch>
                <a:fillRect l="-412" r="-412"/>
              </a:stretch>
            </a:blipFill>
          </p:spPr>
        </p:sp>
      </p:grpSp>
      <p:pic>
        <p:nvPicPr>
          <p:cNvPr id="14" name="Picture 14"/>
          <p:cNvPicPr>
            <a:picLocks noChangeAspect="1"/>
          </p:cNvPicPr>
          <p:nvPr/>
        </p:nvPicPr>
        <p:blipFill>
          <a:blip r:embed="rId10"/>
          <a:srcRect/>
          <a:stretch>
            <a:fillRect/>
          </a:stretch>
        </p:blipFill>
        <p:spPr>
          <a:xfrm rot="-259602">
            <a:off x="6988880" y="2058545"/>
            <a:ext cx="1083952" cy="472714"/>
          </a:xfrm>
          <a:prstGeom prst="rect">
            <a:avLst/>
          </a:prstGeom>
        </p:spPr>
      </p:pic>
      <p:pic>
        <p:nvPicPr>
          <p:cNvPr id="15" name="Picture 15"/>
          <p:cNvPicPr>
            <a:picLocks noChangeAspect="1"/>
          </p:cNvPicPr>
          <p:nvPr/>
        </p:nvPicPr>
        <p:blipFill>
          <a:blip r:embed="rId11"/>
          <a:srcRect/>
          <a:stretch>
            <a:fillRect/>
          </a:stretch>
        </p:blipFill>
        <p:spPr>
          <a:xfrm rot="2434552">
            <a:off x="10592088" y="474324"/>
            <a:ext cx="926079" cy="314481"/>
          </a:xfrm>
          <a:prstGeom prst="rect">
            <a:avLst/>
          </a:prstGeom>
        </p:spPr>
      </p:pic>
      <p:sp>
        <p:nvSpPr>
          <p:cNvPr id="16" name="TextBox 16"/>
          <p:cNvSpPr txBox="1"/>
          <p:nvPr/>
        </p:nvSpPr>
        <p:spPr>
          <a:xfrm>
            <a:off x="3029236" y="3870348"/>
            <a:ext cx="10678717" cy="876300"/>
          </a:xfrm>
          <a:prstGeom prst="rect">
            <a:avLst/>
          </a:prstGeom>
        </p:spPr>
        <p:txBody>
          <a:bodyPr lIns="0" tIns="0" rIns="0" bIns="0" rtlCol="0" anchor="t">
            <a:spAutoFit/>
          </a:bodyPr>
          <a:lstStyle/>
          <a:p>
            <a:pPr algn="ctr">
              <a:lnSpc>
                <a:spcPts val="6300"/>
              </a:lnSpc>
            </a:pPr>
            <a:r>
              <a:rPr lang="en-US" sz="7000">
                <a:solidFill>
                  <a:srgbClr val="493C27"/>
                </a:solidFill>
                <a:latin typeface="Dreaming Outloud Sans"/>
              </a:rPr>
              <a:t>Workforce Development</a:t>
            </a:r>
          </a:p>
        </p:txBody>
      </p:sp>
      <p:sp>
        <p:nvSpPr>
          <p:cNvPr id="17" name="TextBox 17"/>
          <p:cNvSpPr txBox="1"/>
          <p:nvPr/>
        </p:nvSpPr>
        <p:spPr>
          <a:xfrm>
            <a:off x="920377" y="5063169"/>
            <a:ext cx="16338923" cy="4191000"/>
          </a:xfrm>
          <a:prstGeom prst="rect">
            <a:avLst/>
          </a:prstGeom>
        </p:spPr>
        <p:txBody>
          <a:bodyPr lIns="0" tIns="0" rIns="0" bIns="0" rtlCol="0" anchor="t">
            <a:spAutoFit/>
          </a:bodyPr>
          <a:lstStyle/>
          <a:p>
            <a:pPr algn="ctr">
              <a:lnSpc>
                <a:spcPts val="4199"/>
              </a:lnSpc>
            </a:pPr>
            <a:r>
              <a:rPr lang="en-US" sz="3499">
                <a:solidFill>
                  <a:srgbClr val="493C27"/>
                </a:solidFill>
                <a:latin typeface="More Sugar Thin"/>
              </a:rPr>
              <a:t>Equipping clinical staff onsite with the information that they need in order to feel more confident and comfortable to help FIFO workers with their sexual health.</a:t>
            </a:r>
          </a:p>
          <a:p>
            <a:pPr algn="ctr">
              <a:lnSpc>
                <a:spcPts val="4199"/>
              </a:lnSpc>
            </a:pPr>
            <a:endParaRPr lang="en-US" sz="3499">
              <a:solidFill>
                <a:srgbClr val="493C27"/>
              </a:solidFill>
              <a:latin typeface="More Sugar Thin"/>
            </a:endParaRPr>
          </a:p>
          <a:p>
            <a:pPr algn="ctr">
              <a:lnSpc>
                <a:spcPts val="4199"/>
              </a:lnSpc>
            </a:pPr>
            <a:r>
              <a:rPr lang="en-US" sz="3499">
                <a:solidFill>
                  <a:srgbClr val="493C27"/>
                </a:solidFill>
                <a:latin typeface="More Sugar Thin"/>
              </a:rPr>
              <a:t>In particular, encouraging nurses to provide workers with referrals to sexual health testing services, depending on their location.</a:t>
            </a:r>
          </a:p>
          <a:p>
            <a:pPr algn="ctr">
              <a:lnSpc>
                <a:spcPts val="4199"/>
              </a:lnSpc>
            </a:pPr>
            <a:endParaRPr lang="en-US" sz="3499">
              <a:solidFill>
                <a:srgbClr val="493C27"/>
              </a:solidFill>
              <a:latin typeface="More Sugar Thin"/>
            </a:endParaRPr>
          </a:p>
          <a:p>
            <a:pPr algn="ctr">
              <a:lnSpc>
                <a:spcPts val="4199"/>
              </a:lnSpc>
            </a:pPr>
            <a:r>
              <a:rPr lang="en-US" sz="3499">
                <a:solidFill>
                  <a:srgbClr val="493C27"/>
                </a:solidFill>
                <a:latin typeface="More Sugar Thin"/>
              </a:rPr>
              <a:t>Non-clinical staff (such as village managers or lifestyle coaches) will also recieve training to ensure they understand the health promotion campaign and referrals</a:t>
            </a:r>
          </a:p>
        </p:txBody>
      </p:sp>
      <p:pic>
        <p:nvPicPr>
          <p:cNvPr id="18" name="Picture 18"/>
          <p:cNvPicPr>
            <a:picLocks noChangeAspect="1"/>
          </p:cNvPicPr>
          <p:nvPr/>
        </p:nvPicPr>
        <p:blipFill>
          <a:blip r:embed="rId12"/>
          <a:srcRect/>
          <a:stretch>
            <a:fillRect/>
          </a:stretch>
        </p:blipFill>
        <p:spPr>
          <a:xfrm>
            <a:off x="16898302" y="218534"/>
            <a:ext cx="1132366" cy="113236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24" b="48762"/>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853438" y="-34356"/>
            <a:ext cx="3764276" cy="11208762"/>
          </a:xfrm>
          <a:prstGeom prst="rect">
            <a:avLst/>
          </a:prstGeom>
        </p:spPr>
      </p:pic>
      <p:pic>
        <p:nvPicPr>
          <p:cNvPr id="4" name="Picture 4"/>
          <p:cNvPicPr>
            <a:picLocks noChangeAspect="1"/>
          </p:cNvPicPr>
          <p:nvPr/>
        </p:nvPicPr>
        <p:blipFill>
          <a:blip r:embed="rId4"/>
          <a:srcRect/>
          <a:stretch>
            <a:fillRect/>
          </a:stretch>
        </p:blipFill>
        <p:spPr>
          <a:xfrm rot="471614">
            <a:off x="15515630" y="41245"/>
            <a:ext cx="3738952" cy="9036742"/>
          </a:xfrm>
          <a:prstGeom prst="rect">
            <a:avLst/>
          </a:prstGeom>
        </p:spPr>
      </p:pic>
      <p:grpSp>
        <p:nvGrpSpPr>
          <p:cNvPr id="5" name="Group 5"/>
          <p:cNvGrpSpPr>
            <a:grpSpLocks noChangeAspect="1"/>
          </p:cNvGrpSpPr>
          <p:nvPr/>
        </p:nvGrpSpPr>
        <p:grpSpPr>
          <a:xfrm rot="291348">
            <a:off x="9320919" y="377098"/>
            <a:ext cx="1978933" cy="2075680"/>
            <a:chOff x="0" y="0"/>
            <a:chExt cx="13716000" cy="14386560"/>
          </a:xfrm>
        </p:grpSpPr>
        <p:sp>
          <p:nvSpPr>
            <p:cNvPr id="6" name="Freeform 6"/>
            <p:cNvSpPr/>
            <p:nvPr/>
          </p:nvSpPr>
          <p:spPr>
            <a:xfrm>
              <a:off x="1430020" y="726440"/>
              <a:ext cx="11457940" cy="10681970"/>
            </a:xfrm>
            <a:custGeom>
              <a:avLst/>
              <a:gdLst/>
              <a:ahLst/>
              <a:cxnLst/>
              <a:rect l="l" t="t" r="r" b="b"/>
              <a:pathLst>
                <a:path w="11457940" h="10681970">
                  <a:moveTo>
                    <a:pt x="11457940" y="10681970"/>
                  </a:moveTo>
                  <a:lnTo>
                    <a:pt x="0" y="10681970"/>
                  </a:lnTo>
                  <a:lnTo>
                    <a:pt x="0" y="0"/>
                  </a:lnTo>
                  <a:lnTo>
                    <a:pt x="11456669" y="0"/>
                  </a:lnTo>
                  <a:lnTo>
                    <a:pt x="11456669" y="10681970"/>
                  </a:lnTo>
                  <a:lnTo>
                    <a:pt x="11457940" y="10681970"/>
                  </a:lnTo>
                  <a:close/>
                </a:path>
              </a:pathLst>
            </a:custGeom>
            <a:blipFill>
              <a:blip r:embed="rId5"/>
              <a:stretch>
                <a:fillRect l="-19948" r="-19959"/>
              </a:stretch>
            </a:blipFill>
          </p:spPr>
        </p:sp>
        <p:sp>
          <p:nvSpPr>
            <p:cNvPr id="7" name="Freeform 7"/>
            <p:cNvSpPr/>
            <p:nvPr/>
          </p:nvSpPr>
          <p:spPr>
            <a:xfrm>
              <a:off x="0" y="0"/>
              <a:ext cx="13716000" cy="14386561"/>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6"/>
              <a:stretch>
                <a:fillRect l="-412" r="-412"/>
              </a:stretch>
            </a:blipFill>
          </p:spPr>
        </p:sp>
      </p:grpSp>
      <p:grpSp>
        <p:nvGrpSpPr>
          <p:cNvPr id="8" name="Group 8"/>
          <p:cNvGrpSpPr>
            <a:grpSpLocks noChangeAspect="1"/>
          </p:cNvGrpSpPr>
          <p:nvPr/>
        </p:nvGrpSpPr>
        <p:grpSpPr>
          <a:xfrm rot="-490920">
            <a:off x="7547838" y="432479"/>
            <a:ext cx="2075891" cy="2417660"/>
            <a:chOff x="0" y="0"/>
            <a:chExt cx="13561060" cy="15793720"/>
          </a:xfrm>
        </p:grpSpPr>
        <p:sp>
          <p:nvSpPr>
            <p:cNvPr id="9" name="Freeform 9"/>
            <p:cNvSpPr/>
            <p:nvPr/>
          </p:nvSpPr>
          <p:spPr>
            <a:xfrm>
              <a:off x="508000" y="508000"/>
              <a:ext cx="12052300" cy="14707870"/>
            </a:xfrm>
            <a:custGeom>
              <a:avLst/>
              <a:gdLst/>
              <a:ahLst/>
              <a:cxnLst/>
              <a:rect l="l" t="t" r="r" b="b"/>
              <a:pathLst>
                <a:path w="12052300" h="14707870">
                  <a:moveTo>
                    <a:pt x="10295890" y="14707870"/>
                  </a:moveTo>
                  <a:lnTo>
                    <a:pt x="0" y="13376911"/>
                  </a:lnTo>
                  <a:lnTo>
                    <a:pt x="1756410" y="0"/>
                  </a:lnTo>
                  <a:lnTo>
                    <a:pt x="12052300" y="1330960"/>
                  </a:lnTo>
                  <a:lnTo>
                    <a:pt x="10295890" y="14707870"/>
                  </a:lnTo>
                  <a:close/>
                </a:path>
              </a:pathLst>
            </a:custGeom>
            <a:blipFill>
              <a:blip r:embed="rId7"/>
              <a:stretch>
                <a:fillRect t="-6067" b="-6067"/>
              </a:stretch>
            </a:blipFill>
          </p:spPr>
        </p:sp>
        <p:sp>
          <p:nvSpPr>
            <p:cNvPr id="10" name="Freeform 10"/>
            <p:cNvSpPr/>
            <p:nvPr/>
          </p:nvSpPr>
          <p:spPr>
            <a:xfrm>
              <a:off x="0" y="-21590"/>
              <a:ext cx="13561061" cy="15815310"/>
            </a:xfrm>
            <a:custGeom>
              <a:avLst/>
              <a:gdLst/>
              <a:ahLst/>
              <a:cxnLst/>
              <a:rect l="l" t="t" r="r" b="b"/>
              <a:pathLst>
                <a:path w="13561061" h="15815310">
                  <a:moveTo>
                    <a:pt x="13561061" y="15815310"/>
                  </a:moveTo>
                  <a:lnTo>
                    <a:pt x="0" y="15815310"/>
                  </a:lnTo>
                  <a:lnTo>
                    <a:pt x="0" y="0"/>
                  </a:lnTo>
                  <a:lnTo>
                    <a:pt x="13561061" y="0"/>
                  </a:lnTo>
                  <a:lnTo>
                    <a:pt x="13561061" y="15815310"/>
                  </a:lnTo>
                  <a:close/>
                </a:path>
              </a:pathLst>
            </a:custGeom>
            <a:blipFill>
              <a:blip r:embed="rId8"/>
              <a:stretch>
                <a:fillRect t="-144" b="-144"/>
              </a:stretch>
            </a:blipFill>
          </p:spPr>
        </p:sp>
      </p:grpSp>
      <p:grpSp>
        <p:nvGrpSpPr>
          <p:cNvPr id="11" name="Group 11"/>
          <p:cNvGrpSpPr>
            <a:grpSpLocks noChangeAspect="1"/>
          </p:cNvGrpSpPr>
          <p:nvPr/>
        </p:nvGrpSpPr>
        <p:grpSpPr>
          <a:xfrm rot="-356198">
            <a:off x="5680706" y="360356"/>
            <a:ext cx="1978933" cy="2075680"/>
            <a:chOff x="0" y="0"/>
            <a:chExt cx="13716000" cy="14386560"/>
          </a:xfrm>
        </p:grpSpPr>
        <p:sp>
          <p:nvSpPr>
            <p:cNvPr id="12" name="Freeform 12"/>
            <p:cNvSpPr/>
            <p:nvPr/>
          </p:nvSpPr>
          <p:spPr>
            <a:xfrm>
              <a:off x="1430020" y="726440"/>
              <a:ext cx="11457940" cy="10681970"/>
            </a:xfrm>
            <a:custGeom>
              <a:avLst/>
              <a:gdLst/>
              <a:ahLst/>
              <a:cxnLst/>
              <a:rect l="l" t="t" r="r" b="b"/>
              <a:pathLst>
                <a:path w="11457940" h="10681970">
                  <a:moveTo>
                    <a:pt x="11457940" y="10681970"/>
                  </a:moveTo>
                  <a:lnTo>
                    <a:pt x="0" y="10681970"/>
                  </a:lnTo>
                  <a:lnTo>
                    <a:pt x="0" y="0"/>
                  </a:lnTo>
                  <a:lnTo>
                    <a:pt x="11456669" y="0"/>
                  </a:lnTo>
                  <a:lnTo>
                    <a:pt x="11456669" y="10681970"/>
                  </a:lnTo>
                  <a:lnTo>
                    <a:pt x="11457940" y="10681970"/>
                  </a:lnTo>
                  <a:close/>
                </a:path>
              </a:pathLst>
            </a:custGeom>
            <a:blipFill>
              <a:blip r:embed="rId9"/>
              <a:stretch>
                <a:fillRect l="-19835" r="-19846"/>
              </a:stretch>
            </a:blipFill>
          </p:spPr>
        </p:sp>
        <p:sp>
          <p:nvSpPr>
            <p:cNvPr id="13" name="Freeform 13"/>
            <p:cNvSpPr/>
            <p:nvPr/>
          </p:nvSpPr>
          <p:spPr>
            <a:xfrm>
              <a:off x="0" y="0"/>
              <a:ext cx="13716000" cy="14386561"/>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6"/>
              <a:stretch>
                <a:fillRect l="-412" r="-412"/>
              </a:stretch>
            </a:blipFill>
          </p:spPr>
        </p:sp>
      </p:grpSp>
      <p:pic>
        <p:nvPicPr>
          <p:cNvPr id="14" name="Picture 14"/>
          <p:cNvPicPr>
            <a:picLocks noChangeAspect="1"/>
          </p:cNvPicPr>
          <p:nvPr/>
        </p:nvPicPr>
        <p:blipFill>
          <a:blip r:embed="rId10"/>
          <a:srcRect/>
          <a:stretch>
            <a:fillRect/>
          </a:stretch>
        </p:blipFill>
        <p:spPr>
          <a:xfrm rot="-259602">
            <a:off x="6988880" y="2058545"/>
            <a:ext cx="1083952" cy="472714"/>
          </a:xfrm>
          <a:prstGeom prst="rect">
            <a:avLst/>
          </a:prstGeom>
        </p:spPr>
      </p:pic>
      <p:pic>
        <p:nvPicPr>
          <p:cNvPr id="15" name="Picture 15"/>
          <p:cNvPicPr>
            <a:picLocks noChangeAspect="1"/>
          </p:cNvPicPr>
          <p:nvPr/>
        </p:nvPicPr>
        <p:blipFill>
          <a:blip r:embed="rId11"/>
          <a:srcRect/>
          <a:stretch>
            <a:fillRect/>
          </a:stretch>
        </p:blipFill>
        <p:spPr>
          <a:xfrm rot="2434552">
            <a:off x="10592088" y="474324"/>
            <a:ext cx="926079" cy="314481"/>
          </a:xfrm>
          <a:prstGeom prst="rect">
            <a:avLst/>
          </a:prstGeom>
        </p:spPr>
      </p:pic>
      <p:sp>
        <p:nvSpPr>
          <p:cNvPr id="16" name="TextBox 16"/>
          <p:cNvSpPr txBox="1"/>
          <p:nvPr/>
        </p:nvSpPr>
        <p:spPr>
          <a:xfrm>
            <a:off x="3246425" y="3467100"/>
            <a:ext cx="10678717" cy="1676400"/>
          </a:xfrm>
          <a:prstGeom prst="rect">
            <a:avLst/>
          </a:prstGeom>
        </p:spPr>
        <p:txBody>
          <a:bodyPr lIns="0" tIns="0" rIns="0" bIns="0" rtlCol="0" anchor="t">
            <a:spAutoFit/>
          </a:bodyPr>
          <a:lstStyle/>
          <a:p>
            <a:pPr algn="ctr">
              <a:lnSpc>
                <a:spcPts val="6300"/>
              </a:lnSpc>
            </a:pPr>
            <a:r>
              <a:rPr lang="en-US" sz="7000">
                <a:solidFill>
                  <a:srgbClr val="493C27"/>
                </a:solidFill>
                <a:latin typeface="Dreaming Outloud Sans"/>
              </a:rPr>
              <a:t>Health Promotion Campaign</a:t>
            </a:r>
          </a:p>
        </p:txBody>
      </p:sp>
      <p:sp>
        <p:nvSpPr>
          <p:cNvPr id="17" name="TextBox 17"/>
          <p:cNvSpPr txBox="1"/>
          <p:nvPr/>
        </p:nvSpPr>
        <p:spPr>
          <a:xfrm>
            <a:off x="1486639" y="5570025"/>
            <a:ext cx="15047321" cy="3143250"/>
          </a:xfrm>
          <a:prstGeom prst="rect">
            <a:avLst/>
          </a:prstGeom>
        </p:spPr>
        <p:txBody>
          <a:bodyPr lIns="0" tIns="0" rIns="0" bIns="0" rtlCol="0" anchor="t">
            <a:spAutoFit/>
          </a:bodyPr>
          <a:lstStyle/>
          <a:p>
            <a:pPr algn="ctr">
              <a:lnSpc>
                <a:spcPts val="4199"/>
              </a:lnSpc>
            </a:pPr>
            <a:r>
              <a:rPr lang="en-US" sz="3499">
                <a:solidFill>
                  <a:srgbClr val="493C27"/>
                </a:solidFill>
                <a:latin typeface="More Sugar Thin"/>
              </a:rPr>
              <a:t>Delivered on multiple sites, taking different forms - brochures, posters, booklets and safer sex packs stocked in rooms, education stalls at social events, app content, 3D posters at the cafeterias, and more.</a:t>
            </a:r>
          </a:p>
          <a:p>
            <a:pPr algn="ctr">
              <a:lnSpc>
                <a:spcPts val="4199"/>
              </a:lnSpc>
            </a:pPr>
            <a:endParaRPr lang="en-US" sz="3499">
              <a:solidFill>
                <a:srgbClr val="493C27"/>
              </a:solidFill>
              <a:latin typeface="More Sugar Thin"/>
            </a:endParaRPr>
          </a:p>
          <a:p>
            <a:pPr algn="ctr">
              <a:lnSpc>
                <a:spcPts val="4199"/>
              </a:lnSpc>
            </a:pPr>
            <a:r>
              <a:rPr lang="en-US" sz="3499">
                <a:solidFill>
                  <a:srgbClr val="493C27"/>
                </a:solidFill>
                <a:latin typeface="More Sugar Thin"/>
              </a:rPr>
              <a:t>Intended outcome is to increase awareness of STI prevention methods, and access to referrals and STI testing.</a:t>
            </a:r>
          </a:p>
        </p:txBody>
      </p:sp>
      <p:pic>
        <p:nvPicPr>
          <p:cNvPr id="18" name="Picture 18"/>
          <p:cNvPicPr>
            <a:picLocks noChangeAspect="1"/>
          </p:cNvPicPr>
          <p:nvPr/>
        </p:nvPicPr>
        <p:blipFill>
          <a:blip r:embed="rId12"/>
          <a:srcRect/>
          <a:stretch>
            <a:fillRect/>
          </a:stretch>
        </p:blipFill>
        <p:spPr>
          <a:xfrm>
            <a:off x="16898302" y="218534"/>
            <a:ext cx="1132366" cy="113236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24" b="48762"/>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853438" y="-34356"/>
            <a:ext cx="3764276" cy="11208762"/>
          </a:xfrm>
          <a:prstGeom prst="rect">
            <a:avLst/>
          </a:prstGeom>
        </p:spPr>
      </p:pic>
      <p:pic>
        <p:nvPicPr>
          <p:cNvPr id="4" name="Picture 4"/>
          <p:cNvPicPr>
            <a:picLocks noChangeAspect="1"/>
          </p:cNvPicPr>
          <p:nvPr/>
        </p:nvPicPr>
        <p:blipFill>
          <a:blip r:embed="rId4"/>
          <a:srcRect/>
          <a:stretch>
            <a:fillRect/>
          </a:stretch>
        </p:blipFill>
        <p:spPr>
          <a:xfrm rot="471614">
            <a:off x="15515630" y="41245"/>
            <a:ext cx="3738952" cy="9036742"/>
          </a:xfrm>
          <a:prstGeom prst="rect">
            <a:avLst/>
          </a:prstGeom>
        </p:spPr>
      </p:pic>
      <p:grpSp>
        <p:nvGrpSpPr>
          <p:cNvPr id="5" name="Group 5"/>
          <p:cNvGrpSpPr>
            <a:grpSpLocks noChangeAspect="1"/>
          </p:cNvGrpSpPr>
          <p:nvPr/>
        </p:nvGrpSpPr>
        <p:grpSpPr>
          <a:xfrm rot="291348">
            <a:off x="9320919" y="377098"/>
            <a:ext cx="1978933" cy="2075680"/>
            <a:chOff x="0" y="0"/>
            <a:chExt cx="13716000" cy="14386560"/>
          </a:xfrm>
        </p:grpSpPr>
        <p:sp>
          <p:nvSpPr>
            <p:cNvPr id="6" name="Freeform 6"/>
            <p:cNvSpPr/>
            <p:nvPr/>
          </p:nvSpPr>
          <p:spPr>
            <a:xfrm>
              <a:off x="1430020" y="726440"/>
              <a:ext cx="11457940" cy="10681970"/>
            </a:xfrm>
            <a:custGeom>
              <a:avLst/>
              <a:gdLst/>
              <a:ahLst/>
              <a:cxnLst/>
              <a:rect l="l" t="t" r="r" b="b"/>
              <a:pathLst>
                <a:path w="11457940" h="10681970">
                  <a:moveTo>
                    <a:pt x="11457940" y="10681970"/>
                  </a:moveTo>
                  <a:lnTo>
                    <a:pt x="0" y="10681970"/>
                  </a:lnTo>
                  <a:lnTo>
                    <a:pt x="0" y="0"/>
                  </a:lnTo>
                  <a:lnTo>
                    <a:pt x="11456669" y="0"/>
                  </a:lnTo>
                  <a:lnTo>
                    <a:pt x="11456669" y="10681970"/>
                  </a:lnTo>
                  <a:lnTo>
                    <a:pt x="11457940" y="10681970"/>
                  </a:lnTo>
                  <a:close/>
                </a:path>
              </a:pathLst>
            </a:custGeom>
            <a:blipFill>
              <a:blip r:embed="rId5"/>
              <a:stretch>
                <a:fillRect l="-19922" r="-19934"/>
              </a:stretch>
            </a:blipFill>
          </p:spPr>
        </p:sp>
        <p:sp>
          <p:nvSpPr>
            <p:cNvPr id="7" name="Freeform 7"/>
            <p:cNvSpPr/>
            <p:nvPr/>
          </p:nvSpPr>
          <p:spPr>
            <a:xfrm>
              <a:off x="0" y="0"/>
              <a:ext cx="13716000" cy="14386561"/>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6"/>
              <a:stretch>
                <a:fillRect l="-412" r="-412"/>
              </a:stretch>
            </a:blipFill>
          </p:spPr>
        </p:sp>
      </p:grpSp>
      <p:grpSp>
        <p:nvGrpSpPr>
          <p:cNvPr id="8" name="Group 8"/>
          <p:cNvGrpSpPr>
            <a:grpSpLocks noChangeAspect="1"/>
          </p:cNvGrpSpPr>
          <p:nvPr/>
        </p:nvGrpSpPr>
        <p:grpSpPr>
          <a:xfrm rot="-490920">
            <a:off x="7547838" y="432479"/>
            <a:ext cx="2075891" cy="2417660"/>
            <a:chOff x="0" y="0"/>
            <a:chExt cx="13561060" cy="15793720"/>
          </a:xfrm>
        </p:grpSpPr>
        <p:sp>
          <p:nvSpPr>
            <p:cNvPr id="9" name="Freeform 9"/>
            <p:cNvSpPr/>
            <p:nvPr/>
          </p:nvSpPr>
          <p:spPr>
            <a:xfrm>
              <a:off x="508000" y="508000"/>
              <a:ext cx="12052300" cy="14707870"/>
            </a:xfrm>
            <a:custGeom>
              <a:avLst/>
              <a:gdLst/>
              <a:ahLst/>
              <a:cxnLst/>
              <a:rect l="l" t="t" r="r" b="b"/>
              <a:pathLst>
                <a:path w="12052300" h="14707870">
                  <a:moveTo>
                    <a:pt x="10295890" y="14707870"/>
                  </a:moveTo>
                  <a:lnTo>
                    <a:pt x="0" y="13376911"/>
                  </a:lnTo>
                  <a:lnTo>
                    <a:pt x="1756410" y="0"/>
                  </a:lnTo>
                  <a:lnTo>
                    <a:pt x="12052300" y="1330960"/>
                  </a:lnTo>
                  <a:lnTo>
                    <a:pt x="10295890" y="14707870"/>
                  </a:lnTo>
                  <a:close/>
                </a:path>
              </a:pathLst>
            </a:custGeom>
            <a:blipFill>
              <a:blip r:embed="rId7"/>
              <a:stretch>
                <a:fillRect l="-25196" r="-45678"/>
              </a:stretch>
            </a:blipFill>
          </p:spPr>
        </p:sp>
        <p:sp>
          <p:nvSpPr>
            <p:cNvPr id="10" name="Freeform 10"/>
            <p:cNvSpPr/>
            <p:nvPr/>
          </p:nvSpPr>
          <p:spPr>
            <a:xfrm>
              <a:off x="0" y="-21590"/>
              <a:ext cx="13561061" cy="15815310"/>
            </a:xfrm>
            <a:custGeom>
              <a:avLst/>
              <a:gdLst/>
              <a:ahLst/>
              <a:cxnLst/>
              <a:rect l="l" t="t" r="r" b="b"/>
              <a:pathLst>
                <a:path w="13561061" h="15815310">
                  <a:moveTo>
                    <a:pt x="13561061" y="15815310"/>
                  </a:moveTo>
                  <a:lnTo>
                    <a:pt x="0" y="15815310"/>
                  </a:lnTo>
                  <a:lnTo>
                    <a:pt x="0" y="0"/>
                  </a:lnTo>
                  <a:lnTo>
                    <a:pt x="13561061" y="0"/>
                  </a:lnTo>
                  <a:lnTo>
                    <a:pt x="13561061" y="15815310"/>
                  </a:lnTo>
                  <a:close/>
                </a:path>
              </a:pathLst>
            </a:custGeom>
            <a:blipFill>
              <a:blip r:embed="rId8"/>
              <a:stretch>
                <a:fillRect t="-144" b="-144"/>
              </a:stretch>
            </a:blipFill>
          </p:spPr>
        </p:sp>
      </p:grpSp>
      <p:grpSp>
        <p:nvGrpSpPr>
          <p:cNvPr id="11" name="Group 11"/>
          <p:cNvGrpSpPr>
            <a:grpSpLocks noChangeAspect="1"/>
          </p:cNvGrpSpPr>
          <p:nvPr/>
        </p:nvGrpSpPr>
        <p:grpSpPr>
          <a:xfrm rot="-356198">
            <a:off x="5680706" y="360356"/>
            <a:ext cx="1978933" cy="2075680"/>
            <a:chOff x="0" y="0"/>
            <a:chExt cx="13716000" cy="14386560"/>
          </a:xfrm>
        </p:grpSpPr>
        <p:sp>
          <p:nvSpPr>
            <p:cNvPr id="12" name="Freeform 12"/>
            <p:cNvSpPr/>
            <p:nvPr/>
          </p:nvSpPr>
          <p:spPr>
            <a:xfrm>
              <a:off x="1430020" y="726440"/>
              <a:ext cx="11457940" cy="10681970"/>
            </a:xfrm>
            <a:custGeom>
              <a:avLst/>
              <a:gdLst/>
              <a:ahLst/>
              <a:cxnLst/>
              <a:rect l="l" t="t" r="r" b="b"/>
              <a:pathLst>
                <a:path w="11457940" h="10681970">
                  <a:moveTo>
                    <a:pt x="11457940" y="10681970"/>
                  </a:moveTo>
                  <a:lnTo>
                    <a:pt x="0" y="10681970"/>
                  </a:lnTo>
                  <a:lnTo>
                    <a:pt x="0" y="0"/>
                  </a:lnTo>
                  <a:lnTo>
                    <a:pt x="11456669" y="0"/>
                  </a:lnTo>
                  <a:lnTo>
                    <a:pt x="11456669" y="10681970"/>
                  </a:lnTo>
                  <a:lnTo>
                    <a:pt x="11457940" y="10681970"/>
                  </a:lnTo>
                  <a:close/>
                </a:path>
              </a:pathLst>
            </a:custGeom>
            <a:blipFill>
              <a:blip r:embed="rId9"/>
              <a:stretch>
                <a:fillRect l="-19901" r="-19912"/>
              </a:stretch>
            </a:blipFill>
          </p:spPr>
        </p:sp>
        <p:sp>
          <p:nvSpPr>
            <p:cNvPr id="13" name="Freeform 13"/>
            <p:cNvSpPr/>
            <p:nvPr/>
          </p:nvSpPr>
          <p:spPr>
            <a:xfrm>
              <a:off x="0" y="0"/>
              <a:ext cx="13716000" cy="14386561"/>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6"/>
              <a:stretch>
                <a:fillRect l="-412" r="-412"/>
              </a:stretch>
            </a:blipFill>
          </p:spPr>
        </p:sp>
      </p:grpSp>
      <p:pic>
        <p:nvPicPr>
          <p:cNvPr id="14" name="Picture 14"/>
          <p:cNvPicPr>
            <a:picLocks noChangeAspect="1"/>
          </p:cNvPicPr>
          <p:nvPr/>
        </p:nvPicPr>
        <p:blipFill>
          <a:blip r:embed="rId10"/>
          <a:srcRect/>
          <a:stretch>
            <a:fillRect/>
          </a:stretch>
        </p:blipFill>
        <p:spPr>
          <a:xfrm rot="-259602">
            <a:off x="6988880" y="2058545"/>
            <a:ext cx="1083952" cy="472714"/>
          </a:xfrm>
          <a:prstGeom prst="rect">
            <a:avLst/>
          </a:prstGeom>
        </p:spPr>
      </p:pic>
      <p:pic>
        <p:nvPicPr>
          <p:cNvPr id="15" name="Picture 15"/>
          <p:cNvPicPr>
            <a:picLocks noChangeAspect="1"/>
          </p:cNvPicPr>
          <p:nvPr/>
        </p:nvPicPr>
        <p:blipFill>
          <a:blip r:embed="rId11"/>
          <a:srcRect/>
          <a:stretch>
            <a:fillRect/>
          </a:stretch>
        </p:blipFill>
        <p:spPr>
          <a:xfrm rot="2434552">
            <a:off x="10592088" y="474324"/>
            <a:ext cx="926079" cy="314481"/>
          </a:xfrm>
          <a:prstGeom prst="rect">
            <a:avLst/>
          </a:prstGeom>
        </p:spPr>
      </p:pic>
      <p:sp>
        <p:nvSpPr>
          <p:cNvPr id="16" name="TextBox 16"/>
          <p:cNvSpPr txBox="1"/>
          <p:nvPr/>
        </p:nvSpPr>
        <p:spPr>
          <a:xfrm>
            <a:off x="3029236" y="3870348"/>
            <a:ext cx="10678717" cy="876300"/>
          </a:xfrm>
          <a:prstGeom prst="rect">
            <a:avLst/>
          </a:prstGeom>
        </p:spPr>
        <p:txBody>
          <a:bodyPr lIns="0" tIns="0" rIns="0" bIns="0" rtlCol="0" anchor="t">
            <a:spAutoFit/>
          </a:bodyPr>
          <a:lstStyle/>
          <a:p>
            <a:pPr algn="ctr">
              <a:lnSpc>
                <a:spcPts val="6300"/>
              </a:lnSpc>
            </a:pPr>
            <a:r>
              <a:rPr lang="en-US" sz="7000">
                <a:solidFill>
                  <a:srgbClr val="493C27"/>
                </a:solidFill>
                <a:latin typeface="Dreaming Outloud Sans"/>
              </a:rPr>
              <a:t>Health Education Sessions</a:t>
            </a:r>
          </a:p>
        </p:txBody>
      </p:sp>
      <p:sp>
        <p:nvSpPr>
          <p:cNvPr id="17" name="TextBox 17"/>
          <p:cNvSpPr txBox="1"/>
          <p:nvPr/>
        </p:nvSpPr>
        <p:spPr>
          <a:xfrm>
            <a:off x="2509056" y="5063169"/>
            <a:ext cx="13269887" cy="3143250"/>
          </a:xfrm>
          <a:prstGeom prst="rect">
            <a:avLst/>
          </a:prstGeom>
        </p:spPr>
        <p:txBody>
          <a:bodyPr lIns="0" tIns="0" rIns="0" bIns="0" rtlCol="0" anchor="t">
            <a:spAutoFit/>
          </a:bodyPr>
          <a:lstStyle/>
          <a:p>
            <a:pPr algn="ctr">
              <a:lnSpc>
                <a:spcPts val="4199"/>
              </a:lnSpc>
            </a:pPr>
            <a:r>
              <a:rPr lang="en-US" sz="3499">
                <a:solidFill>
                  <a:srgbClr val="493C27"/>
                </a:solidFill>
                <a:latin typeface="More Sugar Thin"/>
              </a:rPr>
              <a:t>Informal, relaxed 'tool-box' talks, where educators will chat about STIs in WA, how we can use prevention methods (condoms, testing), and where to go for support. </a:t>
            </a:r>
          </a:p>
          <a:p>
            <a:pPr algn="ctr">
              <a:lnSpc>
                <a:spcPts val="4199"/>
              </a:lnSpc>
            </a:pPr>
            <a:endParaRPr lang="en-US" sz="3499">
              <a:solidFill>
                <a:srgbClr val="493C27"/>
              </a:solidFill>
              <a:latin typeface="More Sugar Thin"/>
            </a:endParaRPr>
          </a:p>
          <a:p>
            <a:pPr algn="ctr">
              <a:lnSpc>
                <a:spcPts val="4199"/>
              </a:lnSpc>
            </a:pPr>
            <a:r>
              <a:rPr lang="en-US" sz="3499">
                <a:solidFill>
                  <a:srgbClr val="493C27"/>
                </a:solidFill>
                <a:latin typeface="More Sugar Thin"/>
              </a:rPr>
              <a:t>Creating avenues for workers to discuss sexual health for the first time, and to promote referral options for testing and treatment.</a:t>
            </a:r>
          </a:p>
        </p:txBody>
      </p:sp>
      <p:pic>
        <p:nvPicPr>
          <p:cNvPr id="18" name="Picture 18"/>
          <p:cNvPicPr>
            <a:picLocks noChangeAspect="1"/>
          </p:cNvPicPr>
          <p:nvPr/>
        </p:nvPicPr>
        <p:blipFill>
          <a:blip r:embed="rId12"/>
          <a:srcRect/>
          <a:stretch>
            <a:fillRect/>
          </a:stretch>
        </p:blipFill>
        <p:spPr>
          <a:xfrm>
            <a:off x="16898302" y="218534"/>
            <a:ext cx="1132366" cy="113236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24" b="48762"/>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853438" y="-34356"/>
            <a:ext cx="3764276" cy="11208762"/>
          </a:xfrm>
          <a:prstGeom prst="rect">
            <a:avLst/>
          </a:prstGeom>
        </p:spPr>
      </p:pic>
      <p:pic>
        <p:nvPicPr>
          <p:cNvPr id="4" name="Picture 4"/>
          <p:cNvPicPr>
            <a:picLocks noChangeAspect="1"/>
          </p:cNvPicPr>
          <p:nvPr/>
        </p:nvPicPr>
        <p:blipFill>
          <a:blip r:embed="rId4"/>
          <a:srcRect/>
          <a:stretch>
            <a:fillRect/>
          </a:stretch>
        </p:blipFill>
        <p:spPr>
          <a:xfrm rot="471614">
            <a:off x="15515630" y="41245"/>
            <a:ext cx="3738952" cy="9036742"/>
          </a:xfrm>
          <a:prstGeom prst="rect">
            <a:avLst/>
          </a:prstGeom>
        </p:spPr>
      </p:pic>
      <p:grpSp>
        <p:nvGrpSpPr>
          <p:cNvPr id="5" name="Group 5"/>
          <p:cNvGrpSpPr>
            <a:grpSpLocks noChangeAspect="1"/>
          </p:cNvGrpSpPr>
          <p:nvPr/>
        </p:nvGrpSpPr>
        <p:grpSpPr>
          <a:xfrm rot="291348">
            <a:off x="9320919" y="377098"/>
            <a:ext cx="1978933" cy="2075680"/>
            <a:chOff x="0" y="0"/>
            <a:chExt cx="13716000" cy="14386560"/>
          </a:xfrm>
        </p:grpSpPr>
        <p:sp>
          <p:nvSpPr>
            <p:cNvPr id="6" name="Freeform 6"/>
            <p:cNvSpPr/>
            <p:nvPr/>
          </p:nvSpPr>
          <p:spPr>
            <a:xfrm>
              <a:off x="1430020" y="726440"/>
              <a:ext cx="11457940" cy="10681970"/>
            </a:xfrm>
            <a:custGeom>
              <a:avLst/>
              <a:gdLst/>
              <a:ahLst/>
              <a:cxnLst/>
              <a:rect l="l" t="t" r="r" b="b"/>
              <a:pathLst>
                <a:path w="11457940" h="10681970">
                  <a:moveTo>
                    <a:pt x="11457940" y="10681970"/>
                  </a:moveTo>
                  <a:lnTo>
                    <a:pt x="0" y="10681970"/>
                  </a:lnTo>
                  <a:lnTo>
                    <a:pt x="0" y="0"/>
                  </a:lnTo>
                  <a:lnTo>
                    <a:pt x="11456669" y="0"/>
                  </a:lnTo>
                  <a:lnTo>
                    <a:pt x="11456669" y="10681970"/>
                  </a:lnTo>
                  <a:lnTo>
                    <a:pt x="11457940" y="10681970"/>
                  </a:lnTo>
                  <a:close/>
                </a:path>
              </a:pathLst>
            </a:custGeom>
            <a:blipFill>
              <a:blip r:embed="rId5"/>
              <a:stretch>
                <a:fillRect l="-19922" r="-19934"/>
              </a:stretch>
            </a:blipFill>
          </p:spPr>
        </p:sp>
        <p:sp>
          <p:nvSpPr>
            <p:cNvPr id="7" name="Freeform 7"/>
            <p:cNvSpPr/>
            <p:nvPr/>
          </p:nvSpPr>
          <p:spPr>
            <a:xfrm>
              <a:off x="0" y="0"/>
              <a:ext cx="13716000" cy="14386561"/>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6"/>
              <a:stretch>
                <a:fillRect l="-412" r="-412"/>
              </a:stretch>
            </a:blipFill>
          </p:spPr>
        </p:sp>
      </p:grpSp>
      <p:grpSp>
        <p:nvGrpSpPr>
          <p:cNvPr id="8" name="Group 8"/>
          <p:cNvGrpSpPr>
            <a:grpSpLocks noChangeAspect="1"/>
          </p:cNvGrpSpPr>
          <p:nvPr/>
        </p:nvGrpSpPr>
        <p:grpSpPr>
          <a:xfrm rot="-490920">
            <a:off x="7547838" y="432479"/>
            <a:ext cx="2075891" cy="2417660"/>
            <a:chOff x="0" y="0"/>
            <a:chExt cx="13561060" cy="15793720"/>
          </a:xfrm>
        </p:grpSpPr>
        <p:sp>
          <p:nvSpPr>
            <p:cNvPr id="9" name="Freeform 9"/>
            <p:cNvSpPr/>
            <p:nvPr/>
          </p:nvSpPr>
          <p:spPr>
            <a:xfrm>
              <a:off x="508000" y="508000"/>
              <a:ext cx="12052300" cy="14707870"/>
            </a:xfrm>
            <a:custGeom>
              <a:avLst/>
              <a:gdLst/>
              <a:ahLst/>
              <a:cxnLst/>
              <a:rect l="l" t="t" r="r" b="b"/>
              <a:pathLst>
                <a:path w="12052300" h="14707870">
                  <a:moveTo>
                    <a:pt x="10295890" y="14707870"/>
                  </a:moveTo>
                  <a:lnTo>
                    <a:pt x="0" y="13376911"/>
                  </a:lnTo>
                  <a:lnTo>
                    <a:pt x="1756410" y="0"/>
                  </a:lnTo>
                  <a:lnTo>
                    <a:pt x="12052300" y="1330960"/>
                  </a:lnTo>
                  <a:lnTo>
                    <a:pt x="10295890" y="14707870"/>
                  </a:lnTo>
                  <a:close/>
                </a:path>
              </a:pathLst>
            </a:custGeom>
            <a:blipFill>
              <a:blip r:embed="rId7"/>
              <a:stretch>
                <a:fillRect t="-11381" b="-11381"/>
              </a:stretch>
            </a:blipFill>
          </p:spPr>
        </p:sp>
        <p:sp>
          <p:nvSpPr>
            <p:cNvPr id="10" name="Freeform 10"/>
            <p:cNvSpPr/>
            <p:nvPr/>
          </p:nvSpPr>
          <p:spPr>
            <a:xfrm>
              <a:off x="0" y="-21590"/>
              <a:ext cx="13561061" cy="15815310"/>
            </a:xfrm>
            <a:custGeom>
              <a:avLst/>
              <a:gdLst/>
              <a:ahLst/>
              <a:cxnLst/>
              <a:rect l="l" t="t" r="r" b="b"/>
              <a:pathLst>
                <a:path w="13561061" h="15815310">
                  <a:moveTo>
                    <a:pt x="13561061" y="15815310"/>
                  </a:moveTo>
                  <a:lnTo>
                    <a:pt x="0" y="15815310"/>
                  </a:lnTo>
                  <a:lnTo>
                    <a:pt x="0" y="0"/>
                  </a:lnTo>
                  <a:lnTo>
                    <a:pt x="13561061" y="0"/>
                  </a:lnTo>
                  <a:lnTo>
                    <a:pt x="13561061" y="15815310"/>
                  </a:lnTo>
                  <a:close/>
                </a:path>
              </a:pathLst>
            </a:custGeom>
            <a:blipFill>
              <a:blip r:embed="rId8"/>
              <a:stretch>
                <a:fillRect t="-144" b="-144"/>
              </a:stretch>
            </a:blipFill>
          </p:spPr>
        </p:sp>
      </p:grpSp>
      <p:grpSp>
        <p:nvGrpSpPr>
          <p:cNvPr id="11" name="Group 11"/>
          <p:cNvGrpSpPr>
            <a:grpSpLocks noChangeAspect="1"/>
          </p:cNvGrpSpPr>
          <p:nvPr/>
        </p:nvGrpSpPr>
        <p:grpSpPr>
          <a:xfrm rot="-356198">
            <a:off x="5680706" y="360356"/>
            <a:ext cx="1978933" cy="2075680"/>
            <a:chOff x="0" y="0"/>
            <a:chExt cx="13716000" cy="14386560"/>
          </a:xfrm>
        </p:grpSpPr>
        <p:sp>
          <p:nvSpPr>
            <p:cNvPr id="12" name="Freeform 12"/>
            <p:cNvSpPr/>
            <p:nvPr/>
          </p:nvSpPr>
          <p:spPr>
            <a:xfrm>
              <a:off x="1430020" y="726440"/>
              <a:ext cx="11457940" cy="10681970"/>
            </a:xfrm>
            <a:custGeom>
              <a:avLst/>
              <a:gdLst/>
              <a:ahLst/>
              <a:cxnLst/>
              <a:rect l="l" t="t" r="r" b="b"/>
              <a:pathLst>
                <a:path w="11457940" h="10681970">
                  <a:moveTo>
                    <a:pt x="11457940" y="10681970"/>
                  </a:moveTo>
                  <a:lnTo>
                    <a:pt x="0" y="10681970"/>
                  </a:lnTo>
                  <a:lnTo>
                    <a:pt x="0" y="0"/>
                  </a:lnTo>
                  <a:lnTo>
                    <a:pt x="11456669" y="0"/>
                  </a:lnTo>
                  <a:lnTo>
                    <a:pt x="11456669" y="10681970"/>
                  </a:lnTo>
                  <a:lnTo>
                    <a:pt x="11457940" y="10681970"/>
                  </a:lnTo>
                  <a:close/>
                </a:path>
              </a:pathLst>
            </a:custGeom>
            <a:blipFill>
              <a:blip r:embed="rId9"/>
              <a:stretch>
                <a:fillRect l="-19901" r="-19912"/>
              </a:stretch>
            </a:blipFill>
          </p:spPr>
        </p:sp>
        <p:sp>
          <p:nvSpPr>
            <p:cNvPr id="13" name="Freeform 13"/>
            <p:cNvSpPr/>
            <p:nvPr/>
          </p:nvSpPr>
          <p:spPr>
            <a:xfrm>
              <a:off x="0" y="0"/>
              <a:ext cx="13716000" cy="14386561"/>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6"/>
              <a:stretch>
                <a:fillRect l="-412" r="-412"/>
              </a:stretch>
            </a:blipFill>
          </p:spPr>
        </p:sp>
      </p:grpSp>
      <p:pic>
        <p:nvPicPr>
          <p:cNvPr id="14" name="Picture 14"/>
          <p:cNvPicPr>
            <a:picLocks noChangeAspect="1"/>
          </p:cNvPicPr>
          <p:nvPr/>
        </p:nvPicPr>
        <p:blipFill>
          <a:blip r:embed="rId10"/>
          <a:srcRect/>
          <a:stretch>
            <a:fillRect/>
          </a:stretch>
        </p:blipFill>
        <p:spPr>
          <a:xfrm rot="-259602">
            <a:off x="6988880" y="2058545"/>
            <a:ext cx="1083952" cy="472714"/>
          </a:xfrm>
          <a:prstGeom prst="rect">
            <a:avLst/>
          </a:prstGeom>
        </p:spPr>
      </p:pic>
      <p:pic>
        <p:nvPicPr>
          <p:cNvPr id="15" name="Picture 15"/>
          <p:cNvPicPr>
            <a:picLocks noChangeAspect="1"/>
          </p:cNvPicPr>
          <p:nvPr/>
        </p:nvPicPr>
        <p:blipFill>
          <a:blip r:embed="rId11"/>
          <a:srcRect/>
          <a:stretch>
            <a:fillRect/>
          </a:stretch>
        </p:blipFill>
        <p:spPr>
          <a:xfrm rot="2434552">
            <a:off x="10592088" y="474324"/>
            <a:ext cx="926079" cy="314481"/>
          </a:xfrm>
          <a:prstGeom prst="rect">
            <a:avLst/>
          </a:prstGeom>
        </p:spPr>
      </p:pic>
      <p:sp>
        <p:nvSpPr>
          <p:cNvPr id="16" name="TextBox 16"/>
          <p:cNvSpPr txBox="1"/>
          <p:nvPr/>
        </p:nvSpPr>
        <p:spPr>
          <a:xfrm>
            <a:off x="1059844" y="3176054"/>
            <a:ext cx="16168312" cy="876300"/>
          </a:xfrm>
          <a:prstGeom prst="rect">
            <a:avLst/>
          </a:prstGeom>
        </p:spPr>
        <p:txBody>
          <a:bodyPr lIns="0" tIns="0" rIns="0" bIns="0" rtlCol="0" anchor="t">
            <a:spAutoFit/>
          </a:bodyPr>
          <a:lstStyle/>
          <a:p>
            <a:pPr algn="ctr">
              <a:lnSpc>
                <a:spcPts val="6300"/>
              </a:lnSpc>
            </a:pPr>
            <a:r>
              <a:rPr lang="en-US" sz="7000">
                <a:solidFill>
                  <a:srgbClr val="493C27"/>
                </a:solidFill>
                <a:latin typeface="Dreaming Outloud Sans"/>
              </a:rPr>
              <a:t>STI and BBV Testing Services and Referral</a:t>
            </a:r>
          </a:p>
        </p:txBody>
      </p:sp>
      <p:sp>
        <p:nvSpPr>
          <p:cNvPr id="17" name="TextBox 17"/>
          <p:cNvSpPr txBox="1"/>
          <p:nvPr/>
        </p:nvSpPr>
        <p:spPr>
          <a:xfrm>
            <a:off x="2509056" y="4666851"/>
            <a:ext cx="13269887" cy="3667125"/>
          </a:xfrm>
          <a:prstGeom prst="rect">
            <a:avLst/>
          </a:prstGeom>
        </p:spPr>
        <p:txBody>
          <a:bodyPr lIns="0" tIns="0" rIns="0" bIns="0" rtlCol="0" anchor="t">
            <a:spAutoFit/>
          </a:bodyPr>
          <a:lstStyle/>
          <a:p>
            <a:pPr algn="ctr">
              <a:lnSpc>
                <a:spcPts val="4199"/>
              </a:lnSpc>
            </a:pPr>
            <a:r>
              <a:rPr lang="en-US" sz="3499">
                <a:solidFill>
                  <a:srgbClr val="493C27"/>
                </a:solidFill>
                <a:latin typeface="More Sugar Thin"/>
              </a:rPr>
              <a:t>This project will supply resource partners with STI testing services, while exploring which methods have the best uptake / result.</a:t>
            </a:r>
          </a:p>
          <a:p>
            <a:pPr algn="ctr">
              <a:lnSpc>
                <a:spcPts val="4199"/>
              </a:lnSpc>
            </a:pPr>
            <a:endParaRPr lang="en-US" sz="3499">
              <a:solidFill>
                <a:srgbClr val="493C27"/>
              </a:solidFill>
              <a:latin typeface="More Sugar Thin"/>
            </a:endParaRPr>
          </a:p>
          <a:p>
            <a:pPr algn="ctr">
              <a:lnSpc>
                <a:spcPts val="4199"/>
              </a:lnSpc>
            </a:pPr>
            <a:r>
              <a:rPr lang="en-US" sz="3499">
                <a:solidFill>
                  <a:srgbClr val="493C27"/>
                </a:solidFill>
                <a:latin typeface="More Sugar Thin"/>
              </a:rPr>
              <a:t>Referral cards with a project-specific phone number which directs through to our helpline are to be provided. Support staff on site can provide these cards to workers, who can then contact us to recieve support.</a:t>
            </a:r>
          </a:p>
        </p:txBody>
      </p:sp>
      <p:pic>
        <p:nvPicPr>
          <p:cNvPr id="18" name="Picture 18"/>
          <p:cNvPicPr>
            <a:picLocks noChangeAspect="1"/>
          </p:cNvPicPr>
          <p:nvPr/>
        </p:nvPicPr>
        <p:blipFill>
          <a:blip r:embed="rId12"/>
          <a:srcRect/>
          <a:stretch>
            <a:fillRect/>
          </a:stretch>
        </p:blipFill>
        <p:spPr>
          <a:xfrm>
            <a:off x="16898302" y="218534"/>
            <a:ext cx="1132366" cy="113236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547" b="514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35154" y="510252"/>
            <a:ext cx="9438098" cy="9266496"/>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68049">
            <a:off x="3812865" y="7125469"/>
            <a:ext cx="2101980" cy="593809"/>
          </a:xfrm>
          <a:prstGeom prst="rect">
            <a:avLst/>
          </a:prstGeom>
        </p:spPr>
      </p:pic>
      <p:sp>
        <p:nvSpPr>
          <p:cNvPr id="5" name="TextBox 5"/>
          <p:cNvSpPr txBox="1"/>
          <p:nvPr/>
        </p:nvSpPr>
        <p:spPr>
          <a:xfrm>
            <a:off x="1028700" y="3798793"/>
            <a:ext cx="6714708" cy="2114550"/>
          </a:xfrm>
          <a:prstGeom prst="rect">
            <a:avLst/>
          </a:prstGeom>
        </p:spPr>
        <p:txBody>
          <a:bodyPr lIns="0" tIns="0" rIns="0" bIns="0" rtlCol="0" anchor="t">
            <a:spAutoFit/>
          </a:bodyPr>
          <a:lstStyle/>
          <a:p>
            <a:pPr algn="ctr">
              <a:lnSpc>
                <a:spcPts val="8250"/>
              </a:lnSpc>
            </a:pPr>
            <a:r>
              <a:rPr lang="en-US" sz="7500" spc="75">
                <a:solidFill>
                  <a:srgbClr val="493C27"/>
                </a:solidFill>
                <a:latin typeface="Dreaming Outloud Sans"/>
              </a:rPr>
              <a:t>Project Outcomes</a:t>
            </a:r>
          </a:p>
        </p:txBody>
      </p:sp>
      <p:sp>
        <p:nvSpPr>
          <p:cNvPr id="6" name="TextBox 6"/>
          <p:cNvSpPr txBox="1"/>
          <p:nvPr/>
        </p:nvSpPr>
        <p:spPr>
          <a:xfrm>
            <a:off x="9144000" y="2210160"/>
            <a:ext cx="6603005" cy="6162675"/>
          </a:xfrm>
          <a:prstGeom prst="rect">
            <a:avLst/>
          </a:prstGeom>
        </p:spPr>
        <p:txBody>
          <a:bodyPr lIns="0" tIns="0" rIns="0" bIns="0" rtlCol="0" anchor="t">
            <a:spAutoFit/>
          </a:bodyPr>
          <a:lstStyle/>
          <a:p>
            <a:pPr algn="ctr">
              <a:lnSpc>
                <a:spcPts val="4080"/>
              </a:lnSpc>
            </a:pPr>
            <a:r>
              <a:rPr lang="en-US" sz="3400" spc="102">
                <a:solidFill>
                  <a:srgbClr val="493C27"/>
                </a:solidFill>
                <a:latin typeface="More Sugar Thin"/>
              </a:rPr>
              <a:t>Increased access to prevention methods, testing, and treatment for FIFO workers.</a:t>
            </a:r>
          </a:p>
          <a:p>
            <a:pPr algn="ctr">
              <a:lnSpc>
                <a:spcPts val="4080"/>
              </a:lnSpc>
            </a:pPr>
            <a:endParaRPr lang="en-US" sz="3400" spc="102">
              <a:solidFill>
                <a:srgbClr val="493C27"/>
              </a:solidFill>
              <a:latin typeface="More Sugar Thin"/>
            </a:endParaRPr>
          </a:p>
          <a:p>
            <a:pPr algn="ctr">
              <a:lnSpc>
                <a:spcPts val="4080"/>
              </a:lnSpc>
            </a:pPr>
            <a:r>
              <a:rPr lang="en-US" sz="3400" spc="102">
                <a:solidFill>
                  <a:srgbClr val="493C27"/>
                </a:solidFill>
                <a:latin typeface="More Sugar Thin"/>
              </a:rPr>
              <a:t>Minimise stigma and discrimination around STI/BBVs</a:t>
            </a:r>
          </a:p>
          <a:p>
            <a:pPr algn="ctr">
              <a:lnSpc>
                <a:spcPts val="4080"/>
              </a:lnSpc>
            </a:pPr>
            <a:endParaRPr lang="en-US" sz="3400" spc="102">
              <a:solidFill>
                <a:srgbClr val="493C27"/>
              </a:solidFill>
              <a:latin typeface="More Sugar Thin"/>
            </a:endParaRPr>
          </a:p>
          <a:p>
            <a:pPr algn="ctr">
              <a:lnSpc>
                <a:spcPts val="4080"/>
              </a:lnSpc>
            </a:pPr>
            <a:r>
              <a:rPr lang="en-US" sz="3400" u="sng" spc="102">
                <a:solidFill>
                  <a:srgbClr val="493C27"/>
                </a:solidFill>
                <a:latin typeface="More Sugar Thin"/>
              </a:rPr>
              <a:t>Reduce prevalence and transmission rates of STIs/BBVs in Australian community.</a:t>
            </a:r>
          </a:p>
          <a:p>
            <a:pPr algn="ctr">
              <a:lnSpc>
                <a:spcPts val="4080"/>
              </a:lnSpc>
            </a:pPr>
            <a:endParaRPr lang="en-US" sz="3400" u="sng" spc="102">
              <a:solidFill>
                <a:srgbClr val="493C27"/>
              </a:solidFill>
              <a:latin typeface="More Sugar Thin"/>
            </a:endParaRPr>
          </a:p>
        </p:txBody>
      </p:sp>
      <p:pic>
        <p:nvPicPr>
          <p:cNvPr id="7" name="Picture 7"/>
          <p:cNvPicPr>
            <a:picLocks noChangeAspect="1"/>
          </p:cNvPicPr>
          <p:nvPr/>
        </p:nvPicPr>
        <p:blipFill>
          <a:blip r:embed="rId7"/>
          <a:srcRect/>
          <a:stretch>
            <a:fillRect/>
          </a:stretch>
        </p:blipFill>
        <p:spPr>
          <a:xfrm>
            <a:off x="16898302" y="218534"/>
            <a:ext cx="1132366" cy="113236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57" b="53129"/>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1751703" y="4422714"/>
            <a:ext cx="8336543" cy="6908910"/>
          </a:xfrm>
          <a:prstGeom prst="rect">
            <a:avLst/>
          </a:prstGeom>
        </p:spPr>
      </p:pic>
      <p:pic>
        <p:nvPicPr>
          <p:cNvPr id="4" name="Picture 4"/>
          <p:cNvPicPr>
            <a:picLocks noChangeAspect="1"/>
          </p:cNvPicPr>
          <p:nvPr/>
        </p:nvPicPr>
        <p:blipFill>
          <a:blip r:embed="rId4"/>
          <a:srcRect/>
          <a:stretch>
            <a:fillRect/>
          </a:stretch>
        </p:blipFill>
        <p:spPr>
          <a:xfrm rot="1093909">
            <a:off x="6901655" y="-1186272"/>
            <a:ext cx="10815018" cy="2372544"/>
          </a:xfrm>
          <a:prstGeom prst="rect">
            <a:avLst/>
          </a:prstGeom>
        </p:spPr>
      </p:pic>
      <p:pic>
        <p:nvPicPr>
          <p:cNvPr id="5" name="Picture 5"/>
          <p:cNvPicPr>
            <a:picLocks noChangeAspect="1"/>
          </p:cNvPicPr>
          <p:nvPr/>
        </p:nvPicPr>
        <p:blipFill>
          <a:blip r:embed="rId5"/>
          <a:srcRect/>
          <a:stretch>
            <a:fillRect/>
          </a:stretch>
        </p:blipFill>
        <p:spPr>
          <a:xfrm rot="868816">
            <a:off x="-469600" y="-53861"/>
            <a:ext cx="4257671" cy="1029044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388454" y="2436918"/>
            <a:ext cx="11511092" cy="4457932"/>
          </a:xfrm>
          <a:prstGeom prst="rect">
            <a:avLst/>
          </a:prstGeom>
        </p:spPr>
      </p:pic>
      <p:pic>
        <p:nvPicPr>
          <p:cNvPr id="7" name="Picture 7"/>
          <p:cNvPicPr>
            <a:picLocks noChangeAspect="1"/>
          </p:cNvPicPr>
          <p:nvPr/>
        </p:nvPicPr>
        <p:blipFill>
          <a:blip r:embed="rId8"/>
          <a:srcRect/>
          <a:stretch>
            <a:fillRect/>
          </a:stretch>
        </p:blipFill>
        <p:spPr>
          <a:xfrm>
            <a:off x="7476296" y="1714029"/>
            <a:ext cx="2926055" cy="1276059"/>
          </a:xfrm>
          <a:prstGeom prst="rect">
            <a:avLst/>
          </a:prstGeom>
        </p:spPr>
      </p:pic>
      <p:sp>
        <p:nvSpPr>
          <p:cNvPr id="8" name="TextBox 8"/>
          <p:cNvSpPr txBox="1"/>
          <p:nvPr/>
        </p:nvSpPr>
        <p:spPr>
          <a:xfrm>
            <a:off x="5197491" y="4960910"/>
            <a:ext cx="7687791" cy="1035035"/>
          </a:xfrm>
          <a:prstGeom prst="rect">
            <a:avLst/>
          </a:prstGeom>
        </p:spPr>
        <p:txBody>
          <a:bodyPr lIns="0" tIns="0" rIns="0" bIns="0" rtlCol="0" anchor="t">
            <a:spAutoFit/>
          </a:bodyPr>
          <a:lstStyle/>
          <a:p>
            <a:pPr algn="ctr">
              <a:lnSpc>
                <a:spcPts val="3999"/>
              </a:lnSpc>
            </a:pPr>
            <a:r>
              <a:rPr lang="en-US" sz="3999">
                <a:solidFill>
                  <a:srgbClr val="493C27"/>
                </a:solidFill>
                <a:latin typeface="More Sugar Thin"/>
              </a:rPr>
              <a:t>Are there any questions?</a:t>
            </a:r>
          </a:p>
          <a:p>
            <a:pPr algn="ctr">
              <a:lnSpc>
                <a:spcPts val="3999"/>
              </a:lnSpc>
            </a:pPr>
            <a:r>
              <a:rPr lang="en-US" sz="3999">
                <a:solidFill>
                  <a:srgbClr val="493C27"/>
                </a:solidFill>
                <a:latin typeface="More Sugar Thin"/>
              </a:rPr>
              <a:t>maddi.whittle@shq.org.au</a:t>
            </a:r>
          </a:p>
        </p:txBody>
      </p:sp>
      <p:sp>
        <p:nvSpPr>
          <p:cNvPr id="9" name="TextBox 9"/>
          <p:cNvSpPr txBox="1"/>
          <p:nvPr/>
        </p:nvSpPr>
        <p:spPr>
          <a:xfrm rot="-36984">
            <a:off x="5203898" y="3593397"/>
            <a:ext cx="7690809" cy="994413"/>
          </a:xfrm>
          <a:prstGeom prst="rect">
            <a:avLst/>
          </a:prstGeom>
        </p:spPr>
        <p:txBody>
          <a:bodyPr lIns="0" tIns="0" rIns="0" bIns="0" rtlCol="0" anchor="t">
            <a:spAutoFit/>
          </a:bodyPr>
          <a:lstStyle/>
          <a:p>
            <a:pPr algn="ctr">
              <a:lnSpc>
                <a:spcPts val="7290"/>
              </a:lnSpc>
            </a:pPr>
            <a:r>
              <a:rPr lang="en-US" sz="8100">
                <a:solidFill>
                  <a:srgbClr val="493C27"/>
                </a:solidFill>
                <a:latin typeface="Dreaming Outloud Sans"/>
              </a:rPr>
              <a:t>Thank You</a:t>
            </a:r>
          </a:p>
        </p:txBody>
      </p:sp>
      <p:pic>
        <p:nvPicPr>
          <p:cNvPr id="10" name="Picture 10"/>
          <p:cNvPicPr>
            <a:picLocks noChangeAspect="1"/>
          </p:cNvPicPr>
          <p:nvPr/>
        </p:nvPicPr>
        <p:blipFill>
          <a:blip r:embed="rId9"/>
          <a:srcRect/>
          <a:stretch>
            <a:fillRect/>
          </a:stretch>
        </p:blipFill>
        <p:spPr>
          <a:xfrm>
            <a:off x="16898302" y="218534"/>
            <a:ext cx="1132366" cy="113236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78BF133598CC49943B13655DBB0842" ma:contentTypeVersion="16" ma:contentTypeDescription="Create a new document." ma:contentTypeScope="" ma:versionID="24c0371dbfde9e029d077b51fe99a269">
  <xsd:schema xmlns:xsd="http://www.w3.org/2001/XMLSchema" xmlns:xs="http://www.w3.org/2001/XMLSchema" xmlns:p="http://schemas.microsoft.com/office/2006/metadata/properties" xmlns:ns2="875569b6-5bc1-4999-9e4c-ed51427408c1" xmlns:ns3="59b9abfd-f415-40b5-bf68-f21d77bde9e5" targetNamespace="http://schemas.microsoft.com/office/2006/metadata/properties" ma:root="true" ma:fieldsID="273a3ca670854e8ab8b0e258b8bceb93" ns2:_="" ns3:_="">
    <xsd:import namespace="875569b6-5bc1-4999-9e4c-ed51427408c1"/>
    <xsd:import namespace="59b9abfd-f415-40b5-bf68-f21d77bde9e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5569b6-5bc1-4999-9e4c-ed51427408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a3c7726-03ee-48a8-ade9-fd5c7fd1055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9b9abfd-f415-40b5-bf68-f21d77bde9e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d3a9888-811d-4dbd-9e81-8e7a89ae35b3}" ma:internalName="TaxCatchAll" ma:showField="CatchAllData" ma:web="59b9abfd-f415-40b5-bf68-f21d77bde9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75569b6-5bc1-4999-9e4c-ed51427408c1">
      <Terms xmlns="http://schemas.microsoft.com/office/infopath/2007/PartnerControls"/>
    </lcf76f155ced4ddcb4097134ff3c332f>
    <TaxCatchAll xmlns="59b9abfd-f415-40b5-bf68-f21d77bde9e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634A4F-CE91-40E8-9ACD-9AE5FBDB45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5569b6-5bc1-4999-9e4c-ed51427408c1"/>
    <ds:schemaRef ds:uri="59b9abfd-f415-40b5-bf68-f21d77bde9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D930D82-B386-4292-935E-A7EF8CCD8287}">
  <ds:schemaRefs>
    <ds:schemaRef ds:uri="http://schemas.microsoft.com/office/2006/metadata/properties"/>
    <ds:schemaRef ds:uri="http://schemas.microsoft.com/office/infopath/2007/PartnerControls"/>
    <ds:schemaRef ds:uri="875569b6-5bc1-4999-9e4c-ed51427408c1"/>
    <ds:schemaRef ds:uri="59b9abfd-f415-40b5-bf68-f21d77bde9e5"/>
  </ds:schemaRefs>
</ds:datastoreItem>
</file>

<file path=customXml/itemProps3.xml><?xml version="1.0" encoding="utf-8"?>
<ds:datastoreItem xmlns:ds="http://schemas.openxmlformats.org/officeDocument/2006/customXml" ds:itemID="{B383561F-D9F7-4D32-BBAB-645399A0D2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417</Words>
  <Application>Microsoft Office PowerPoint</Application>
  <PresentationFormat>Custom</PresentationFormat>
  <Paragraphs>39</Paragraphs>
  <Slides>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More Sugar Thin</vt:lpstr>
      <vt:lpstr>Calibri</vt:lpstr>
      <vt:lpstr>Dreaming Outloud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FIFO SiREN</dc:title>
  <dc:creator>Bronwyn Jones</dc:creator>
  <cp:lastModifiedBy>Bronwyn Jones</cp:lastModifiedBy>
  <cp:revision>1</cp:revision>
  <dcterms:created xsi:type="dcterms:W3CDTF">2006-08-16T00:00:00Z</dcterms:created>
  <dcterms:modified xsi:type="dcterms:W3CDTF">2022-06-08T00:50:04Z</dcterms:modified>
  <dc:identifier>DAFBx0h59cc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0x0101007D78BF133598CC49943B13655DBB0842</vt:lpwstr>
  </property>
</Properties>
</file>