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8" r:id="rId6"/>
    <p:sldId id="265" r:id="rId7"/>
    <p:sldId id="264" r:id="rId8"/>
    <p:sldId id="266" r:id="rId9"/>
    <p:sldId id="261" r:id="rId10"/>
    <p:sldId id="263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226"/>
    <a:srgbClr val="38393E"/>
    <a:srgbClr val="FFFDFF"/>
    <a:srgbClr val="930D14"/>
    <a:srgbClr val="AAD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Sheet1!$L$88:$L$93</c:f>
              <c:strCache>
                <c:ptCount val="6"/>
                <c:pt idx="0">
                  <c:v>Liver health</c:v>
                </c:pt>
                <c:pt idx="1">
                  <c:v>Hep C virus</c:v>
                </c:pt>
                <c:pt idx="2">
                  <c:v>Transmission/ Prevention</c:v>
                </c:pt>
                <c:pt idx="3">
                  <c:v>Testing</c:v>
                </c:pt>
                <c:pt idx="4">
                  <c:v>Treatment</c:v>
                </c:pt>
                <c:pt idx="5">
                  <c:v>PBHRWA clinic</c:v>
                </c:pt>
              </c:strCache>
            </c:strRef>
          </c:cat>
          <c:val>
            <c:numRef>
              <c:f>Sheet1!$M$88:$M$93</c:f>
              <c:numCache>
                <c:formatCode>General</c:formatCode>
                <c:ptCount val="6"/>
                <c:pt idx="0">
                  <c:v>349</c:v>
                </c:pt>
                <c:pt idx="1">
                  <c:v>339</c:v>
                </c:pt>
                <c:pt idx="2">
                  <c:v>332</c:v>
                </c:pt>
                <c:pt idx="3">
                  <c:v>599</c:v>
                </c:pt>
                <c:pt idx="4">
                  <c:v>478</c:v>
                </c:pt>
                <c:pt idx="5">
                  <c:v>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1-444E-9E6B-0476A308C0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6280776"/>
        <c:axId val="476283400"/>
      </c:barChart>
      <c:catAx>
        <c:axId val="476280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76283400"/>
        <c:crosses val="autoZero"/>
        <c:auto val="1"/>
        <c:lblAlgn val="ctr"/>
        <c:lblOffset val="100"/>
        <c:noMultiLvlLbl val="0"/>
      </c:catAx>
      <c:valAx>
        <c:axId val="4762834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6280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797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3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27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91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935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50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97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50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17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30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40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D4E0-EC07-47F4-9F5D-7B3691D93655}" type="datetimeFigureOut">
              <a:rPr lang="en-AU" smtClean="0"/>
              <a:t>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C85E2-EC00-4EE7-A7B1-3670680034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68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mreductionwa.org/" TargetMode="External"/><Relationship Id="rId7" Type="http://schemas.openxmlformats.org/officeDocument/2006/relationships/image" Target="../media/image19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22484" y="655538"/>
            <a:ext cx="44594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Peer</a:t>
            </a:r>
          </a:p>
          <a:p>
            <a:pPr algn="ctr"/>
            <a:r>
              <a:rPr lang="en-A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Harm Reduction</a:t>
            </a:r>
          </a:p>
          <a:p>
            <a:pPr algn="ctr"/>
            <a:r>
              <a:rPr lang="en-A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Education</a:t>
            </a:r>
            <a:endParaRPr lang="en-AU" sz="44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5942" y="3029323"/>
            <a:ext cx="45026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Valuing that which </a:t>
            </a:r>
          </a:p>
          <a:p>
            <a:pPr algn="ctr"/>
            <a:r>
              <a:rPr lang="en-AU" sz="3200" dirty="0" smtClean="0"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we cannot measure</a:t>
            </a:r>
            <a:endParaRPr lang="en-AU" sz="3200" dirty="0"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519" y="6270255"/>
            <a:ext cx="2166902" cy="424010"/>
          </a:xfrm>
          <a:prstGeom prst="rect">
            <a:avLst/>
          </a:prstGeom>
          <a:ln>
            <a:solidFill>
              <a:srgbClr val="38393E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877746" y="4722336"/>
            <a:ext cx="1639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Peta Gava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2767" y="2642650"/>
            <a:ext cx="468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20105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89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Immeasurable learning…</a:t>
            </a:r>
            <a:endParaRPr lang="en-A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059" y="1610613"/>
            <a:ext cx="5475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Wouldn’t have heard the information any other way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058" y="2657396"/>
            <a:ext cx="5051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Wouldn’t have spoken to a doctor due to privacy concerns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9901" y="1610612"/>
            <a:ext cx="5394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Rarely have contact with anyone other than users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058" y="5082450"/>
            <a:ext cx="4825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Easier to trust the information from someone who has been there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9901" y="2635529"/>
            <a:ext cx="4988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Peers are knowledgeable. The information is more 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appropriate for me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9901" y="4079153"/>
            <a:ext cx="5023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 a</a:t>
            </a:r>
            <a:r>
              <a:rPr lang="en-AU" sz="24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lready </a:t>
            </a:r>
            <a:r>
              <a:rPr lang="en-AU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 stigmatised by the system. It felt easier to talk to a peer without fear of </a:t>
            </a:r>
            <a:r>
              <a:rPr lang="en-AU" sz="24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judgement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058" y="3654713"/>
            <a:ext cx="5475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Doctors are always in a hurry and it’s hard to remember the questions I wanted to ask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9901" y="5522777"/>
            <a:ext cx="5475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A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Knowing that my friends have sorted out their hep C made me  think twice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3351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keep peer to peer conversations </a:t>
            </a:r>
          </a:p>
          <a:p>
            <a:pPr algn="ctr"/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hep C alive.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747" y="1861928"/>
            <a:ext cx="4663297" cy="31088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9395" y="5246293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000" b="1" u="sng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Eliminating</a:t>
            </a:r>
            <a:r>
              <a:rPr lang="en-AU" sz="4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hep C is about more than clinic appointments</a:t>
            </a:r>
            <a:r>
              <a:rPr lang="en-AU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0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359" y="1325563"/>
            <a:ext cx="7147685" cy="1398628"/>
          </a:xfrm>
          <a:prstGeom prst="rect">
            <a:avLst/>
          </a:prstGeom>
          <a:ln>
            <a:solidFill>
              <a:srgbClr val="38393E"/>
            </a:solidFill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2092" y="0"/>
            <a:ext cx="1107775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Us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4295" y="3190223"/>
            <a:ext cx="72258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P: 9325 8387</a:t>
            </a:r>
          </a:p>
          <a:p>
            <a:pPr algn="ctr"/>
            <a:r>
              <a:rPr lang="en-AU" sz="3200" b="1" i="1" dirty="0" smtClean="0">
                <a:hlinkClick r:id="rId3"/>
              </a:rPr>
              <a:t>www.harmreductionwa.org</a:t>
            </a:r>
            <a:endParaRPr lang="en-AU" sz="3200" b="1" i="1" dirty="0" smtClean="0"/>
          </a:p>
          <a:p>
            <a:pPr algn="ctr"/>
            <a:endParaRPr lang="en-AU" sz="3200" b="1" i="1" dirty="0"/>
          </a:p>
          <a:p>
            <a:pPr algn="ctr"/>
            <a:r>
              <a:rPr lang="en-AU" sz="3200" b="1" dirty="0" smtClean="0"/>
              <a:t>E: </a:t>
            </a:r>
            <a:r>
              <a:rPr lang="en-AU" sz="3200" b="1" i="1" dirty="0" smtClean="0"/>
              <a:t>Hepc.phre@harmreductionwa.org</a:t>
            </a:r>
          </a:p>
          <a:p>
            <a:endParaRPr lang="en-AU" i="1" dirty="0"/>
          </a:p>
        </p:txBody>
      </p:sp>
      <p:pic>
        <p:nvPicPr>
          <p:cNvPr id="1026" name="Picture 2" descr="Burnet Institute | WIPO Re:Searc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950" y="5593072"/>
            <a:ext cx="949980" cy="94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rtnerships ›› Philanthropy Austral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17" y="5775674"/>
            <a:ext cx="2666083" cy="71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C Australia (@ec_aus) / Twitt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75" y="5593072"/>
            <a:ext cx="949981" cy="94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 Health, Government of Western Australi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233" y="5727935"/>
            <a:ext cx="3314805" cy="81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55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36429" y="236309"/>
            <a:ext cx="83458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 Based Harm Reduction WA</a:t>
            </a:r>
            <a:endParaRPr lang="en-AU" sz="2000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-181154" y="2952439"/>
            <a:ext cx="80352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Fixed site NSEP in Perth &amp; Bunbury</a:t>
            </a:r>
          </a:p>
          <a:p>
            <a:pPr marL="914400" lvl="1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Home delivery NSEP in Perth &amp; South West region</a:t>
            </a:r>
          </a:p>
          <a:p>
            <a:pPr marL="914400" lvl="1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Postal NSEP anywhere in WA</a:t>
            </a:r>
          </a:p>
          <a:p>
            <a:pPr marL="914400" lvl="1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Mobile NSEP van servicing the South West region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165" y="4184490"/>
            <a:ext cx="72984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Community </a:t>
            </a:r>
            <a:r>
              <a:rPr lang="en-AU" sz="2000" dirty="0">
                <a:ea typeface="Yu Gothic Light" panose="020B0300000000000000" pitchFamily="34" charset="-128"/>
                <a:cs typeface="Arial" panose="020B0604020202020204" pitchFamily="34" charset="0"/>
              </a:rPr>
              <a:t>&amp;</a:t>
            </a: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 </a:t>
            </a:r>
            <a:r>
              <a:rPr lang="en-AU" sz="2000" dirty="0">
                <a:ea typeface="Yu Gothic Light" panose="020B0300000000000000" pitchFamily="34" charset="-128"/>
                <a:cs typeface="Arial" panose="020B0604020202020204" pitchFamily="34" charset="0"/>
              </a:rPr>
              <a:t>workforce development</a:t>
            </a:r>
          </a:p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>
                <a:ea typeface="Yu Gothic Light" panose="020B0300000000000000" pitchFamily="34" charset="-128"/>
                <a:cs typeface="Arial" panose="020B0604020202020204" pitchFamily="34" charset="0"/>
              </a:rPr>
              <a:t>Health </a:t>
            </a: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promotion &amp; resource production</a:t>
            </a:r>
            <a:endParaRPr lang="en-AU" sz="2000" dirty="0">
              <a:ea typeface="Yu Gothic Light" panose="020B0300000000000000" pitchFamily="34" charset="-128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>
                <a:ea typeface="Yu Gothic Light" panose="020B0300000000000000" pitchFamily="34" charset="-128"/>
                <a:cs typeface="Arial" panose="020B0604020202020204" pitchFamily="34" charset="0"/>
              </a:rPr>
              <a:t>Peer Naloxone </a:t>
            </a: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program</a:t>
            </a:r>
            <a:endParaRPr lang="en-AU" sz="2000" dirty="0">
              <a:ea typeface="Yu Gothic Light" panose="020B0300000000000000" pitchFamily="34" charset="-128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Peer education </a:t>
            </a: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programs</a:t>
            </a:r>
          </a:p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/>
              <a:t>Harm reduction information, education and </a:t>
            </a:r>
            <a:r>
              <a:rPr lang="en-AU" sz="2000" dirty="0" smtClean="0"/>
              <a:t>advocacy with a </a:t>
            </a:r>
            <a:r>
              <a:rPr lang="en-AU" sz="2000" dirty="0"/>
              <a:t>significant emphasis on reducing stigma and discrimination</a:t>
            </a:r>
            <a:r>
              <a:rPr lang="en-AU" sz="2000" dirty="0" smtClean="0"/>
              <a:t>.</a:t>
            </a:r>
            <a:endParaRPr lang="en-AU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1" b="8582"/>
          <a:stretch/>
        </p:blipFill>
        <p:spPr>
          <a:xfrm rot="5400000">
            <a:off x="6846746" y="1499088"/>
            <a:ext cx="6858000" cy="38598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0551" y="851863"/>
            <a:ext cx="7867291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Providing services to people who inject drugs in WA for 24 years.</a:t>
            </a:r>
          </a:p>
          <a:p>
            <a:endParaRPr lang="en-AU" sz="1050" dirty="0" smtClean="0"/>
          </a:p>
          <a:p>
            <a:r>
              <a:rPr lang="en-AU" sz="2000" dirty="0" smtClean="0"/>
              <a:t>Harm reduction and clinical services to reduce the prevalence of BBV and STIs.</a:t>
            </a:r>
          </a:p>
          <a:p>
            <a:endParaRPr lang="en-AU" sz="2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10551" y="2024888"/>
            <a:ext cx="72380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Nurse Practitioner operated health clinics in Perth and Bunbury</a:t>
            </a:r>
          </a:p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Mobile clinic vans in Perth &amp; South West region</a:t>
            </a:r>
          </a:p>
          <a:p>
            <a:pPr marL="457200" indent="-4572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000" dirty="0" smtClean="0">
                <a:ea typeface="Yu Gothic Light" panose="020B0300000000000000" pitchFamily="34" charset="-128"/>
                <a:cs typeface="Arial" panose="020B0604020202020204" pitchFamily="34" charset="0"/>
              </a:rPr>
              <a:t>Peer HCV Case Management workers in Perth &amp; South West </a:t>
            </a:r>
            <a:endParaRPr lang="en-AU" sz="2000" dirty="0">
              <a:ea typeface="Yu Gothic Light" panose="020B03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8160" y="1288732"/>
            <a:ext cx="834583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 C PHRE project:</a:t>
            </a:r>
          </a:p>
          <a:p>
            <a:endParaRPr lang="en-AU" sz="40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>
                <a:srgbClr val="930D14"/>
              </a:buClr>
              <a:buFont typeface="Goudy Old Style" panose="02020502050305020303" pitchFamily="18" charset="0"/>
              <a:buChar char="∞"/>
            </a:pPr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  <a:p>
            <a:pPr marL="742950" indent="-742950">
              <a:buClr>
                <a:srgbClr val="930D14"/>
              </a:buClr>
              <a:buFont typeface="Goudy Old Style" panose="02020502050305020303" pitchFamily="18" charset="0"/>
              <a:buChar char="∞"/>
            </a:pPr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</a:p>
          <a:p>
            <a:pPr marL="742950" indent="-742950">
              <a:buClr>
                <a:srgbClr val="930D14"/>
              </a:buClr>
              <a:buFont typeface="Goudy Old Style" panose="02020502050305020303" pitchFamily="18" charset="0"/>
              <a:buChar char="∞"/>
            </a:pPr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Measurable Results</a:t>
            </a:r>
          </a:p>
          <a:p>
            <a:pPr marL="742950" indent="-742950">
              <a:buClr>
                <a:srgbClr val="930D14"/>
              </a:buClr>
              <a:buFont typeface="Goudy Old Style" panose="02020502050305020303" pitchFamily="18" charset="0"/>
              <a:buChar char="∞"/>
            </a:pPr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Immeasurable Value</a:t>
            </a:r>
          </a:p>
          <a:p>
            <a:pPr algn="ctr"/>
            <a:endParaRPr lang="en-AU" sz="2000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43000" y="1143000"/>
            <a:ext cx="685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5782"/>
            <a:ext cx="851714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Hep C PHRE Project</a:t>
            </a:r>
            <a:endParaRPr lang="en-A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  <p:sp>
        <p:nvSpPr>
          <p:cNvPr id="5" name="Rectangle 4"/>
          <p:cNvSpPr/>
          <p:nvPr/>
        </p:nvSpPr>
        <p:spPr>
          <a:xfrm>
            <a:off x="-79704" y="999480"/>
            <a:ext cx="845851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∞"/>
            </a:pPr>
            <a:endParaRPr lang="en-AU" sz="2400" dirty="0" smtClean="0"/>
          </a:p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400" dirty="0" smtClean="0">
                <a:solidFill>
                  <a:srgbClr val="DA2226"/>
                </a:solidFill>
              </a:rPr>
              <a:t>Initiated through a grant from WA Department of Health in late 2018 and then supported for a further two years </a:t>
            </a:r>
            <a:r>
              <a:rPr lang="en-AU" sz="2400" dirty="0">
                <a:solidFill>
                  <a:srgbClr val="DA2226"/>
                </a:solidFill>
              </a:rPr>
              <a:t>with funding through the Eliminate Hepatitis C Australia </a:t>
            </a:r>
            <a:r>
              <a:rPr lang="en-AU" sz="2400" dirty="0" smtClean="0">
                <a:solidFill>
                  <a:srgbClr val="DA2226"/>
                </a:solidFill>
              </a:rPr>
              <a:t>Partnership </a:t>
            </a:r>
            <a:r>
              <a:rPr lang="en-AU" sz="2000" dirty="0" smtClean="0">
                <a:solidFill>
                  <a:srgbClr val="DA2226"/>
                </a:solidFill>
              </a:rPr>
              <a:t>(Burnett Institute and Paul Ramsay Foundation).</a:t>
            </a:r>
            <a:endParaRPr lang="en-AU" sz="2400" dirty="0"/>
          </a:p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400" dirty="0" smtClean="0"/>
              <a:t>Direct-acting </a:t>
            </a:r>
            <a:r>
              <a:rPr lang="en-AU" sz="2400" dirty="0"/>
              <a:t>antiviral </a:t>
            </a:r>
            <a:r>
              <a:rPr lang="en-AU" sz="2400" dirty="0" smtClean="0"/>
              <a:t>treatments widely available but uptake </a:t>
            </a:r>
            <a:r>
              <a:rPr lang="en-AU" sz="2400" dirty="0" smtClean="0"/>
              <a:t>was low amongst people who choose to inject drugs.</a:t>
            </a:r>
            <a:endParaRPr lang="en-AU" sz="2400" dirty="0" smtClean="0"/>
          </a:p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400" dirty="0" smtClean="0"/>
              <a:t>Effective services but many peers not engaged with our service – or any service at all.</a:t>
            </a:r>
          </a:p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400" dirty="0" smtClean="0"/>
              <a:t>Stigma and previous experiences of discrimination, often from health professionals, a known barrier.</a:t>
            </a:r>
          </a:p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∞"/>
            </a:pPr>
            <a:r>
              <a:rPr lang="en-AU" sz="2400" dirty="0" smtClean="0"/>
              <a:t>Utilise the peer to peer credibility within peer networks to make information about hep C transmission, testing, treatment and services go viral.</a:t>
            </a:r>
          </a:p>
          <a:p>
            <a:pPr lvl="1"/>
            <a:endParaRPr lang="en-AU" sz="2400" dirty="0"/>
          </a:p>
          <a:p>
            <a:pPr lvl="1"/>
            <a:endParaRPr lang="en-AU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37" r="7540"/>
          <a:stretch/>
        </p:blipFill>
        <p:spPr>
          <a:xfrm>
            <a:off x="8517146" y="0"/>
            <a:ext cx="36748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3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6254993" y="1499434"/>
            <a:ext cx="2233612" cy="2210484"/>
          </a:xfrm>
          <a:prstGeom prst="ellipse">
            <a:avLst/>
          </a:prstGeom>
          <a:solidFill>
            <a:srgbClr val="DA2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9219053" y="1499434"/>
            <a:ext cx="2233612" cy="2210484"/>
          </a:xfrm>
          <a:prstGeom prst="ellipse">
            <a:avLst/>
          </a:prstGeom>
          <a:solidFill>
            <a:srgbClr val="DA2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41768" y="1499434"/>
            <a:ext cx="2233612" cy="2210484"/>
          </a:xfrm>
          <a:prstGeom prst="ellipse">
            <a:avLst/>
          </a:prstGeom>
          <a:solidFill>
            <a:srgbClr val="DA2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513205" y="2195443"/>
            <a:ext cx="2090738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00000"/>
            </a:pPr>
            <a:r>
              <a:rPr lang="en-AU" b="1" dirty="0" smtClean="0">
                <a:solidFill>
                  <a:schemeClr val="bg1"/>
                </a:solidFill>
                <a:ea typeface="Yu Gothic Light" panose="020B0300000000000000" pitchFamily="34" charset="-128"/>
              </a:rPr>
              <a:t>RECRUITED AND TRAINED PEER EDUCATORS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9340496" y="1727513"/>
            <a:ext cx="1990725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00000"/>
            </a:pPr>
            <a:r>
              <a:rPr lang="en-AU" b="1" dirty="0" smtClean="0">
                <a:solidFill>
                  <a:schemeClr val="bg1"/>
                </a:solidFill>
                <a:ea typeface="Yu Gothic Light" panose="020B0300000000000000" pitchFamily="34" charset="-128"/>
              </a:rPr>
              <a:t>HCV PEER WORKER FOLLOWED UP PEER REFERRALS FOR TESTING &amp; TREATMENT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26430" y="1774869"/>
            <a:ext cx="2090738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00000"/>
            </a:pPr>
            <a:r>
              <a:rPr lang="en-AU" b="1" dirty="0" smtClean="0">
                <a:solidFill>
                  <a:schemeClr val="bg1"/>
                </a:solidFill>
                <a:ea typeface="Yu Gothic Light" panose="020B0300000000000000" pitchFamily="34" charset="-128"/>
              </a:rPr>
              <a:t>DIARIES SUBMITTED MONTHLY.  REMUNERATION </a:t>
            </a:r>
            <a:r>
              <a:rPr lang="en-AU" b="1" dirty="0">
                <a:solidFill>
                  <a:schemeClr val="bg1"/>
                </a:solidFill>
                <a:ea typeface="Yu Gothic Light" panose="020B0300000000000000" pitchFamily="34" charset="-128"/>
              </a:rPr>
              <a:t>&amp;</a:t>
            </a:r>
            <a:r>
              <a:rPr lang="en-AU" b="1" dirty="0" smtClean="0">
                <a:solidFill>
                  <a:schemeClr val="bg1"/>
                </a:solidFill>
                <a:ea typeface="Yu Gothic Light" panose="020B0300000000000000" pitchFamily="34" charset="-128"/>
              </a:rPr>
              <a:t> MENTORING</a:t>
            </a:r>
            <a:r>
              <a:rPr lang="en-AU" b="1" dirty="0">
                <a:solidFill>
                  <a:schemeClr val="bg1"/>
                </a:solidFill>
                <a:ea typeface="Yu Gothic Light" panose="020B0300000000000000" pitchFamily="34" charset="-128"/>
              </a:rPr>
              <a:t> </a:t>
            </a:r>
            <a:r>
              <a:rPr lang="en-AU" b="1" dirty="0" smtClean="0">
                <a:solidFill>
                  <a:schemeClr val="bg1"/>
                </a:solidFill>
                <a:ea typeface="Yu Gothic Light" panose="020B0300000000000000" pitchFamily="34" charset="-128"/>
              </a:rPr>
              <a:t>PROVIDED.</a:t>
            </a:r>
          </a:p>
        </p:txBody>
      </p:sp>
      <p:sp>
        <p:nvSpPr>
          <p:cNvPr id="15" name="Oval 14"/>
          <p:cNvSpPr/>
          <p:nvPr/>
        </p:nvSpPr>
        <p:spPr>
          <a:xfrm>
            <a:off x="3405828" y="1499434"/>
            <a:ext cx="2233612" cy="2210484"/>
          </a:xfrm>
          <a:prstGeom prst="ellipse">
            <a:avLst/>
          </a:prstGeom>
          <a:solidFill>
            <a:srgbClr val="DA2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3527271" y="1909424"/>
            <a:ext cx="1990725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SzPct val="100000"/>
            </a:pPr>
            <a:r>
              <a:rPr lang="en-AU" b="1" dirty="0" smtClean="0">
                <a:solidFill>
                  <a:schemeClr val="bg1"/>
                </a:solidFill>
                <a:ea typeface="Yu Gothic Light" panose="020B0300000000000000" pitchFamily="34" charset="-128"/>
              </a:rPr>
              <a:t>INTERACTIONS AND PEER REFERRALS RECORDED IN PEER DIARIES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62092" y="0"/>
            <a:ext cx="1107775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we do?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86" y="2486570"/>
            <a:ext cx="541716" cy="3410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348" y="2486570"/>
            <a:ext cx="541716" cy="3410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616" y="2486570"/>
            <a:ext cx="541716" cy="3410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13" b="40236"/>
          <a:stretch/>
        </p:blipFill>
        <p:spPr>
          <a:xfrm>
            <a:off x="0" y="4538526"/>
            <a:ext cx="12192000" cy="231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5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7" grpId="0" animBg="1"/>
      <p:bldP spid="5" grpId="0"/>
      <p:bldP spid="9" grpId="0"/>
      <p:bldP spid="11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3" y="1286005"/>
            <a:ext cx="1272961" cy="347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2" y="1545157"/>
            <a:ext cx="1272961" cy="347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1" y="1804309"/>
            <a:ext cx="1272961" cy="347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54" y="2073346"/>
            <a:ext cx="480623" cy="3446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6" y="1286005"/>
            <a:ext cx="1272961" cy="3472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5" y="1545157"/>
            <a:ext cx="1272961" cy="3472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8" y="1286005"/>
            <a:ext cx="1272961" cy="347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7" y="1545157"/>
            <a:ext cx="1272961" cy="3472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8" y="1286005"/>
            <a:ext cx="1272961" cy="3472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7" y="1545157"/>
            <a:ext cx="1272961" cy="3472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9" y="1286005"/>
            <a:ext cx="1272961" cy="3472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8" y="1545157"/>
            <a:ext cx="1272961" cy="3472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7" y="1286005"/>
            <a:ext cx="1272961" cy="3472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6" y="1545157"/>
            <a:ext cx="1272961" cy="3472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5" y="1804309"/>
            <a:ext cx="1272961" cy="34721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4" y="2063461"/>
            <a:ext cx="1272961" cy="34721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7" y="1804309"/>
            <a:ext cx="1272961" cy="34721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6" y="2063461"/>
            <a:ext cx="1272961" cy="3472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7" y="1804309"/>
            <a:ext cx="1272961" cy="34721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6" y="2063461"/>
            <a:ext cx="1272961" cy="34721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8" y="1804309"/>
            <a:ext cx="1272961" cy="34721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7" y="2063461"/>
            <a:ext cx="1272961" cy="34721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6" y="1804309"/>
            <a:ext cx="1272961" cy="3472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5" y="2063461"/>
            <a:ext cx="1272961" cy="34721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4" y="2335195"/>
            <a:ext cx="1272961" cy="34721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3" y="2594347"/>
            <a:ext cx="1272961" cy="34721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6" y="2335195"/>
            <a:ext cx="1272961" cy="3472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5" y="2594347"/>
            <a:ext cx="1272961" cy="3472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6" y="2335195"/>
            <a:ext cx="1272961" cy="34721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5" y="2594347"/>
            <a:ext cx="1272961" cy="34721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7" y="2335195"/>
            <a:ext cx="1272961" cy="34721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6" y="2594347"/>
            <a:ext cx="1272961" cy="34721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5" y="2335195"/>
            <a:ext cx="1272961" cy="34721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4" y="2594347"/>
            <a:ext cx="1272961" cy="34721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3" y="2840917"/>
            <a:ext cx="1272961" cy="34721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2" y="3100069"/>
            <a:ext cx="1272961" cy="34721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5" y="2840917"/>
            <a:ext cx="1272961" cy="34721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4" y="3100069"/>
            <a:ext cx="1272961" cy="34721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5" y="2840917"/>
            <a:ext cx="1272961" cy="34721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4" y="3100069"/>
            <a:ext cx="1272961" cy="34721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6" y="2840917"/>
            <a:ext cx="1272961" cy="34721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5" y="3100069"/>
            <a:ext cx="1272961" cy="34721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4" y="2840917"/>
            <a:ext cx="1272961" cy="34721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3" y="3100069"/>
            <a:ext cx="1272961" cy="34721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2" y="3378809"/>
            <a:ext cx="1272961" cy="34721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71" y="3637961"/>
            <a:ext cx="1272961" cy="3472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4" y="3378809"/>
            <a:ext cx="1272961" cy="34721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3" y="3637961"/>
            <a:ext cx="1272961" cy="34721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4" y="3378809"/>
            <a:ext cx="1272961" cy="34721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3" y="3637961"/>
            <a:ext cx="1272961" cy="347212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5" y="3378809"/>
            <a:ext cx="1272961" cy="34721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84" y="3637961"/>
            <a:ext cx="1272961" cy="34721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3" y="3378809"/>
            <a:ext cx="1272961" cy="347212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52" y="3637961"/>
            <a:ext cx="1272961" cy="347212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71" y="3897113"/>
            <a:ext cx="1272961" cy="347212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70" y="4156265"/>
            <a:ext cx="1272961" cy="347212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43" y="3897113"/>
            <a:ext cx="1272961" cy="347212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42" y="4156265"/>
            <a:ext cx="1272961" cy="347212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3" y="3897113"/>
            <a:ext cx="1272961" cy="347212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2" y="4156265"/>
            <a:ext cx="1272961" cy="34721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84" y="3897113"/>
            <a:ext cx="1272961" cy="347212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83" y="4156265"/>
            <a:ext cx="1272961" cy="347212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52" y="3897113"/>
            <a:ext cx="1272961" cy="347212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51" y="4156265"/>
            <a:ext cx="1272961" cy="34721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70" y="4415417"/>
            <a:ext cx="1272961" cy="347212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69" y="4674569"/>
            <a:ext cx="1272961" cy="347212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42" y="4415417"/>
            <a:ext cx="1272961" cy="34721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41" y="4674569"/>
            <a:ext cx="1272961" cy="347212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2" y="4415417"/>
            <a:ext cx="1272961" cy="347212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1" y="4674569"/>
            <a:ext cx="1272961" cy="347212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83" y="4415417"/>
            <a:ext cx="1272961" cy="34721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82" y="4674569"/>
            <a:ext cx="1272961" cy="347212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51" y="4415417"/>
            <a:ext cx="1272961" cy="34721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50" y="4674569"/>
            <a:ext cx="1272961" cy="347212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69" y="4946303"/>
            <a:ext cx="1272961" cy="347212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68" y="5205455"/>
            <a:ext cx="1272961" cy="347212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41" y="4946303"/>
            <a:ext cx="1272961" cy="347212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40" y="5205455"/>
            <a:ext cx="1272961" cy="347212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1" y="4946303"/>
            <a:ext cx="1272961" cy="347212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0" y="5205455"/>
            <a:ext cx="1272961" cy="347212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82" y="4946303"/>
            <a:ext cx="1272961" cy="347212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81" y="5205455"/>
            <a:ext cx="1272961" cy="347212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50" y="4946303"/>
            <a:ext cx="1272961" cy="347212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49" y="5205455"/>
            <a:ext cx="1272961" cy="34721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68" y="5465060"/>
            <a:ext cx="1272961" cy="34721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40" y="5465060"/>
            <a:ext cx="1272961" cy="34721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0" y="5465060"/>
            <a:ext cx="1272961" cy="347212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81" y="5465060"/>
            <a:ext cx="1272961" cy="34721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49" y="5465060"/>
            <a:ext cx="1272961" cy="34721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26862" b="-4552"/>
          <a:stretch/>
        </p:blipFill>
        <p:spPr>
          <a:xfrm>
            <a:off x="5982256" y="5736341"/>
            <a:ext cx="931009" cy="36302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117" y="5736341"/>
            <a:ext cx="1272961" cy="34721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189" y="5736341"/>
            <a:ext cx="1272961" cy="347212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86" y="1291007"/>
            <a:ext cx="1272961" cy="347212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85" y="1550159"/>
            <a:ext cx="1272961" cy="347212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84" y="1809311"/>
            <a:ext cx="1272961" cy="347212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8" y="1291007"/>
            <a:ext cx="1272961" cy="347212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7" y="1550159"/>
            <a:ext cx="1272961" cy="347212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6" y="1809311"/>
            <a:ext cx="1272961" cy="347212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84" y="2068463"/>
            <a:ext cx="1272961" cy="347212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83" y="2327615"/>
            <a:ext cx="1272961" cy="347212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82" y="2586767"/>
            <a:ext cx="1272961" cy="347212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3" y="2068463"/>
            <a:ext cx="1272961" cy="347212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2" y="2327615"/>
            <a:ext cx="1272961" cy="347212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1" y="2586767"/>
            <a:ext cx="1272961" cy="347212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82" y="2848316"/>
            <a:ext cx="1272961" cy="347212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4" y="2848316"/>
            <a:ext cx="1272961" cy="347212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796" y="3120435"/>
            <a:ext cx="1272961" cy="347212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0769" y="3105071"/>
            <a:ext cx="1059608" cy="385493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79" y="4461194"/>
            <a:ext cx="1272961" cy="347212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78" y="4720346"/>
            <a:ext cx="1272961" cy="347212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77" y="4979498"/>
            <a:ext cx="1272961" cy="347212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1" y="4461194"/>
            <a:ext cx="1272961" cy="347212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50" y="4720346"/>
            <a:ext cx="1272961" cy="347212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49" y="4979498"/>
            <a:ext cx="1272961" cy="347212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10" b="6156"/>
          <a:stretch/>
        </p:blipFill>
        <p:spPr>
          <a:xfrm>
            <a:off x="9984456" y="5260026"/>
            <a:ext cx="692366" cy="325836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359" y="1551293"/>
            <a:ext cx="541716" cy="341076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334" y="1548225"/>
            <a:ext cx="541716" cy="341076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29983" y="4138192"/>
            <a:ext cx="304927" cy="341076"/>
          </a:xfrm>
          <a:prstGeom prst="rect">
            <a:avLst/>
          </a:prstGeom>
        </p:spPr>
      </p:pic>
      <p:sp>
        <p:nvSpPr>
          <p:cNvPr id="166" name="TextBox 165"/>
          <p:cNvSpPr txBox="1"/>
          <p:nvPr/>
        </p:nvSpPr>
        <p:spPr>
          <a:xfrm>
            <a:off x="57104" y="2368192"/>
            <a:ext cx="1704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  <a:p>
            <a:pPr algn="ctr"/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Educators</a:t>
            </a:r>
            <a:endParaRPr lang="en-A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373532" y="6077754"/>
            <a:ext cx="1704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877</a:t>
            </a:r>
          </a:p>
          <a:p>
            <a:pPr algn="ctr"/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Peers Reached</a:t>
            </a:r>
            <a:endParaRPr lang="en-A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9530286" y="3407014"/>
            <a:ext cx="1704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</a:p>
          <a:p>
            <a:pPr algn="ctr"/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Referrals</a:t>
            </a:r>
            <a:endParaRPr lang="en-A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9408482" y="5635624"/>
            <a:ext cx="2051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</a:p>
          <a:p>
            <a:pPr algn="ctr"/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Appointments</a:t>
            </a:r>
          </a:p>
          <a:p>
            <a:pPr algn="ctr"/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Testing/Treatment</a:t>
            </a:r>
            <a:endParaRPr lang="en-A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itle 1"/>
          <p:cNvSpPr txBox="1">
            <a:spLocks/>
          </p:cNvSpPr>
          <p:nvPr/>
        </p:nvSpPr>
        <p:spPr>
          <a:xfrm>
            <a:off x="293298" y="-8342"/>
            <a:ext cx="11077755" cy="11470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2019 to 2021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Hep C PHRE\Reporting\FINAL\Map Perth Metro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3421"/>
          <a:stretch/>
        </p:blipFill>
        <p:spPr bwMode="auto">
          <a:xfrm>
            <a:off x="1" y="0"/>
            <a:ext cx="4157931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D:\Hep C PHRE\Reporting\FINAL\Map South West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 r="3829"/>
          <a:stretch/>
        </p:blipFill>
        <p:spPr bwMode="auto">
          <a:xfrm>
            <a:off x="8255479" y="0"/>
            <a:ext cx="3936521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70075" y="1484027"/>
            <a:ext cx="3873260" cy="3277754"/>
          </a:xfrm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Reaching peers across more than    </a:t>
            </a:r>
            <a:r>
              <a:rPr lang="en-US" sz="53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suburbs             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Perth Metro area &amp; South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</a:t>
            </a:r>
            <a:b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 month period)</a:t>
            </a:r>
            <a:endParaRPr lang="en-US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35604855"/>
              </p:ext>
            </p:extLst>
          </p:nvPr>
        </p:nvGraphicFramePr>
        <p:xfrm>
          <a:off x="1416889" y="2193709"/>
          <a:ext cx="8589670" cy="338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10611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peer educators </a:t>
            </a:r>
          </a:p>
          <a:p>
            <a:pPr algn="ctr"/>
            <a:r>
              <a:rPr lang="en-A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 the most?</a:t>
            </a:r>
            <a:endParaRPr lang="en-A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9109" y="5883216"/>
            <a:ext cx="9333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83% (739 out of 877) found interaction helpful</a:t>
            </a: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389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was stopping people?</a:t>
            </a:r>
            <a:endParaRPr lang="en-A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071" y="1460541"/>
            <a:ext cx="3252491" cy="1055608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types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services available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071" y="3311092"/>
            <a:ext cx="2900799" cy="578882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Being h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omeless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703" y="4674742"/>
            <a:ext cx="2762944" cy="1532334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Sometimes, d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rug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is a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full-time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3846" y="1483708"/>
            <a:ext cx="2826663" cy="1055608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Their c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oncerns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about privacy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0643" y="1284743"/>
            <a:ext cx="4158262" cy="1532334"/>
          </a:xfrm>
          <a:prstGeom prst="wedgeRoundRectCallout">
            <a:avLst>
              <a:gd name="adj1" fmla="val -42299"/>
              <a:gd name="adj2" fmla="val 62656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Their p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revious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experiences of stigma in healthcare settings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5351" y="2949825"/>
            <a:ext cx="2161297" cy="1055608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t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ransport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8733" y="4674742"/>
            <a:ext cx="2304388" cy="1055608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 having symptoms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0246" y="3209666"/>
            <a:ext cx="2480869" cy="1055608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hame they felt</a:t>
            </a:r>
            <a:endParaRPr lang="en-A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32110" y="4657863"/>
            <a:ext cx="2183267" cy="1532334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l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ack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appropriateinformation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9345" y="4995512"/>
            <a:ext cx="2442596" cy="1055608"/>
          </a:xfrm>
          <a:prstGeom prst="wedgeRoundRectCallout">
            <a:avLst>
              <a:gd name="adj1" fmla="val -44554"/>
              <a:gd name="adj2" fmla="val 82930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Their l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ack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confidence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555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Yu Gothic Light</vt:lpstr>
      <vt:lpstr>Arial</vt:lpstr>
      <vt:lpstr>Calibri</vt:lpstr>
      <vt:lpstr>Calibri Light</vt:lpstr>
      <vt:lpstr>Gadugi</vt:lpstr>
      <vt:lpstr>Goudy Old Style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What did we do?</vt:lpstr>
      <vt:lpstr>PowerPoint Presentation</vt:lpstr>
      <vt:lpstr>Reaching peers across more than    83 suburbs              in Perth Metro area &amp; South West (18 month period)</vt:lpstr>
      <vt:lpstr>PowerPoint Presentation</vt:lpstr>
      <vt:lpstr>PowerPoint Presentation</vt:lpstr>
      <vt:lpstr>PowerPoint Presentation</vt:lpstr>
      <vt:lpstr>PowerPoint Presentation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 Gava</dc:creator>
  <cp:lastModifiedBy>Peta Gava</cp:lastModifiedBy>
  <cp:revision>67</cp:revision>
  <dcterms:created xsi:type="dcterms:W3CDTF">2022-05-25T08:13:47Z</dcterms:created>
  <dcterms:modified xsi:type="dcterms:W3CDTF">2022-06-03T08:18:07Z</dcterms:modified>
</cp:coreProperties>
</file>