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5.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430" r:id="rId2"/>
    <p:sldId id="1431" r:id="rId3"/>
    <p:sldId id="1432" r:id="rId4"/>
    <p:sldId id="1433" r:id="rId5"/>
    <p:sldId id="1434" r:id="rId6"/>
    <p:sldId id="1435" r:id="rId7"/>
    <p:sldId id="1436" r:id="rId8"/>
    <p:sldId id="1437" r:id="rId9"/>
    <p:sldId id="1438" r:id="rId10"/>
    <p:sldId id="1439" r:id="rId11"/>
    <p:sldId id="1440" r:id="rId12"/>
    <p:sldId id="1441" r:id="rId13"/>
    <p:sldId id="1442" r:id="rId14"/>
    <p:sldId id="1443" r:id="rId15"/>
    <p:sldId id="1444" r:id="rId16"/>
    <p:sldId id="1445" r:id="rId17"/>
    <p:sldId id="1446" r:id="rId18"/>
    <p:sldId id="1447" r:id="rId19"/>
    <p:sldId id="1448" r:id="rId20"/>
    <p:sldId id="1449" r:id="rId21"/>
    <p:sldId id="1450"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7" autoAdjust="0"/>
    <p:restoredTop sz="94660"/>
  </p:normalViewPr>
  <p:slideViewPr>
    <p:cSldViewPr snapToGrid="0">
      <p:cViewPr varScale="1">
        <p:scale>
          <a:sx n="89" d="100"/>
          <a:sy n="89"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a:t>Needle and Syringe Distribution in Western Australia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METRO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cat>
            <c:strRef>
              <c:f>Sheet1!$A$2:$A$13</c:f>
              <c:strCache>
                <c:ptCount val="12"/>
                <c:pt idx="0">
                  <c:v>2019-Q1</c:v>
                </c:pt>
                <c:pt idx="1">
                  <c:v>2019-Q2</c:v>
                </c:pt>
                <c:pt idx="2">
                  <c:v>2019-Q3</c:v>
                </c:pt>
                <c:pt idx="3">
                  <c:v>2019-Q4</c:v>
                </c:pt>
                <c:pt idx="4">
                  <c:v>2020-Q1</c:v>
                </c:pt>
                <c:pt idx="5">
                  <c:v>2020-Q2</c:v>
                </c:pt>
                <c:pt idx="6">
                  <c:v>2020-Q3</c:v>
                </c:pt>
                <c:pt idx="7">
                  <c:v>2020-Q4</c:v>
                </c:pt>
                <c:pt idx="8">
                  <c:v>2021-Q1 </c:v>
                </c:pt>
                <c:pt idx="9">
                  <c:v>2021-Q2</c:v>
                </c:pt>
                <c:pt idx="10">
                  <c:v>2021-Q3</c:v>
                </c:pt>
                <c:pt idx="11">
                  <c:v>2021-Q4</c:v>
                </c:pt>
              </c:strCache>
            </c:strRef>
          </c:cat>
          <c:val>
            <c:numRef>
              <c:f>Sheet1!$B$2:$B$13</c:f>
              <c:numCache>
                <c:formatCode>General</c:formatCode>
                <c:ptCount val="12"/>
                <c:pt idx="0">
                  <c:v>1253925</c:v>
                </c:pt>
                <c:pt idx="1">
                  <c:v>1249958</c:v>
                </c:pt>
                <c:pt idx="2">
                  <c:v>1291561</c:v>
                </c:pt>
                <c:pt idx="3">
                  <c:v>1272544</c:v>
                </c:pt>
                <c:pt idx="4">
                  <c:v>1429681</c:v>
                </c:pt>
                <c:pt idx="5">
                  <c:v>907187</c:v>
                </c:pt>
                <c:pt idx="6">
                  <c:v>992033</c:v>
                </c:pt>
                <c:pt idx="7">
                  <c:v>1054865</c:v>
                </c:pt>
                <c:pt idx="8">
                  <c:v>1136554</c:v>
                </c:pt>
                <c:pt idx="9">
                  <c:v>1135742</c:v>
                </c:pt>
                <c:pt idx="10">
                  <c:v>816245</c:v>
                </c:pt>
                <c:pt idx="11">
                  <c:v>815772</c:v>
                </c:pt>
              </c:numCache>
            </c:numRef>
          </c:val>
          <c:extLst>
            <c:ext xmlns:c16="http://schemas.microsoft.com/office/drawing/2014/chart" uri="{C3380CC4-5D6E-409C-BE32-E72D297353CC}">
              <c16:uniqueId val="{00000000-B647-4FA1-B43E-91DB6C7951AC}"/>
            </c:ext>
          </c:extLst>
        </c:ser>
        <c:ser>
          <c:idx val="1"/>
          <c:order val="1"/>
          <c:tx>
            <c:strRef>
              <c:f>Sheet1!$C$1</c:f>
              <c:strCache>
                <c:ptCount val="1"/>
                <c:pt idx="0">
                  <c:v>NON-METRO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cat>
            <c:strRef>
              <c:f>Sheet1!$A$2:$A$13</c:f>
              <c:strCache>
                <c:ptCount val="12"/>
                <c:pt idx="0">
                  <c:v>2019-Q1</c:v>
                </c:pt>
                <c:pt idx="1">
                  <c:v>2019-Q2</c:v>
                </c:pt>
                <c:pt idx="2">
                  <c:v>2019-Q3</c:v>
                </c:pt>
                <c:pt idx="3">
                  <c:v>2019-Q4</c:v>
                </c:pt>
                <c:pt idx="4">
                  <c:v>2020-Q1</c:v>
                </c:pt>
                <c:pt idx="5">
                  <c:v>2020-Q2</c:v>
                </c:pt>
                <c:pt idx="6">
                  <c:v>2020-Q3</c:v>
                </c:pt>
                <c:pt idx="7">
                  <c:v>2020-Q4</c:v>
                </c:pt>
                <c:pt idx="8">
                  <c:v>2021-Q1 </c:v>
                </c:pt>
                <c:pt idx="9">
                  <c:v>2021-Q2</c:v>
                </c:pt>
                <c:pt idx="10">
                  <c:v>2021-Q3</c:v>
                </c:pt>
                <c:pt idx="11">
                  <c:v>2021-Q4</c:v>
                </c:pt>
              </c:strCache>
            </c:strRef>
          </c:cat>
          <c:val>
            <c:numRef>
              <c:f>Sheet1!$C$2:$C$13</c:f>
              <c:numCache>
                <c:formatCode>General</c:formatCode>
                <c:ptCount val="12"/>
                <c:pt idx="0">
                  <c:v>371630</c:v>
                </c:pt>
                <c:pt idx="1">
                  <c:v>427833</c:v>
                </c:pt>
                <c:pt idx="2">
                  <c:v>409076</c:v>
                </c:pt>
                <c:pt idx="3">
                  <c:v>505672</c:v>
                </c:pt>
                <c:pt idx="4">
                  <c:v>468484</c:v>
                </c:pt>
                <c:pt idx="5">
                  <c:v>216147</c:v>
                </c:pt>
                <c:pt idx="6">
                  <c:v>277058</c:v>
                </c:pt>
                <c:pt idx="7">
                  <c:v>254454</c:v>
                </c:pt>
                <c:pt idx="8">
                  <c:v>390966</c:v>
                </c:pt>
                <c:pt idx="9">
                  <c:v>391120</c:v>
                </c:pt>
                <c:pt idx="10">
                  <c:v>238195</c:v>
                </c:pt>
                <c:pt idx="11">
                  <c:v>241335</c:v>
                </c:pt>
              </c:numCache>
            </c:numRef>
          </c:val>
          <c:extLst>
            <c:ext xmlns:c16="http://schemas.microsoft.com/office/drawing/2014/chart" uri="{C3380CC4-5D6E-409C-BE32-E72D297353CC}">
              <c16:uniqueId val="{00000001-B647-4FA1-B43E-91DB6C7951AC}"/>
            </c:ext>
          </c:extLst>
        </c:ser>
        <c:dLbls>
          <c:showLegendKey val="0"/>
          <c:showVal val="0"/>
          <c:showCatName val="0"/>
          <c:showSerName val="0"/>
          <c:showPercent val="0"/>
          <c:showBubbleSize val="0"/>
        </c:dLbls>
        <c:axId val="78846240"/>
        <c:axId val="78847888"/>
      </c:areaChart>
      <c:catAx>
        <c:axId val="7884624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8847888"/>
        <c:crosses val="autoZero"/>
        <c:auto val="1"/>
        <c:lblAlgn val="ctr"/>
        <c:lblOffset val="100"/>
        <c:noMultiLvlLbl val="0"/>
      </c:catAx>
      <c:valAx>
        <c:axId val="7884788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sz="1200" dirty="0"/>
                  <a:t>Units of Needles and Syringes</a:t>
                </a:r>
              </a:p>
            </c:rich>
          </c:tx>
          <c:layout>
            <c:manualLayout>
              <c:xMode val="edge"/>
              <c:yMode val="edge"/>
              <c:x val="1.3929516645772391E-3"/>
              <c:y val="0.3152888047675845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8846240"/>
        <c:crosses val="autoZero"/>
        <c:crossBetween val="midCat"/>
      </c:valAx>
      <c:spPr>
        <a:noFill/>
        <a:ln>
          <a:noFill/>
        </a:ln>
        <a:effectLst/>
      </c:spPr>
    </c:plotArea>
    <c:legend>
      <c:legendPos val="b"/>
      <c:layout>
        <c:manualLayout>
          <c:xMode val="edge"/>
          <c:yMode val="edge"/>
          <c:x val="0.81780323844809832"/>
          <c:y val="0.13078062002150032"/>
          <c:w val="0.15837597191282973"/>
          <c:h val="4.67325342293996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Interest</a:t>
            </a:r>
            <a:r>
              <a:rPr lang="en-GB" baseline="0"/>
              <a:t> in Using the APP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Sheet1!$A$18</c:f>
              <c:strCache>
                <c:ptCount val="1"/>
                <c:pt idx="0">
                  <c:v>Time One</c:v>
                </c:pt>
              </c:strCache>
            </c:strRef>
          </c:tx>
          <c:spPr>
            <a:solidFill>
              <a:schemeClr val="accent1"/>
            </a:solidFill>
            <a:ln>
              <a:noFill/>
            </a:ln>
            <a:effectLst/>
          </c:spPr>
          <c:invertIfNegative val="0"/>
          <c:cat>
            <c:strRef>
              <c:f>Sheet1!$B$17:$D$17</c:f>
              <c:strCache>
                <c:ptCount val="3"/>
                <c:pt idx="0">
                  <c:v>Yes</c:v>
                </c:pt>
                <c:pt idx="1">
                  <c:v>Maybe</c:v>
                </c:pt>
                <c:pt idx="2">
                  <c:v>No</c:v>
                </c:pt>
              </c:strCache>
            </c:strRef>
          </c:cat>
          <c:val>
            <c:numRef>
              <c:f>Sheet1!$B$18:$D$18</c:f>
              <c:numCache>
                <c:formatCode>General</c:formatCode>
                <c:ptCount val="3"/>
                <c:pt idx="0">
                  <c:v>43.5</c:v>
                </c:pt>
                <c:pt idx="1">
                  <c:v>8.6999999999999993</c:v>
                </c:pt>
                <c:pt idx="2">
                  <c:v>42.3</c:v>
                </c:pt>
              </c:numCache>
            </c:numRef>
          </c:val>
          <c:extLst>
            <c:ext xmlns:c16="http://schemas.microsoft.com/office/drawing/2014/chart" uri="{C3380CC4-5D6E-409C-BE32-E72D297353CC}">
              <c16:uniqueId val="{00000000-9DC4-7C4B-89EC-310B4FD80A9F}"/>
            </c:ext>
          </c:extLst>
        </c:ser>
        <c:ser>
          <c:idx val="1"/>
          <c:order val="1"/>
          <c:tx>
            <c:strRef>
              <c:f>Sheet1!$A$19</c:f>
              <c:strCache>
                <c:ptCount val="1"/>
                <c:pt idx="0">
                  <c:v>Time Two </c:v>
                </c:pt>
              </c:strCache>
            </c:strRef>
          </c:tx>
          <c:spPr>
            <a:solidFill>
              <a:schemeClr val="accent2"/>
            </a:solidFill>
            <a:ln>
              <a:noFill/>
            </a:ln>
            <a:effectLst/>
          </c:spPr>
          <c:invertIfNegative val="0"/>
          <c:cat>
            <c:strRef>
              <c:f>Sheet1!$B$17:$D$17</c:f>
              <c:strCache>
                <c:ptCount val="3"/>
                <c:pt idx="0">
                  <c:v>Yes</c:v>
                </c:pt>
                <c:pt idx="1">
                  <c:v>Maybe</c:v>
                </c:pt>
                <c:pt idx="2">
                  <c:v>No</c:v>
                </c:pt>
              </c:strCache>
            </c:strRef>
          </c:cat>
          <c:val>
            <c:numRef>
              <c:f>Sheet1!$B$19:$D$19</c:f>
              <c:numCache>
                <c:formatCode>General</c:formatCode>
                <c:ptCount val="3"/>
                <c:pt idx="0">
                  <c:v>40</c:v>
                </c:pt>
                <c:pt idx="1">
                  <c:v>30</c:v>
                </c:pt>
                <c:pt idx="2">
                  <c:v>30</c:v>
                </c:pt>
              </c:numCache>
            </c:numRef>
          </c:val>
          <c:extLst>
            <c:ext xmlns:c16="http://schemas.microsoft.com/office/drawing/2014/chart" uri="{C3380CC4-5D6E-409C-BE32-E72D297353CC}">
              <c16:uniqueId val="{00000001-9DC4-7C4B-89EC-310B4FD80A9F}"/>
            </c:ext>
          </c:extLst>
        </c:ser>
        <c:dLbls>
          <c:showLegendKey val="0"/>
          <c:showVal val="0"/>
          <c:showCatName val="0"/>
          <c:showSerName val="0"/>
          <c:showPercent val="0"/>
          <c:showBubbleSize val="0"/>
        </c:dLbls>
        <c:gapWidth val="219"/>
        <c:overlap val="-27"/>
        <c:axId val="1977973728"/>
        <c:axId val="1977678448"/>
      </c:barChart>
      <c:catAx>
        <c:axId val="197797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7678448"/>
        <c:crosses val="autoZero"/>
        <c:auto val="1"/>
        <c:lblAlgn val="ctr"/>
        <c:lblOffset val="100"/>
        <c:noMultiLvlLbl val="0"/>
      </c:catAx>
      <c:valAx>
        <c:axId val="1977678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797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App Awareness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Sheet1!$B$7</c:f>
              <c:strCache>
                <c:ptCount val="1"/>
                <c:pt idx="0">
                  <c:v>Hadn't seen app</c:v>
                </c:pt>
              </c:strCache>
            </c:strRef>
          </c:tx>
          <c:spPr>
            <a:solidFill>
              <a:schemeClr val="accent1"/>
            </a:solidFill>
            <a:ln>
              <a:noFill/>
            </a:ln>
            <a:effectLst/>
          </c:spPr>
          <c:invertIfNegative val="0"/>
          <c:cat>
            <c:strRef>
              <c:f>Sheet1!$A$8:$A$9</c:f>
              <c:strCache>
                <c:ptCount val="2"/>
                <c:pt idx="0">
                  <c:v>Time One </c:v>
                </c:pt>
                <c:pt idx="1">
                  <c:v>Time Two</c:v>
                </c:pt>
              </c:strCache>
            </c:strRef>
          </c:cat>
          <c:val>
            <c:numRef>
              <c:f>Sheet1!$B$8:$B$9</c:f>
              <c:numCache>
                <c:formatCode>General</c:formatCode>
                <c:ptCount val="2"/>
                <c:pt idx="0">
                  <c:v>84.6</c:v>
                </c:pt>
                <c:pt idx="1">
                  <c:v>85</c:v>
                </c:pt>
              </c:numCache>
            </c:numRef>
          </c:val>
          <c:extLst>
            <c:ext xmlns:c16="http://schemas.microsoft.com/office/drawing/2014/chart" uri="{C3380CC4-5D6E-409C-BE32-E72D297353CC}">
              <c16:uniqueId val="{00000000-6382-DE41-8601-4685EC76BE07}"/>
            </c:ext>
          </c:extLst>
        </c:ser>
        <c:ser>
          <c:idx val="1"/>
          <c:order val="1"/>
          <c:tx>
            <c:strRef>
              <c:f>Sheet1!$C$7</c:f>
              <c:strCache>
                <c:ptCount val="1"/>
                <c:pt idx="0">
                  <c:v>Had seen app</c:v>
                </c:pt>
              </c:strCache>
            </c:strRef>
          </c:tx>
          <c:spPr>
            <a:solidFill>
              <a:schemeClr val="accent2"/>
            </a:solidFill>
            <a:ln>
              <a:noFill/>
            </a:ln>
            <a:effectLst/>
          </c:spPr>
          <c:invertIfNegative val="0"/>
          <c:cat>
            <c:strRef>
              <c:f>Sheet1!$A$8:$A$9</c:f>
              <c:strCache>
                <c:ptCount val="2"/>
                <c:pt idx="0">
                  <c:v>Time One </c:v>
                </c:pt>
                <c:pt idx="1">
                  <c:v>Time Two</c:v>
                </c:pt>
              </c:strCache>
            </c:strRef>
          </c:cat>
          <c:val>
            <c:numRef>
              <c:f>Sheet1!$C$8:$C$9</c:f>
              <c:numCache>
                <c:formatCode>General</c:formatCode>
                <c:ptCount val="2"/>
                <c:pt idx="0">
                  <c:v>15.4</c:v>
                </c:pt>
                <c:pt idx="1">
                  <c:v>15</c:v>
                </c:pt>
              </c:numCache>
            </c:numRef>
          </c:val>
          <c:extLst>
            <c:ext xmlns:c16="http://schemas.microsoft.com/office/drawing/2014/chart" uri="{C3380CC4-5D6E-409C-BE32-E72D297353CC}">
              <c16:uniqueId val="{00000001-6382-DE41-8601-4685EC76BE07}"/>
            </c:ext>
          </c:extLst>
        </c:ser>
        <c:dLbls>
          <c:showLegendKey val="0"/>
          <c:showVal val="0"/>
          <c:showCatName val="0"/>
          <c:showSerName val="0"/>
          <c:showPercent val="0"/>
          <c:showBubbleSize val="0"/>
        </c:dLbls>
        <c:gapWidth val="219"/>
        <c:overlap val="-27"/>
        <c:axId val="1974425024"/>
        <c:axId val="1984167072"/>
      </c:barChart>
      <c:catAx>
        <c:axId val="19744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4167072"/>
        <c:crosses val="autoZero"/>
        <c:auto val="1"/>
        <c:lblAlgn val="ctr"/>
        <c:lblOffset val="100"/>
        <c:noMultiLvlLbl val="0"/>
      </c:catAx>
      <c:valAx>
        <c:axId val="1984167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442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7EDC-A15E-46B7-B234-8971C72941B2}" type="datetimeFigureOut">
              <a:rPr lang="en-AU" smtClean="0"/>
              <a:t>11/08/2022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8923-7964-475E-B9A0-979180BFBDC8}" type="slidenum">
              <a:rPr lang="en-AU" smtClean="0"/>
              <a:t>‹#›</a:t>
            </a:fld>
            <a:endParaRPr lang="en-AU"/>
          </a:p>
        </p:txBody>
      </p:sp>
    </p:spTree>
    <p:extLst>
      <p:ext uri="{BB962C8B-B14F-4D97-AF65-F5344CB8AC3E}">
        <p14:creationId xmlns:p14="http://schemas.microsoft.com/office/powerpoint/2010/main" val="237829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17CB07-0039-4545-92EA-48E12138E514}" type="slidenum">
              <a:rPr lang="en-US" smtClean="0"/>
              <a:t>2</a:t>
            </a:fld>
            <a:endParaRPr lang="en-US"/>
          </a:p>
        </p:txBody>
      </p:sp>
    </p:spTree>
    <p:extLst>
      <p:ext uri="{BB962C8B-B14F-4D97-AF65-F5344CB8AC3E}">
        <p14:creationId xmlns:p14="http://schemas.microsoft.com/office/powerpoint/2010/main" val="10328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 taking Action Research principle of reflective critique to understand the issues and limitation of the first phase of the research so that we could improve upon them in a future stage of evaluation.  The principle of reflective critique prompts the researcher to make explicit the research biases, assumptions, and concerns that may have contributed to the issues which arose.  This principle really is an imperative to conducting research in ‘real world’ settings, as it prompts the researcher to respond to unanticipated and contextual issues to ensure that the research is robust and ecologically valid. </a:t>
            </a:r>
          </a:p>
          <a:p>
            <a:endParaRPr lang="en-AU" dirty="0"/>
          </a:p>
        </p:txBody>
      </p:sp>
      <p:sp>
        <p:nvSpPr>
          <p:cNvPr id="4" name="Slide Number Placeholder 3"/>
          <p:cNvSpPr>
            <a:spLocks noGrp="1"/>
          </p:cNvSpPr>
          <p:nvPr>
            <p:ph type="sldNum" sz="quarter" idx="5"/>
          </p:nvPr>
        </p:nvSpPr>
        <p:spPr/>
        <p:txBody>
          <a:bodyPr/>
          <a:lstStyle/>
          <a:p>
            <a:fld id="{EB884248-62E4-4DE7-B31E-D7F02CC1FD7A}" type="slidenum">
              <a:rPr lang="en-AU" smtClean="0"/>
              <a:t>11</a:t>
            </a:fld>
            <a:endParaRPr lang="en-AU"/>
          </a:p>
        </p:txBody>
      </p:sp>
    </p:spTree>
    <p:extLst>
      <p:ext uri="{BB962C8B-B14F-4D97-AF65-F5344CB8AC3E}">
        <p14:creationId xmlns:p14="http://schemas.microsoft.com/office/powerpoint/2010/main" val="424682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our endeavour to identify and remedy our research issues, we engaged the major NSP and NSEP stakeholders with informal interviews.  Again this was – </a:t>
            </a:r>
            <a:r>
              <a:rPr lang="en-AU" dirty="0" err="1"/>
              <a:t>HepatitisWA</a:t>
            </a:r>
            <a:r>
              <a:rPr lang="en-AU" dirty="0"/>
              <a:t>, Peer-Based Harm Reduction, and WAAC.  Interviews were aimed at gaining insights on barriers to recruitment and participation, and how these may be rectified.  </a:t>
            </a:r>
          </a:p>
          <a:p>
            <a:endParaRPr lang="en-AU" dirty="0"/>
          </a:p>
          <a:p>
            <a:r>
              <a:rPr lang="en-AU" dirty="0"/>
              <a:t>The insights that were generated from this stage of the research highlighted: </a:t>
            </a:r>
          </a:p>
          <a:p>
            <a:pPr marL="228600" indent="-228600">
              <a:buFont typeface="+mj-lt"/>
              <a:buAutoNum type="arabicPeriod"/>
            </a:pPr>
            <a:r>
              <a:rPr lang="en-AU" dirty="0"/>
              <a:t>That there are caveats on research capacities to effectively reach/access and work with PWID. </a:t>
            </a:r>
          </a:p>
          <a:p>
            <a:pPr marL="228600" indent="-228600">
              <a:buFont typeface="+mj-lt"/>
              <a:buAutoNum type="arabicPeriod"/>
            </a:pPr>
            <a:r>
              <a:rPr lang="en-AU" dirty="0"/>
              <a:t>The survey at time one was identified as being convoluted and needed to be refined and simplified – accordingly, we redesigned the survey to improve its accessibility.  </a:t>
            </a:r>
          </a:p>
          <a:p>
            <a:pPr marL="228600" indent="-228600">
              <a:buFont typeface="+mj-lt"/>
              <a:buAutoNum type="arabicPeriod"/>
            </a:pPr>
            <a:r>
              <a:rPr lang="en-AU" dirty="0"/>
              <a:t>That quality engagement required recompense for participation, resulting in us issuing $10 participation recompense for time two of the survey. </a:t>
            </a:r>
          </a:p>
        </p:txBody>
      </p:sp>
      <p:sp>
        <p:nvSpPr>
          <p:cNvPr id="4" name="Slide Number Placeholder 3"/>
          <p:cNvSpPr>
            <a:spLocks noGrp="1"/>
          </p:cNvSpPr>
          <p:nvPr>
            <p:ph type="sldNum" sz="quarter" idx="5"/>
          </p:nvPr>
        </p:nvSpPr>
        <p:spPr/>
        <p:txBody>
          <a:bodyPr/>
          <a:lstStyle/>
          <a:p>
            <a:fld id="{EB884248-62E4-4DE7-B31E-D7F02CC1FD7A}" type="slidenum">
              <a:rPr lang="en-AU" smtClean="0"/>
              <a:t>12</a:t>
            </a:fld>
            <a:endParaRPr lang="en-AU"/>
          </a:p>
        </p:txBody>
      </p:sp>
    </p:spTree>
    <p:extLst>
      <p:ext uri="{BB962C8B-B14F-4D97-AF65-F5344CB8AC3E}">
        <p14:creationId xmlns:p14="http://schemas.microsoft.com/office/powerpoint/2010/main" val="1288189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That brings us to Phase three of the research – or time two of the survey. </a:t>
            </a:r>
          </a:p>
          <a:p>
            <a:endParaRPr lang="en-AU" dirty="0"/>
          </a:p>
          <a:p>
            <a:r>
              <a:rPr lang="en-AU" dirty="0"/>
              <a:t>We implemented similar strategies to time point one in terms of avenues for recruitment.  The major changes being that we provided participants with $10 as thanks if they completed the survey at one of the three main services.   This time the survey was released for a two week period.</a:t>
            </a:r>
          </a:p>
          <a:p>
            <a:endParaRPr lang="en-AU" dirty="0"/>
          </a:p>
          <a:p>
            <a:r>
              <a:rPr lang="en-AU" dirty="0"/>
              <a:t>It was great to see that the changes implemented yielded improved results in terms of participation response rate and quality of data.  We had 240 surveys completed, which we are currently finalising data entry on.  From the data already entered, which is 200 cases or more, it is estimated that approximately 10-15% of the data will need to be excluded – which is a great improvement on the 62% at time one. </a:t>
            </a:r>
          </a:p>
          <a:p>
            <a:r>
              <a:rPr lang="en-AU" dirty="0"/>
              <a:t>Preliminary data analysis is currently underway. </a:t>
            </a:r>
          </a:p>
        </p:txBody>
      </p:sp>
      <p:sp>
        <p:nvSpPr>
          <p:cNvPr id="4" name="Slide Number Placeholder 3"/>
          <p:cNvSpPr>
            <a:spLocks noGrp="1"/>
          </p:cNvSpPr>
          <p:nvPr>
            <p:ph type="sldNum" sz="quarter" idx="5"/>
          </p:nvPr>
        </p:nvSpPr>
        <p:spPr/>
        <p:txBody>
          <a:bodyPr/>
          <a:lstStyle/>
          <a:p>
            <a:fld id="{EB884248-62E4-4DE7-B31E-D7F02CC1FD7A}" type="slidenum">
              <a:rPr lang="en-AU" smtClean="0"/>
              <a:t>13</a:t>
            </a:fld>
            <a:endParaRPr lang="en-AU"/>
          </a:p>
        </p:txBody>
      </p:sp>
    </p:spTree>
    <p:extLst>
      <p:ext uri="{BB962C8B-B14F-4D97-AF65-F5344CB8AC3E}">
        <p14:creationId xmlns:p14="http://schemas.microsoft.com/office/powerpoint/2010/main" val="1582883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Speak to themes and findings as a whole (across all phases of eval)</a:t>
            </a:r>
          </a:p>
          <a:p>
            <a:pPr lvl="0"/>
            <a:r>
              <a:rPr lang="en-AU" sz="1200" kern="1200" dirty="0">
                <a:solidFill>
                  <a:schemeClr val="tx1"/>
                </a:solidFill>
                <a:effectLst/>
                <a:latin typeface="+mn-lt"/>
                <a:ea typeface="+mn-ea"/>
                <a:cs typeface="+mn-cs"/>
              </a:rPr>
              <a:t>These themes and findings are consistent across the three time points, despite the challenges that we encountered</a:t>
            </a:r>
          </a:p>
          <a:p>
            <a:endParaRPr lang="en-US" dirty="0"/>
          </a:p>
        </p:txBody>
      </p:sp>
      <p:sp>
        <p:nvSpPr>
          <p:cNvPr id="4" name="Slide Number Placeholder 3"/>
          <p:cNvSpPr>
            <a:spLocks noGrp="1"/>
          </p:cNvSpPr>
          <p:nvPr>
            <p:ph type="sldNum" sz="quarter" idx="5"/>
          </p:nvPr>
        </p:nvSpPr>
        <p:spPr/>
        <p:txBody>
          <a:bodyPr/>
          <a:lstStyle/>
          <a:p>
            <a:fld id="{EB884248-62E4-4DE7-B31E-D7F02CC1FD7A}" type="slidenum">
              <a:rPr lang="en-AU" smtClean="0"/>
              <a:t>14</a:t>
            </a:fld>
            <a:endParaRPr lang="en-AU"/>
          </a:p>
        </p:txBody>
      </p:sp>
    </p:spTree>
    <p:extLst>
      <p:ext uri="{BB962C8B-B14F-4D97-AF65-F5344CB8AC3E}">
        <p14:creationId xmlns:p14="http://schemas.microsoft.com/office/powerpoint/2010/main" val="125685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These figures indicate awareness of the app  and app acceptability across the two surveyed time points.  Broadly speaking, most people indicated that they hadn’t seen the app which suggests that the current health promotion and campaigns associated with the app are not effectively reaching the target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Broadly speaking, most of the people who participated in the survey had not been familiar with the app.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Of those who had not seen the app, they were presented with a little information about the app and its functions – and as the figure to the right indicates, the majority of people indicated that they were interested or showed acceptability to using an app like this by indicating ‘yes’ or ‘maybe’.  You might note that there is an increase in participant acceptability at time two compared to time one.  Given the context on mHealth and the impacts of Covid, we might speculate that cultural acceptability to mHealth might be increasing as it becomes more normalised and more of our daily functions depend upon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We had some qualitative responses that are fairly indicative of the various positions on acceptability to the app, which we’ve currently coded as ‘Openness and opportunity’, ‘Uncertainty and ambivalence’, and ‘Resistance and rejection’.   </a:t>
            </a:r>
          </a:p>
          <a:p>
            <a:endParaRPr lang="en-AU" dirty="0"/>
          </a:p>
        </p:txBody>
      </p:sp>
      <p:sp>
        <p:nvSpPr>
          <p:cNvPr id="4" name="Slide Number Placeholder 3"/>
          <p:cNvSpPr>
            <a:spLocks noGrp="1"/>
          </p:cNvSpPr>
          <p:nvPr>
            <p:ph type="sldNum" sz="quarter" idx="5"/>
          </p:nvPr>
        </p:nvSpPr>
        <p:spPr/>
        <p:txBody>
          <a:bodyPr/>
          <a:lstStyle/>
          <a:p>
            <a:fld id="{EB884248-62E4-4DE7-B31E-D7F02CC1FD7A}" type="slidenum">
              <a:rPr lang="en-AU" smtClean="0"/>
              <a:t>15</a:t>
            </a:fld>
            <a:endParaRPr lang="en-AU"/>
          </a:p>
        </p:txBody>
      </p:sp>
    </p:spTree>
    <p:extLst>
      <p:ext uri="{BB962C8B-B14F-4D97-AF65-F5344CB8AC3E}">
        <p14:creationId xmlns:p14="http://schemas.microsoft.com/office/powerpoint/2010/main" val="3938053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further elaborate on what factors seemed to be associated with app acceptability, please take a moment to review these themes that are supported by participant quotes.  </a:t>
            </a:r>
          </a:p>
          <a:p>
            <a:endParaRPr lang="en-AU" dirty="0"/>
          </a:p>
          <a:p>
            <a:r>
              <a:rPr lang="en-AU" dirty="0"/>
              <a:t>As you can see, app acceptability was based upon:</a:t>
            </a:r>
          </a:p>
          <a:p>
            <a:pPr marL="228600" indent="-228600">
              <a:buFont typeface="+mj-lt"/>
              <a:buAutoNum type="arabicPeriod"/>
            </a:pPr>
            <a:r>
              <a:rPr lang="en-AU" dirty="0"/>
              <a:t> ‘self-improvement and harm reduction’ – and the need to ‘be safe’; </a:t>
            </a:r>
          </a:p>
          <a:p>
            <a:pPr marL="228600" indent="-228600">
              <a:buFont typeface="+mj-lt"/>
              <a:buAutoNum type="arabicPeriod"/>
            </a:pPr>
            <a:r>
              <a:rPr lang="en-AU" dirty="0"/>
              <a:t>Empowerment through access to information and education.  </a:t>
            </a:r>
          </a:p>
          <a:p>
            <a:pPr marL="228600" indent="-228600">
              <a:buFont typeface="+mj-lt"/>
              <a:buAutoNum type="arabicPeriod"/>
            </a:pPr>
            <a:r>
              <a:rPr lang="en-AU" dirty="0"/>
              <a:t>The sense of the app assisting in convenience and making life easier </a:t>
            </a:r>
          </a:p>
          <a:p>
            <a:pPr marL="228600" indent="-228600">
              <a:buFont typeface="+mj-lt"/>
              <a:buAutoNum type="arabicPeriod"/>
            </a:pPr>
            <a:r>
              <a:rPr lang="en-AU" dirty="0"/>
              <a:t>And seeing the app as providing more discretion and anonymity in relation to accessing information or support </a:t>
            </a:r>
          </a:p>
          <a:p>
            <a:endParaRPr lang="en-AU" dirty="0"/>
          </a:p>
        </p:txBody>
      </p:sp>
      <p:sp>
        <p:nvSpPr>
          <p:cNvPr id="4" name="Slide Number Placeholder 3"/>
          <p:cNvSpPr>
            <a:spLocks noGrp="1"/>
          </p:cNvSpPr>
          <p:nvPr>
            <p:ph type="sldNum" sz="quarter" idx="5"/>
          </p:nvPr>
        </p:nvSpPr>
        <p:spPr/>
        <p:txBody>
          <a:bodyPr/>
          <a:lstStyle/>
          <a:p>
            <a:fld id="{EB884248-62E4-4DE7-B31E-D7F02CC1FD7A}" type="slidenum">
              <a:rPr lang="en-AU" smtClean="0"/>
              <a:t>16</a:t>
            </a:fld>
            <a:endParaRPr lang="en-AU"/>
          </a:p>
        </p:txBody>
      </p:sp>
    </p:spTree>
    <p:extLst>
      <p:ext uri="{BB962C8B-B14F-4D97-AF65-F5344CB8AC3E}">
        <p14:creationId xmlns:p14="http://schemas.microsoft.com/office/powerpoint/2010/main" val="141673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contrast, there were also apparent themes that expanded upon participant barriers to acceptability.  And some of these themes contrast or appear juxtaposition to the these of acceptability.  </a:t>
            </a:r>
          </a:p>
          <a:p>
            <a:endParaRPr lang="en-AU" dirty="0"/>
          </a:p>
          <a:p>
            <a:r>
              <a:rPr lang="en-AU" dirty="0"/>
              <a:t>One of the largest barriers to app acceptability was the perception that the app held little relevance or utility – often indicated by stating that the individual already knew where their NSP/NSEP was.  There is that sense of “I know the health services that I attend” and individual having very specific relationships with a given service or location.  However, if we contrast this to the sentiment of utility on the previous slide, ideally we would want individuals to feel and recognise that they should have access to clean injecting equipment anytime, anywhere.  </a:t>
            </a:r>
          </a:p>
          <a:p>
            <a:endParaRPr lang="en-AU" dirty="0"/>
          </a:p>
          <a:p>
            <a:r>
              <a:rPr lang="en-AU" dirty="0"/>
              <a:t>For some, technology and app use poses a barrier – either due to limited access to smartphone technology, sharing a smart phone with others, or lower technology literacy or confidence in literacy one’s literacy.  </a:t>
            </a:r>
          </a:p>
          <a:p>
            <a:endParaRPr lang="en-AU" dirty="0"/>
          </a:p>
          <a:p>
            <a:r>
              <a:rPr lang="en-AU" dirty="0"/>
              <a:t>The themes to the right hand side concern beliefs or perceptions of governance and surveillance that can occur through mobile technologies, and the lack of trust towards the government or those collecting data.  </a:t>
            </a:r>
          </a:p>
          <a:p>
            <a:endParaRPr lang="en-AU" dirty="0"/>
          </a:p>
        </p:txBody>
      </p:sp>
      <p:sp>
        <p:nvSpPr>
          <p:cNvPr id="4" name="Slide Number Placeholder 3"/>
          <p:cNvSpPr>
            <a:spLocks noGrp="1"/>
          </p:cNvSpPr>
          <p:nvPr>
            <p:ph type="sldNum" sz="quarter" idx="5"/>
          </p:nvPr>
        </p:nvSpPr>
        <p:spPr/>
        <p:txBody>
          <a:bodyPr/>
          <a:lstStyle/>
          <a:p>
            <a:fld id="{EB884248-62E4-4DE7-B31E-D7F02CC1FD7A}" type="slidenum">
              <a:rPr lang="en-AU" smtClean="0"/>
              <a:t>17</a:t>
            </a:fld>
            <a:endParaRPr lang="en-AU"/>
          </a:p>
        </p:txBody>
      </p:sp>
    </p:spTree>
    <p:extLst>
      <p:ext uri="{BB962C8B-B14F-4D97-AF65-F5344CB8AC3E}">
        <p14:creationId xmlns:p14="http://schemas.microsoft.com/office/powerpoint/2010/main" val="3514682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Key take home messages from the findings. </a:t>
            </a:r>
          </a:p>
          <a:p>
            <a:endParaRPr lang="en-AU" dirty="0"/>
          </a:p>
          <a:p>
            <a:r>
              <a:rPr lang="en-AU" dirty="0"/>
              <a:t>Firstly, by conducting this research and by asking the target population questions this evaluation research was in an of itself a mode of out-reach and intervention by which we could raise awareness about the app and related social supports.  This highlights the power of conducting evaluation research as a mechanism for social change and intervention – as indicated by the great proportion of participants indicating acceptability toward the app. </a:t>
            </a:r>
          </a:p>
          <a:p>
            <a:endParaRPr lang="en-AU" dirty="0"/>
          </a:p>
          <a:p>
            <a:r>
              <a:rPr lang="en-AU" dirty="0"/>
              <a:t>The findings as a whole indicated that there was low app awareness by reasonable acceptability towards using it or something like it.  This suggests that: </a:t>
            </a:r>
          </a:p>
          <a:p>
            <a:pPr marL="171450" indent="-171450">
              <a:buFont typeface="Arial" panose="020B0604020202020204" pitchFamily="34" charset="0"/>
              <a:buChar char="•"/>
            </a:pPr>
            <a:r>
              <a:rPr lang="en-AU" dirty="0"/>
              <a:t>There may be some challenges in app promotion reaching the target population. </a:t>
            </a:r>
          </a:p>
          <a:p>
            <a:pPr marL="171450" indent="-171450">
              <a:buFont typeface="Arial" panose="020B0604020202020204" pitchFamily="34" charset="0"/>
              <a:buChar char="•"/>
            </a:pPr>
            <a:r>
              <a:rPr lang="en-AU" dirty="0"/>
              <a:t>This begs the question – how can research, social efforts, and outreach be more effective at reaching people who inject drugs? </a:t>
            </a:r>
          </a:p>
          <a:p>
            <a:pPr marL="171450" indent="-171450">
              <a:buFont typeface="Arial" panose="020B0604020202020204" pitchFamily="34" charset="0"/>
              <a:buChar char="•"/>
            </a:pPr>
            <a:r>
              <a:rPr lang="en-AU" dirty="0"/>
              <a:t>The great degree of app acceptability may also be indicative of the existing ‘need’ and ‘openness’ for supports and services that can be satisfied by mHealth or other means.  </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When considering how mHealth can support people who inject drugs, there needs to be consideration to the issues and barriers that individuals may experience in respect to accessing technology.  As the findings indicated, people self-identifying as having low literacy for technology or unreliable or infrequent access to smartphones.  It’s important to be aware of mHealth limitation in serving people who inject drugs, otherwise interventions and supports could stratify and leave some increasingly without equitable access should supports/resources become increasingly dependent on mHealth.  Essentially what I am saying is that we don’t want to risk pushing some people further towards the fringes through the convenience of relying upon mHealth.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In terms of recommendations that can be suggested by this research, we would suggest that app promotion and development tap into some of those themes indicated earlier.  This rests upon challenging perceptions of one’s own ‘expert knowledge’ around safe use, and highlighting that there could be gaps in one’s knowledge – a sort of “you don’t know what you don’t know”.  Promoting and increasing the usability and functionality, and making the app feel like a “one-stop-shop” that can assist one in accessing clean equipment “anytime, anywhere” – not just depending upon a single service, or “the latest information”.  Further, the app could be better promoted and developed in respect to features that make it confidential and discreet – so how the app can assist and protect them in accessing things like services, resources, NSPs, or information in confidential and discreet ways.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The theme of trust and mis-trust is essential in the context of people who inject drugs.  And so, we find that this begs the questions of “how can mHealth and apps for people who inject drugs feel safe?”.  How can data privacy be protected and managed?  How can we ensure that apps are not appropriated by government and organisations for surveillance means?  I don’t have the answers to these questions, but these will be concerns inherent to the emerging field of mHealth that will need to be addressed for its advancement.  </a:t>
            </a:r>
          </a:p>
          <a:p>
            <a:pPr marL="0" indent="0">
              <a:buFont typeface="Arial" panose="020B0604020202020204" pitchFamily="34" charset="0"/>
              <a:buNone/>
            </a:pPr>
            <a:r>
              <a:rPr lang="en-AU" dirty="0"/>
              <a:t> </a:t>
            </a:r>
          </a:p>
        </p:txBody>
      </p:sp>
      <p:sp>
        <p:nvSpPr>
          <p:cNvPr id="4" name="Slide Number Placeholder 3"/>
          <p:cNvSpPr>
            <a:spLocks noGrp="1"/>
          </p:cNvSpPr>
          <p:nvPr>
            <p:ph type="sldNum" sz="quarter" idx="5"/>
          </p:nvPr>
        </p:nvSpPr>
        <p:spPr/>
        <p:txBody>
          <a:bodyPr/>
          <a:lstStyle/>
          <a:p>
            <a:fld id="{EB884248-62E4-4DE7-B31E-D7F02CC1FD7A}" type="slidenum">
              <a:rPr lang="en-AU" smtClean="0"/>
              <a:t>18</a:t>
            </a:fld>
            <a:endParaRPr lang="en-AU"/>
          </a:p>
        </p:txBody>
      </p:sp>
    </p:spTree>
    <p:extLst>
      <p:ext uri="{BB962C8B-B14F-4D97-AF65-F5344CB8AC3E}">
        <p14:creationId xmlns:p14="http://schemas.microsoft.com/office/powerpoint/2010/main" val="709028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consider what implications these findings might have for policy, we raise the following points, which we welcome and invite comment on.  </a:t>
            </a:r>
          </a:p>
          <a:p>
            <a:endParaRPr lang="en-AU" dirty="0"/>
          </a:p>
          <a:p>
            <a:r>
              <a:rPr lang="en-AU" dirty="0"/>
              <a:t>How can social systems better support mHealth for people who inject drugs?  For example, might we consider standards for </a:t>
            </a:r>
            <a:r>
              <a:rPr lang="en-AU" dirty="0" err="1"/>
              <a:t>wifi</a:t>
            </a:r>
            <a:r>
              <a:rPr lang="en-AU" dirty="0"/>
              <a:t> access?  Or how basic smartphone devices can become more accessible? </a:t>
            </a:r>
          </a:p>
          <a:p>
            <a:endParaRPr lang="en-AU" dirty="0"/>
          </a:p>
          <a:p>
            <a:r>
              <a:rPr lang="en-AU" dirty="0"/>
              <a:t>We need to consider how we might remove barriers to accessing technology?  For example, is there an apparent need to support the development of technology literacy programs on at a local council level, or within particular support services?  Should there be a standard of access to smartphone technology in community centres to increase accessibility? </a:t>
            </a:r>
          </a:p>
          <a:p>
            <a:endParaRPr lang="en-AU" dirty="0"/>
          </a:p>
          <a:p>
            <a:r>
              <a:rPr lang="en-AU" dirty="0"/>
              <a:t>I am unclear on data privacy policies for mHealth, but there have been government breaches in the protections for app users – we saw this within Australia related to Covid contact-tracing technologies.  mHealth is an emerging area and so its needs around protecting client data need to be elevated and promoted to ensure its viability.  </a:t>
            </a:r>
          </a:p>
          <a:p>
            <a:endParaRPr lang="en-AU" dirty="0"/>
          </a:p>
          <a:p>
            <a:r>
              <a:rPr lang="en-AU" dirty="0"/>
              <a:t>There is also the issue of cultures of distrust toward the government and towards technologies that will need to be remedied and responded for mHealth to better support people who inject drugs.  </a:t>
            </a:r>
          </a:p>
          <a:p>
            <a:endParaRPr lang="en-AU" dirty="0"/>
          </a:p>
          <a:p>
            <a:r>
              <a:rPr lang="en-AU" dirty="0"/>
              <a:t> </a:t>
            </a:r>
          </a:p>
        </p:txBody>
      </p:sp>
      <p:sp>
        <p:nvSpPr>
          <p:cNvPr id="4" name="Slide Number Placeholder 3"/>
          <p:cNvSpPr>
            <a:spLocks noGrp="1"/>
          </p:cNvSpPr>
          <p:nvPr>
            <p:ph type="sldNum" sz="quarter" idx="5"/>
          </p:nvPr>
        </p:nvSpPr>
        <p:spPr/>
        <p:txBody>
          <a:bodyPr/>
          <a:lstStyle/>
          <a:p>
            <a:fld id="{EB884248-62E4-4DE7-B31E-D7F02CC1FD7A}" type="slidenum">
              <a:rPr lang="en-AU" smtClean="0"/>
              <a:t>19</a:t>
            </a:fld>
            <a:endParaRPr lang="en-AU"/>
          </a:p>
        </p:txBody>
      </p:sp>
    </p:spTree>
    <p:extLst>
      <p:ext uri="{BB962C8B-B14F-4D97-AF65-F5344CB8AC3E}">
        <p14:creationId xmlns:p14="http://schemas.microsoft.com/office/powerpoint/2010/main" val="2482717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That’s the end of this presentation.  There is a lot of potential for mHealth to support people who inject drugs.  But we invite you to share your insights on some of the issues and caveats raised. Thank you for your time.   </a:t>
            </a:r>
          </a:p>
        </p:txBody>
      </p:sp>
      <p:sp>
        <p:nvSpPr>
          <p:cNvPr id="4" name="Slide Number Placeholder 3"/>
          <p:cNvSpPr>
            <a:spLocks noGrp="1"/>
          </p:cNvSpPr>
          <p:nvPr>
            <p:ph type="sldNum" sz="quarter" idx="5"/>
          </p:nvPr>
        </p:nvSpPr>
        <p:spPr/>
        <p:txBody>
          <a:bodyPr/>
          <a:lstStyle/>
          <a:p>
            <a:fld id="{EB884248-62E4-4DE7-B31E-D7F02CC1FD7A}" type="slidenum">
              <a:rPr lang="en-AU" smtClean="0"/>
              <a:t>20</a:t>
            </a:fld>
            <a:endParaRPr lang="en-AU"/>
          </a:p>
        </p:txBody>
      </p:sp>
    </p:spTree>
    <p:extLst>
      <p:ext uri="{BB962C8B-B14F-4D97-AF65-F5344CB8AC3E}">
        <p14:creationId xmlns:p14="http://schemas.microsoft.com/office/powerpoint/2010/main" val="396651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Calibri" panose="020F0502020204030204" pitchFamily="34" charset="0"/>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B884248-62E4-4DE7-B31E-D7F02CC1FD7A}" type="slidenum">
              <a:rPr lang="en-AU" smtClean="0"/>
              <a:t>3</a:t>
            </a:fld>
            <a:endParaRPr lang="en-AU"/>
          </a:p>
        </p:txBody>
      </p:sp>
    </p:spTree>
    <p:extLst>
      <p:ext uri="{BB962C8B-B14F-4D97-AF65-F5344CB8AC3E}">
        <p14:creationId xmlns:p14="http://schemas.microsoft.com/office/powerpoint/2010/main" val="3695804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a big thank you to HepatitisWA, Peer-Based Harm Reduction and WAAC, who helped make this research possible.  </a:t>
            </a:r>
          </a:p>
        </p:txBody>
      </p:sp>
      <p:sp>
        <p:nvSpPr>
          <p:cNvPr id="4" name="Slide Number Placeholder 3"/>
          <p:cNvSpPr>
            <a:spLocks noGrp="1"/>
          </p:cNvSpPr>
          <p:nvPr>
            <p:ph type="sldNum" sz="quarter" idx="5"/>
          </p:nvPr>
        </p:nvSpPr>
        <p:spPr/>
        <p:txBody>
          <a:bodyPr/>
          <a:lstStyle/>
          <a:p>
            <a:fld id="{EB884248-62E4-4DE7-B31E-D7F02CC1FD7A}" type="slidenum">
              <a:rPr lang="en-AU" smtClean="0"/>
              <a:t>21</a:t>
            </a:fld>
            <a:endParaRPr lang="en-AU"/>
          </a:p>
        </p:txBody>
      </p:sp>
    </p:spTree>
    <p:extLst>
      <p:ext uri="{BB962C8B-B14F-4D97-AF65-F5344CB8AC3E}">
        <p14:creationId xmlns:p14="http://schemas.microsoft.com/office/powerpoint/2010/main" val="12654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Calibri" panose="020F0502020204030204" pitchFamily="34" charse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Here, we wanted to present you all with a road-map to better visualise our research process and its context.  </a:t>
            </a:r>
          </a:p>
          <a:p>
            <a:pPr marL="0" lvl="0" indent="0">
              <a:lnSpc>
                <a:spcPct val="107000"/>
              </a:lnSpc>
              <a:spcAft>
                <a:spcPts val="800"/>
              </a:spcAft>
              <a:buFont typeface="Calibri" panose="020F0502020204030204" pitchFamily="34" charse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So firstly, the Department of Health Western Australia developed an app, which was launched in December of 2020.  And we will elaborate on the app as a part of our background information in a moment.  But, essentially, in our research we at SiREN were contracted by the Department of Health to evaluate the app.  This was achieved with three phases of research.  This presentation revolves around the evaluation of the app, detailing the three phases of research, and the respective findings.</a:t>
            </a:r>
          </a:p>
          <a:p>
            <a:pPr marL="342900" lvl="0" indent="-342900">
              <a:lnSpc>
                <a:spcPct val="107000"/>
              </a:lnSpc>
              <a:spcAft>
                <a:spcPts val="800"/>
              </a:spcAft>
              <a:buFont typeface="Calibri" panose="020F0502020204030204" pitchFamily="34" charset="0"/>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B884248-62E4-4DE7-B31E-D7F02CC1FD7A}" type="slidenum">
              <a:rPr lang="en-AU" smtClean="0"/>
              <a:t>4</a:t>
            </a:fld>
            <a:endParaRPr lang="en-AU"/>
          </a:p>
        </p:txBody>
      </p:sp>
    </p:spTree>
    <p:extLst>
      <p:ext uri="{BB962C8B-B14F-4D97-AF65-F5344CB8AC3E}">
        <p14:creationId xmlns:p14="http://schemas.microsoft.com/office/powerpoint/2010/main" val="24833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Calibri" panose="020F0502020204030204" pitchFamily="34" charse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As I mentioned earlier – the Department of Health developed an app, which was released for in December of 2020.  </a:t>
            </a:r>
          </a:p>
          <a:p>
            <a:pPr marL="0" lvl="0" indent="0">
              <a:lnSpc>
                <a:spcPct val="107000"/>
              </a:lnSpc>
              <a:spcAft>
                <a:spcPts val="800"/>
              </a:spcAft>
              <a:buFont typeface="Calibri" panose="020F0502020204030204" pitchFamily="34" charse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app is called ACE – which stands for ‘Access, Care, and Empowerment’.   The intended end user of the app is people who inject drugs.  But its use could also extend to people who inject --- HPRMONES REFERENCE ???  </a:t>
            </a:r>
          </a:p>
          <a:p>
            <a:pPr marL="0" lvl="0" indent="0">
              <a:lnSpc>
                <a:spcPct val="107000"/>
              </a:lnSpc>
              <a:spcAft>
                <a:spcPts val="800"/>
              </a:spcAft>
              <a:buFont typeface="Calibri" panose="020F0502020204030204" pitchFamily="34" charse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There are three main objectives of the app: </a:t>
            </a:r>
          </a:p>
          <a:p>
            <a:pPr marL="228600" lvl="0" indent="-228600">
              <a:lnSpc>
                <a:spcPct val="107000"/>
              </a:lnSpc>
              <a:spcAft>
                <a:spcPts val="800"/>
              </a:spcAft>
              <a:buFont typeface="+mj-lt"/>
              <a:buAutoNum type="arabicPeriod"/>
            </a:pPr>
            <a:r>
              <a:rPr lang="en-AU" sz="1200" dirty="0">
                <a:effectLst/>
                <a:latin typeface="Calibri" panose="020F0502020204030204" pitchFamily="34" charset="0"/>
                <a:ea typeface="Calibri" panose="020F0502020204030204" pitchFamily="34" charset="0"/>
                <a:cs typeface="Times New Roman" panose="02020603050405020304" pitchFamily="18" charset="0"/>
              </a:rPr>
              <a:t>Access – to help people find various Needle and Syringe Programs and other related services. </a:t>
            </a:r>
          </a:p>
          <a:p>
            <a:pPr marL="228600" lvl="0" indent="-228600">
              <a:lnSpc>
                <a:spcPct val="107000"/>
              </a:lnSpc>
              <a:spcAft>
                <a:spcPts val="800"/>
              </a:spcAft>
              <a:buFont typeface="+mj-lt"/>
              <a:buAutoNum type="arabicPeriod"/>
            </a:pPr>
            <a:r>
              <a:rPr lang="en-AU" sz="1200" dirty="0">
                <a:effectLst/>
                <a:latin typeface="Calibri" panose="020F0502020204030204" pitchFamily="34" charset="0"/>
                <a:ea typeface="Calibri" panose="020F0502020204030204" pitchFamily="34" charset="0"/>
                <a:cs typeface="Times New Roman" panose="02020603050405020304" pitchFamily="18" charset="0"/>
              </a:rPr>
              <a:t>Care – to provide relevant and helpful information on how people who inject drugs can take care of their health.  And </a:t>
            </a:r>
          </a:p>
          <a:p>
            <a:pPr marL="228600" lvl="0" indent="-228600">
              <a:lnSpc>
                <a:spcPct val="107000"/>
              </a:lnSpc>
              <a:spcAft>
                <a:spcPts val="800"/>
              </a:spcAft>
              <a:buFont typeface="+mj-lt"/>
              <a:buAutoNum type="arabicPeriod"/>
            </a:pPr>
            <a:r>
              <a:rPr lang="en-AU" sz="1200" dirty="0">
                <a:effectLst/>
                <a:latin typeface="Calibri" panose="020F0502020204030204" pitchFamily="34" charset="0"/>
                <a:ea typeface="Calibri" panose="020F0502020204030204" pitchFamily="34" charset="0"/>
                <a:cs typeface="Times New Roman" panose="02020603050405020304" pitchFamily="18" charset="0"/>
              </a:rPr>
              <a:t>Empowerment – to provide information that can assist in harm reduction in the context of injecting drugs. </a:t>
            </a:r>
          </a:p>
          <a:p>
            <a:pPr marL="0" lvl="0" indent="0">
              <a:lnSpc>
                <a:spcPct val="107000"/>
              </a:lnSpc>
              <a:spcAft>
                <a:spcPts val="800"/>
              </a:spcAft>
              <a:buFont typeface="Calibri" panose="020F0502020204030204" pitchFamily="34" charse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alibri" panose="020F0502020204030204" pitchFamily="34" charse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SiREN was tasked with evaluating this intervention to assess the app in respect to meeting its desired objectives, and to understand its efficacy and impact in serving people who inject drugs. </a:t>
            </a:r>
          </a:p>
          <a:p>
            <a:pPr marL="0" lvl="0" indent="0">
              <a:lnSpc>
                <a:spcPct val="107000"/>
              </a:lnSpc>
              <a:spcAft>
                <a:spcPts val="800"/>
              </a:spcAft>
              <a:buFont typeface="Calibri" panose="020F0502020204030204" pitchFamily="34" charse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intended outcome of the this evaluation is to produce recommendations that revolve around the app and how mHealth can better serve people who inject drugs.</a:t>
            </a:r>
          </a:p>
          <a:p>
            <a:pPr marL="0" lvl="0" indent="0">
              <a:lnSpc>
                <a:spcPct val="107000"/>
              </a:lnSpc>
              <a:spcAft>
                <a:spcPts val="800"/>
              </a:spcAft>
              <a:buFont typeface="Calibri" panose="020F0502020204030204" pitchFamily="34" charse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B884248-62E4-4DE7-B31E-D7F02CC1FD7A}" type="slidenum">
              <a:rPr lang="en-AU" smtClean="0"/>
              <a:t>5</a:t>
            </a:fld>
            <a:endParaRPr lang="en-AU"/>
          </a:p>
        </p:txBody>
      </p:sp>
    </p:spTree>
    <p:extLst>
      <p:ext uri="{BB962C8B-B14F-4D97-AF65-F5344CB8AC3E}">
        <p14:creationId xmlns:p14="http://schemas.microsoft.com/office/powerpoint/2010/main" val="341484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 what is mHealth?!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Well, put simply, </a:t>
            </a:r>
            <a:r>
              <a:rPr lang="en-AU" dirty="0" err="1"/>
              <a:t>mhealth</a:t>
            </a:r>
            <a:r>
              <a:rPr lang="en-AU" dirty="0"/>
              <a:t> stands for ‘Mobile health’, but it refers to the broader gamut of medicine and public health practices that are supported by mobile devices and technologies.  Often these are in the form of mobile applications.  So, a good example of </a:t>
            </a:r>
            <a:r>
              <a:rPr lang="en-AU" dirty="0" err="1"/>
              <a:t>mhealth</a:t>
            </a:r>
            <a:r>
              <a:rPr lang="en-AU" dirty="0"/>
              <a:t> that I am sure we all have some experience with concerns Covid and how we saw public health supported with mobile applications for – (</a:t>
            </a:r>
            <a:r>
              <a:rPr lang="en-AU" dirty="0" err="1"/>
              <a:t>i</a:t>
            </a:r>
            <a:r>
              <a:rPr lang="en-AU" dirty="0"/>
              <a:t>) travel, (ii) contact tracing, (iii) vaccination passports, and so on.  But these functions all serving a broader public health agenda.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Drug injecting practices and related issues pose great potential for health risks and harm for people.  And due to the social stigma and illicit nature of drug use, servicing and supporting people who inject drugs can be a challenge.  In this sense – there isn’t really many ‘safe-spaces’ for people who inject drugs.  And from a research perspective, people who inject drugs remain relatively ‘invisible’ – which is a huge problem in terms making progress towards harm reduction interventions and provisions of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In the context of Covid, there are compounding negative impacts for people who inject drugs.  </a:t>
            </a:r>
          </a:p>
          <a:p>
            <a:endParaRPr lang="en-AU" dirty="0"/>
          </a:p>
          <a:p>
            <a:r>
              <a:rPr lang="en-AU" dirty="0"/>
              <a:t>But mHealth provides increased possibility for accessing healthcare and harm reduction services.  Especially in a time when there has been social distancing and decreased social mobility.   </a:t>
            </a:r>
          </a:p>
          <a:p>
            <a:endParaRPr lang="en-AU" dirty="0"/>
          </a:p>
          <a:p>
            <a:r>
              <a:rPr lang="en-AU" dirty="0"/>
              <a:t>-- </a:t>
            </a:r>
            <a:r>
              <a:rPr lang="en-AU" dirty="0" err="1"/>
              <a:t>Roanna</a:t>
            </a:r>
            <a:r>
              <a:rPr lang="en-AU" dirty="0"/>
              <a:t> comments –ensure that any reference to PWID as “hard to reach” population are qualified with examples and </a:t>
            </a:r>
            <a:r>
              <a:rPr lang="en-AU"/>
              <a:t>commentary that: </a:t>
            </a:r>
            <a:r>
              <a:rPr lang="en-AU" dirty="0"/>
              <a:t>this is because the activities are illicit, and people experience discrimination, stigma, and are marginalised in society.  Hence, the positionality of research as a ‘public’ and arguably ‘high culture’ platform means that really juxtaposes the context of drug related behaviours. Meaning, the lens of research is relatively limited in accessing, understanding, and supporting PWID. </a:t>
            </a:r>
          </a:p>
        </p:txBody>
      </p:sp>
      <p:sp>
        <p:nvSpPr>
          <p:cNvPr id="4" name="Slide Number Placeholder 3"/>
          <p:cNvSpPr>
            <a:spLocks noGrp="1"/>
          </p:cNvSpPr>
          <p:nvPr>
            <p:ph type="sldNum" sz="quarter" idx="5"/>
          </p:nvPr>
        </p:nvSpPr>
        <p:spPr/>
        <p:txBody>
          <a:bodyPr/>
          <a:lstStyle/>
          <a:p>
            <a:fld id="{EB884248-62E4-4DE7-B31E-D7F02CC1FD7A}" type="slidenum">
              <a:rPr lang="en-AU" smtClean="0"/>
              <a:t>6</a:t>
            </a:fld>
            <a:endParaRPr lang="en-AU"/>
          </a:p>
        </p:txBody>
      </p:sp>
    </p:spTree>
    <p:extLst>
      <p:ext uri="{BB962C8B-B14F-4D97-AF65-F5344CB8AC3E}">
        <p14:creationId xmlns:p14="http://schemas.microsoft.com/office/powerpoint/2010/main" val="299719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I’d just like to quickly highlight some of the impacts that Covid has had on illicit drugs and issues of accessibility, as well as some on individuals’ behaviours.  </a:t>
            </a:r>
          </a:p>
          <a:p>
            <a:endParaRPr lang="en-AU" dirty="0"/>
          </a:p>
          <a:p>
            <a:r>
              <a:rPr lang="en-AU" dirty="0"/>
              <a:t>Broadly speaking, the pandemic has impacted the manufacturing and transport of drugs into Australia and decreased drug accessibility.  And there have been a few concerning outcomes to the reduced drug accessibility.  For example, with regard transit, there appears to be fewer drug shipments, and when shipments come through they were found to be much larger quantities.  The concern here is that this can lead to drug stockpiling as the potential risks that can come with stockpiling drugs.  There also appears to be greater variation in drug purity.  The overall concern here is potential for increased risk of drug overdose.</a:t>
            </a:r>
          </a:p>
          <a:p>
            <a:endParaRPr lang="en-AU" dirty="0"/>
          </a:p>
          <a:p>
            <a:r>
              <a:rPr lang="en-AU" dirty="0"/>
              <a:t>Research indicated that with decreased accessibility of drugs during Covid, people have increased their tendencies for drug substitution.  Meaning using a variety of other drugs in substitution for their preferred drug.  The potential risks here is the potential for creating more drug dependencies.  </a:t>
            </a:r>
          </a:p>
          <a:p>
            <a:endParaRPr lang="en-AU" dirty="0"/>
          </a:p>
          <a:p>
            <a:r>
              <a:rPr lang="en-AU" dirty="0"/>
              <a:t>Following the pandemic, there has also been increases in some risky behaviours in Australia.  Of particular concern, there was an increase in people reporting difficulties in accessing sterile needles, and increased propensity to re-use one’s own needles.  And a small reported increase in people sharing needles.  </a:t>
            </a:r>
          </a:p>
        </p:txBody>
      </p:sp>
      <p:sp>
        <p:nvSpPr>
          <p:cNvPr id="4" name="Slide Number Placeholder 3"/>
          <p:cNvSpPr>
            <a:spLocks noGrp="1"/>
          </p:cNvSpPr>
          <p:nvPr>
            <p:ph type="sldNum" sz="quarter" idx="5"/>
          </p:nvPr>
        </p:nvSpPr>
        <p:spPr/>
        <p:txBody>
          <a:bodyPr/>
          <a:lstStyle/>
          <a:p>
            <a:fld id="{EB884248-62E4-4DE7-B31E-D7F02CC1FD7A}" type="slidenum">
              <a:rPr lang="en-AU" smtClean="0"/>
              <a:t>7</a:t>
            </a:fld>
            <a:endParaRPr lang="en-AU"/>
          </a:p>
        </p:txBody>
      </p:sp>
    </p:spTree>
    <p:extLst>
      <p:ext uri="{BB962C8B-B14F-4D97-AF65-F5344CB8AC3E}">
        <p14:creationId xmlns:p14="http://schemas.microsoft.com/office/powerpoint/2010/main" val="239964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Returning back to this project and the context of Western Australia specifically.  This figure illustrates needle and syringe distribution in Western Australia.  Distribution being through a variety of NSPs and NSEPs.  Data indicated that there was a general upward trend in distribution and therefore people accessing NSPs and NSEPs up until the Covid pandemic began.  As you can see, there was a sharp drop off in the needle and syringes being distributed as covid related restrictions commenced.  There are a variety of factors that might contribute to this – for example, change in the accessibility of drugs and therefore less need for sterile injecting equipment.  And/or it might also indicate changes in the extent of accessibility of sterile injecting equipment that is perhaps impacted with – changes in the operations and staffing of services one typically depends on; or  reduced social mobility and/or transport impacting accessibility.      </a:t>
            </a:r>
          </a:p>
          <a:p>
            <a:endParaRPr lang="en-AU" dirty="0"/>
          </a:p>
          <a:p>
            <a:r>
              <a:rPr lang="en-AU" dirty="0"/>
              <a:t>As you can note.  The pilot release for the ACE app occurred following the onset of the pandemic.  A challenge of this, is that when we consider the data of needle-syringe distribution as longitudinal data, we cannot clearly correlate the ACE mobile app release with distribution as the Covid-related impacts conflate the data.  But monitoring these trends as a whole is important and helps with understanding the context of </a:t>
            </a:r>
            <a:r>
              <a:rPr lang="en-AU" dirty="0" err="1"/>
              <a:t>mhealth</a:t>
            </a:r>
            <a:r>
              <a:rPr lang="en-AU" dirty="0"/>
              <a:t>, drug injecting practices, and distribution of injecting equipment – especially if we are to compare progress at a future point.  </a:t>
            </a:r>
          </a:p>
          <a:p>
            <a:endParaRPr lang="en-AU" dirty="0"/>
          </a:p>
        </p:txBody>
      </p:sp>
      <p:sp>
        <p:nvSpPr>
          <p:cNvPr id="4" name="Slide Number Placeholder 3"/>
          <p:cNvSpPr>
            <a:spLocks noGrp="1"/>
          </p:cNvSpPr>
          <p:nvPr>
            <p:ph type="sldNum" sz="quarter" idx="5"/>
          </p:nvPr>
        </p:nvSpPr>
        <p:spPr/>
        <p:txBody>
          <a:bodyPr/>
          <a:lstStyle/>
          <a:p>
            <a:fld id="{EB884248-62E4-4DE7-B31E-D7F02CC1FD7A}" type="slidenum">
              <a:rPr lang="en-AU" smtClean="0"/>
              <a:t>8</a:t>
            </a:fld>
            <a:endParaRPr lang="en-AU"/>
          </a:p>
        </p:txBody>
      </p:sp>
    </p:spTree>
    <p:extLst>
      <p:ext uri="{BB962C8B-B14F-4D97-AF65-F5344CB8AC3E}">
        <p14:creationId xmlns:p14="http://schemas.microsoft.com/office/powerpoint/2010/main" val="2352299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884248-62E4-4DE7-B31E-D7F02CC1FD7A}" type="slidenum">
              <a:rPr lang="en-AU" smtClean="0"/>
              <a:t>9</a:t>
            </a:fld>
            <a:endParaRPr lang="en-AU"/>
          </a:p>
        </p:txBody>
      </p:sp>
    </p:spTree>
    <p:extLst>
      <p:ext uri="{BB962C8B-B14F-4D97-AF65-F5344CB8AC3E}">
        <p14:creationId xmlns:p14="http://schemas.microsoft.com/office/powerpoint/2010/main" val="207512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the first phase of the research we implemented a cross-sectional survey for people who inject drugs.  The inclusion criteria for participation were: </a:t>
            </a:r>
          </a:p>
          <a:p>
            <a:pPr marL="228600" indent="-228600">
              <a:buFont typeface="+mj-lt"/>
              <a:buAutoNum type="arabicPeriod"/>
            </a:pPr>
            <a:r>
              <a:rPr lang="en-AU" dirty="0"/>
              <a:t>Being aged 18 years or over</a:t>
            </a:r>
          </a:p>
          <a:p>
            <a:pPr marL="228600" indent="-228600">
              <a:buFont typeface="+mj-lt"/>
              <a:buAutoNum type="arabicPeriod"/>
            </a:pPr>
            <a:r>
              <a:rPr lang="en-AU" dirty="0"/>
              <a:t>Having access or own a smart phone </a:t>
            </a:r>
          </a:p>
          <a:p>
            <a:pPr marL="228600" indent="-228600">
              <a:buFont typeface="+mj-lt"/>
              <a:buAutoNum type="arabicPeriod"/>
            </a:pPr>
            <a:r>
              <a:rPr lang="en-AU" dirty="0"/>
              <a:t>Resident of Western Australia , and</a:t>
            </a:r>
          </a:p>
          <a:p>
            <a:pPr marL="228600" indent="-228600">
              <a:buFont typeface="+mj-lt"/>
              <a:buAutoNum type="arabicPeriod"/>
            </a:pPr>
            <a:r>
              <a:rPr lang="en-AU" dirty="0"/>
              <a:t>Have injected drugs in the past 12 months   </a:t>
            </a:r>
          </a:p>
          <a:p>
            <a:pPr marL="228600" indent="-228600">
              <a:buFont typeface="+mj-lt"/>
              <a:buAutoNum type="arabicPeriod"/>
            </a:pPr>
            <a:endParaRPr lang="en-AU" dirty="0"/>
          </a:p>
          <a:p>
            <a:pPr marL="0" indent="0">
              <a:buFont typeface="+mj-lt"/>
              <a:buNone/>
            </a:pPr>
            <a:r>
              <a:rPr lang="en-AU" dirty="0"/>
              <a:t>The survey intended to canvass whether people who inject drugs had awareness of the ACE app – did they know it existed or what it was about; interest and acceptability of the app, and the sense of functionality and usability relevant to people who inject drugs.  </a:t>
            </a:r>
          </a:p>
          <a:p>
            <a:pPr marL="0" indent="0">
              <a:buFont typeface="+mj-lt"/>
              <a:buNone/>
            </a:pPr>
            <a:endParaRPr lang="en-AU" dirty="0"/>
          </a:p>
          <a:p>
            <a:pPr marL="0" indent="0">
              <a:buFont typeface="+mj-lt"/>
              <a:buNone/>
            </a:pPr>
            <a:r>
              <a:rPr lang="en-AU" dirty="0"/>
              <a:t>The survey was released for a 4 week period through online and paper-based methods, with the majority of respondents being recruited through the three major NSPs – HepatitisWA, Peer-Based Harm Reduction, and WAAC.  </a:t>
            </a:r>
          </a:p>
          <a:p>
            <a:pPr marL="0" indent="0">
              <a:buFont typeface="+mj-lt"/>
              <a:buNone/>
            </a:pPr>
            <a:endParaRPr lang="en-AU" dirty="0"/>
          </a:p>
          <a:p>
            <a:pPr marL="0" indent="0">
              <a:buFont typeface="+mj-lt"/>
              <a:buNone/>
            </a:pPr>
            <a:r>
              <a:rPr lang="en-AU" dirty="0"/>
              <a:t>Unfortunately, the overall response rate for the survey was quite low.  And of the responses that we obtained, 62% of these responses had to be excluded from analysis – as they either did not indicate consent, did not meet the inclusion criteria or the survey was incomplete with too much missing data.   The limited quantity and quality data that was obtained at this phase of the research was concerning, and it really led the team to assess what limitations and barriers there were for obtaining more viable data.  That led us to phase two of the research. </a:t>
            </a:r>
          </a:p>
          <a:p>
            <a:pPr marL="0" indent="0">
              <a:buFont typeface="+mj-lt"/>
              <a:buNone/>
            </a:pPr>
            <a:r>
              <a:rPr lang="en-AU" dirty="0"/>
              <a:t> </a:t>
            </a:r>
          </a:p>
        </p:txBody>
      </p:sp>
      <p:sp>
        <p:nvSpPr>
          <p:cNvPr id="4" name="Slide Number Placeholder 3"/>
          <p:cNvSpPr>
            <a:spLocks noGrp="1"/>
          </p:cNvSpPr>
          <p:nvPr>
            <p:ph type="sldNum" sz="quarter" idx="5"/>
          </p:nvPr>
        </p:nvSpPr>
        <p:spPr/>
        <p:txBody>
          <a:bodyPr/>
          <a:lstStyle/>
          <a:p>
            <a:fld id="{EB884248-62E4-4DE7-B31E-D7F02CC1FD7A}" type="slidenum">
              <a:rPr lang="en-AU" smtClean="0"/>
              <a:t>10</a:t>
            </a:fld>
            <a:endParaRPr lang="en-AU"/>
          </a:p>
        </p:txBody>
      </p:sp>
    </p:spTree>
    <p:extLst>
      <p:ext uri="{BB962C8B-B14F-4D97-AF65-F5344CB8AC3E}">
        <p14:creationId xmlns:p14="http://schemas.microsoft.com/office/powerpoint/2010/main" val="178710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2237-5A81-0ED4-A6C6-7D0BF1FB25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6BA21CE-563A-1E01-563F-B509D45AC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3F668A4-0FCF-93CC-AE06-0E525E06572F}"/>
              </a:ext>
            </a:extLst>
          </p:cNvPr>
          <p:cNvSpPr>
            <a:spLocks noGrp="1"/>
          </p:cNvSpPr>
          <p:nvPr>
            <p:ph type="dt" sz="half" idx="10"/>
          </p:nvPr>
        </p:nvSpPr>
        <p:spPr/>
        <p:txBody>
          <a:bodyPr/>
          <a:lstStyle/>
          <a:p>
            <a:fld id="{2C12D04E-13BA-4E87-B72E-D02D374B34D6}" type="datetimeFigureOut">
              <a:rPr lang="en-AU" smtClean="0"/>
              <a:t>11/08/2022</a:t>
            </a:fld>
            <a:endParaRPr lang="en-AU"/>
          </a:p>
        </p:txBody>
      </p:sp>
      <p:sp>
        <p:nvSpPr>
          <p:cNvPr id="5" name="Footer Placeholder 4">
            <a:extLst>
              <a:ext uri="{FF2B5EF4-FFF2-40B4-BE49-F238E27FC236}">
                <a16:creationId xmlns:a16="http://schemas.microsoft.com/office/drawing/2014/main" id="{5B7E1C69-0447-7CFA-7762-0060F5568D4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4E86631-9C7B-A73D-0693-11F6AFDF3192}"/>
              </a:ext>
            </a:extLst>
          </p:cNvPr>
          <p:cNvSpPr>
            <a:spLocks noGrp="1"/>
          </p:cNvSpPr>
          <p:nvPr>
            <p:ph type="sldNum" sz="quarter" idx="12"/>
          </p:nvPr>
        </p:nvSpPr>
        <p:spPr/>
        <p:txBody>
          <a:bodyPr/>
          <a:lstStyle/>
          <a:p>
            <a:fld id="{4C1CBB2F-117F-4CBA-8A10-014FC7FFBA74}" type="slidenum">
              <a:rPr lang="en-AU" smtClean="0"/>
              <a:t>‹#›</a:t>
            </a:fld>
            <a:endParaRPr lang="en-AU"/>
          </a:p>
        </p:txBody>
      </p:sp>
    </p:spTree>
    <p:extLst>
      <p:ext uri="{BB962C8B-B14F-4D97-AF65-F5344CB8AC3E}">
        <p14:creationId xmlns:p14="http://schemas.microsoft.com/office/powerpoint/2010/main" val="2810713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512E-DBE7-928A-3B22-1C51C380733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556A451-79A0-AB9B-B57C-59026093EB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B7417F-ABEE-352B-F1D3-043A8E17C360}"/>
              </a:ext>
            </a:extLst>
          </p:cNvPr>
          <p:cNvSpPr>
            <a:spLocks noGrp="1"/>
          </p:cNvSpPr>
          <p:nvPr>
            <p:ph type="dt" sz="half" idx="10"/>
          </p:nvPr>
        </p:nvSpPr>
        <p:spPr/>
        <p:txBody>
          <a:bodyPr/>
          <a:lstStyle/>
          <a:p>
            <a:fld id="{2C12D04E-13BA-4E87-B72E-D02D374B34D6}" type="datetimeFigureOut">
              <a:rPr lang="en-AU" smtClean="0"/>
              <a:t>11/08/2022</a:t>
            </a:fld>
            <a:endParaRPr lang="en-AU"/>
          </a:p>
        </p:txBody>
      </p:sp>
      <p:sp>
        <p:nvSpPr>
          <p:cNvPr id="5" name="Footer Placeholder 4">
            <a:extLst>
              <a:ext uri="{FF2B5EF4-FFF2-40B4-BE49-F238E27FC236}">
                <a16:creationId xmlns:a16="http://schemas.microsoft.com/office/drawing/2014/main" id="{2E0E3B5B-A8A0-5815-ED31-B1E9268A9E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B2D39DC-D254-0D29-8714-F9B23C0C42AF}"/>
              </a:ext>
            </a:extLst>
          </p:cNvPr>
          <p:cNvSpPr>
            <a:spLocks noGrp="1"/>
          </p:cNvSpPr>
          <p:nvPr>
            <p:ph type="sldNum" sz="quarter" idx="12"/>
          </p:nvPr>
        </p:nvSpPr>
        <p:spPr/>
        <p:txBody>
          <a:bodyPr/>
          <a:lstStyle/>
          <a:p>
            <a:fld id="{4C1CBB2F-117F-4CBA-8A10-014FC7FFBA74}" type="slidenum">
              <a:rPr lang="en-AU" smtClean="0"/>
              <a:t>‹#›</a:t>
            </a:fld>
            <a:endParaRPr lang="en-AU"/>
          </a:p>
        </p:txBody>
      </p:sp>
    </p:spTree>
    <p:extLst>
      <p:ext uri="{BB962C8B-B14F-4D97-AF65-F5344CB8AC3E}">
        <p14:creationId xmlns:p14="http://schemas.microsoft.com/office/powerpoint/2010/main" val="407501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37FA4-2984-C784-4F4C-AF001B2A8C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7769DD2-C532-0B29-CB50-A317260514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7CEA44A-C94C-44A6-A348-F7DA92587BA5}"/>
              </a:ext>
            </a:extLst>
          </p:cNvPr>
          <p:cNvSpPr>
            <a:spLocks noGrp="1"/>
          </p:cNvSpPr>
          <p:nvPr>
            <p:ph type="dt" sz="half" idx="10"/>
          </p:nvPr>
        </p:nvSpPr>
        <p:spPr/>
        <p:txBody>
          <a:bodyPr/>
          <a:lstStyle/>
          <a:p>
            <a:fld id="{2C12D04E-13BA-4E87-B72E-D02D374B34D6}" type="datetimeFigureOut">
              <a:rPr lang="en-AU" smtClean="0"/>
              <a:t>11/08/2022</a:t>
            </a:fld>
            <a:endParaRPr lang="en-AU"/>
          </a:p>
        </p:txBody>
      </p:sp>
      <p:sp>
        <p:nvSpPr>
          <p:cNvPr id="5" name="Footer Placeholder 4">
            <a:extLst>
              <a:ext uri="{FF2B5EF4-FFF2-40B4-BE49-F238E27FC236}">
                <a16:creationId xmlns:a16="http://schemas.microsoft.com/office/drawing/2014/main" id="{D18634E1-58AA-318D-4035-97EDAC08F1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92B3F72-470C-713D-B7B2-C4B81DD21E37}"/>
              </a:ext>
            </a:extLst>
          </p:cNvPr>
          <p:cNvSpPr>
            <a:spLocks noGrp="1"/>
          </p:cNvSpPr>
          <p:nvPr>
            <p:ph type="sldNum" sz="quarter" idx="12"/>
          </p:nvPr>
        </p:nvSpPr>
        <p:spPr/>
        <p:txBody>
          <a:bodyPr/>
          <a:lstStyle/>
          <a:p>
            <a:fld id="{4C1CBB2F-117F-4CBA-8A10-014FC7FFBA74}" type="slidenum">
              <a:rPr lang="en-AU" smtClean="0"/>
              <a:t>‹#›</a:t>
            </a:fld>
            <a:endParaRPr lang="en-AU"/>
          </a:p>
        </p:txBody>
      </p:sp>
    </p:spTree>
    <p:extLst>
      <p:ext uri="{BB962C8B-B14F-4D97-AF65-F5344CB8AC3E}">
        <p14:creationId xmlns:p14="http://schemas.microsoft.com/office/powerpoint/2010/main" val="3625244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ormAutofit/>
          </a:bodyPr>
          <a:lstStyle>
            <a:lvl1pPr>
              <a:defRPr sz="1600" baseline="0"/>
            </a:lvl1pPr>
          </a:lstStyle>
          <a:p>
            <a:r>
              <a:rPr lang="en-US" dirty="0"/>
              <a:t>Drag your picture here and Send to back</a:t>
            </a:r>
          </a:p>
        </p:txBody>
      </p:sp>
    </p:spTree>
    <p:extLst>
      <p:ext uri="{BB962C8B-B14F-4D97-AF65-F5344CB8AC3E}">
        <p14:creationId xmlns:p14="http://schemas.microsoft.com/office/powerpoint/2010/main" val="346559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4F52-9D02-4B2E-59EB-4F480A7158B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20D5D25-2834-438B-58ED-A052B5D362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A2AC5EE-0787-7526-5C58-84C3FC12AFC1}"/>
              </a:ext>
            </a:extLst>
          </p:cNvPr>
          <p:cNvSpPr>
            <a:spLocks noGrp="1"/>
          </p:cNvSpPr>
          <p:nvPr>
            <p:ph type="dt" sz="half" idx="10"/>
          </p:nvPr>
        </p:nvSpPr>
        <p:spPr/>
        <p:txBody>
          <a:bodyPr/>
          <a:lstStyle/>
          <a:p>
            <a:fld id="{2C12D04E-13BA-4E87-B72E-D02D374B34D6}" type="datetimeFigureOut">
              <a:rPr lang="en-AU" smtClean="0"/>
              <a:t>11/08/2022</a:t>
            </a:fld>
            <a:endParaRPr lang="en-AU"/>
          </a:p>
        </p:txBody>
      </p:sp>
      <p:sp>
        <p:nvSpPr>
          <p:cNvPr id="5" name="Footer Placeholder 4">
            <a:extLst>
              <a:ext uri="{FF2B5EF4-FFF2-40B4-BE49-F238E27FC236}">
                <a16:creationId xmlns:a16="http://schemas.microsoft.com/office/drawing/2014/main" id="{3998527A-371C-F13F-514B-AD7354B6A92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D527A3A-E64B-AF65-C2DC-9D3022363610}"/>
              </a:ext>
            </a:extLst>
          </p:cNvPr>
          <p:cNvSpPr>
            <a:spLocks noGrp="1"/>
          </p:cNvSpPr>
          <p:nvPr>
            <p:ph type="sldNum" sz="quarter" idx="12"/>
          </p:nvPr>
        </p:nvSpPr>
        <p:spPr/>
        <p:txBody>
          <a:bodyPr/>
          <a:lstStyle/>
          <a:p>
            <a:fld id="{4C1CBB2F-117F-4CBA-8A10-014FC7FFBA74}" type="slidenum">
              <a:rPr lang="en-AU" smtClean="0"/>
              <a:t>‹#›</a:t>
            </a:fld>
            <a:endParaRPr lang="en-AU"/>
          </a:p>
        </p:txBody>
      </p:sp>
    </p:spTree>
    <p:extLst>
      <p:ext uri="{BB962C8B-B14F-4D97-AF65-F5344CB8AC3E}">
        <p14:creationId xmlns:p14="http://schemas.microsoft.com/office/powerpoint/2010/main" val="220213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A62F-F9BD-5DC8-50B8-98EF2BDF69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77EA66D-CCDF-6F76-3C75-3A235EA1D1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029E37-6C16-EC41-3AF5-262B814A9ECF}"/>
              </a:ext>
            </a:extLst>
          </p:cNvPr>
          <p:cNvSpPr>
            <a:spLocks noGrp="1"/>
          </p:cNvSpPr>
          <p:nvPr>
            <p:ph type="dt" sz="half" idx="10"/>
          </p:nvPr>
        </p:nvSpPr>
        <p:spPr/>
        <p:txBody>
          <a:bodyPr/>
          <a:lstStyle/>
          <a:p>
            <a:fld id="{2C12D04E-13BA-4E87-B72E-D02D374B34D6}" type="datetimeFigureOut">
              <a:rPr lang="en-AU" smtClean="0"/>
              <a:t>11/08/2022</a:t>
            </a:fld>
            <a:endParaRPr lang="en-AU"/>
          </a:p>
        </p:txBody>
      </p:sp>
      <p:sp>
        <p:nvSpPr>
          <p:cNvPr id="5" name="Footer Placeholder 4">
            <a:extLst>
              <a:ext uri="{FF2B5EF4-FFF2-40B4-BE49-F238E27FC236}">
                <a16:creationId xmlns:a16="http://schemas.microsoft.com/office/drawing/2014/main" id="{792F66F6-F85D-3B2B-B245-FC6C8B50CC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B427CE-4360-1171-B73D-7CD229D9008D}"/>
              </a:ext>
            </a:extLst>
          </p:cNvPr>
          <p:cNvSpPr>
            <a:spLocks noGrp="1"/>
          </p:cNvSpPr>
          <p:nvPr>
            <p:ph type="sldNum" sz="quarter" idx="12"/>
          </p:nvPr>
        </p:nvSpPr>
        <p:spPr/>
        <p:txBody>
          <a:bodyPr/>
          <a:lstStyle/>
          <a:p>
            <a:fld id="{4C1CBB2F-117F-4CBA-8A10-014FC7FFBA74}" type="slidenum">
              <a:rPr lang="en-AU" smtClean="0"/>
              <a:t>‹#›</a:t>
            </a:fld>
            <a:endParaRPr lang="en-AU"/>
          </a:p>
        </p:txBody>
      </p:sp>
    </p:spTree>
    <p:extLst>
      <p:ext uri="{BB962C8B-B14F-4D97-AF65-F5344CB8AC3E}">
        <p14:creationId xmlns:p14="http://schemas.microsoft.com/office/powerpoint/2010/main" val="114800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0B47-8BEB-B5EA-58A0-1ABCBAF375A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803FCEE-EA70-1F7D-4DC7-A10CAFED35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CE7C377-C24F-B2B9-4053-E8076B756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F2481BD-DB7E-FE32-A5EC-D0C2C7772321}"/>
              </a:ext>
            </a:extLst>
          </p:cNvPr>
          <p:cNvSpPr>
            <a:spLocks noGrp="1"/>
          </p:cNvSpPr>
          <p:nvPr>
            <p:ph type="dt" sz="half" idx="10"/>
          </p:nvPr>
        </p:nvSpPr>
        <p:spPr/>
        <p:txBody>
          <a:bodyPr/>
          <a:lstStyle/>
          <a:p>
            <a:fld id="{2C12D04E-13BA-4E87-B72E-D02D374B34D6}" type="datetimeFigureOut">
              <a:rPr lang="en-AU" smtClean="0"/>
              <a:t>11/08/2022</a:t>
            </a:fld>
            <a:endParaRPr lang="en-AU"/>
          </a:p>
        </p:txBody>
      </p:sp>
      <p:sp>
        <p:nvSpPr>
          <p:cNvPr id="6" name="Footer Placeholder 5">
            <a:extLst>
              <a:ext uri="{FF2B5EF4-FFF2-40B4-BE49-F238E27FC236}">
                <a16:creationId xmlns:a16="http://schemas.microsoft.com/office/drawing/2014/main" id="{DC25C86F-8DF9-EEFE-6B7E-8275DEDEAFB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A0FD902-71D7-69FD-B12B-ADC6227AD52A}"/>
              </a:ext>
            </a:extLst>
          </p:cNvPr>
          <p:cNvSpPr>
            <a:spLocks noGrp="1"/>
          </p:cNvSpPr>
          <p:nvPr>
            <p:ph type="sldNum" sz="quarter" idx="12"/>
          </p:nvPr>
        </p:nvSpPr>
        <p:spPr/>
        <p:txBody>
          <a:bodyPr/>
          <a:lstStyle/>
          <a:p>
            <a:fld id="{4C1CBB2F-117F-4CBA-8A10-014FC7FFBA74}" type="slidenum">
              <a:rPr lang="en-AU" smtClean="0"/>
              <a:t>‹#›</a:t>
            </a:fld>
            <a:endParaRPr lang="en-AU"/>
          </a:p>
        </p:txBody>
      </p:sp>
    </p:spTree>
    <p:extLst>
      <p:ext uri="{BB962C8B-B14F-4D97-AF65-F5344CB8AC3E}">
        <p14:creationId xmlns:p14="http://schemas.microsoft.com/office/powerpoint/2010/main" val="198048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C644-C798-9784-0A3C-47BD0DA77A3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9F3301-0C96-30C0-DF19-51DA08D2A4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32114-E83D-C209-3D01-02C31FA176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630FDD5-DA3C-48AC-9127-AB1301D49A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EE213-08A5-81BE-6A0D-C3279FAF94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506AD6D-238D-9E4C-5CF9-66EBA09F310D}"/>
              </a:ext>
            </a:extLst>
          </p:cNvPr>
          <p:cNvSpPr>
            <a:spLocks noGrp="1"/>
          </p:cNvSpPr>
          <p:nvPr>
            <p:ph type="dt" sz="half" idx="10"/>
          </p:nvPr>
        </p:nvSpPr>
        <p:spPr/>
        <p:txBody>
          <a:bodyPr/>
          <a:lstStyle/>
          <a:p>
            <a:fld id="{2C12D04E-13BA-4E87-B72E-D02D374B34D6}" type="datetimeFigureOut">
              <a:rPr lang="en-AU" smtClean="0"/>
              <a:t>11/08/2022</a:t>
            </a:fld>
            <a:endParaRPr lang="en-AU"/>
          </a:p>
        </p:txBody>
      </p:sp>
      <p:sp>
        <p:nvSpPr>
          <p:cNvPr id="8" name="Footer Placeholder 7">
            <a:extLst>
              <a:ext uri="{FF2B5EF4-FFF2-40B4-BE49-F238E27FC236}">
                <a16:creationId xmlns:a16="http://schemas.microsoft.com/office/drawing/2014/main" id="{420DCF90-303E-227B-5AF2-68B56864852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A11CB60-DDE3-E49C-841F-D5F43486C595}"/>
              </a:ext>
            </a:extLst>
          </p:cNvPr>
          <p:cNvSpPr>
            <a:spLocks noGrp="1"/>
          </p:cNvSpPr>
          <p:nvPr>
            <p:ph type="sldNum" sz="quarter" idx="12"/>
          </p:nvPr>
        </p:nvSpPr>
        <p:spPr/>
        <p:txBody>
          <a:bodyPr/>
          <a:lstStyle/>
          <a:p>
            <a:fld id="{4C1CBB2F-117F-4CBA-8A10-014FC7FFBA74}" type="slidenum">
              <a:rPr lang="en-AU" smtClean="0"/>
              <a:t>‹#›</a:t>
            </a:fld>
            <a:endParaRPr lang="en-AU"/>
          </a:p>
        </p:txBody>
      </p:sp>
    </p:spTree>
    <p:extLst>
      <p:ext uri="{BB962C8B-B14F-4D97-AF65-F5344CB8AC3E}">
        <p14:creationId xmlns:p14="http://schemas.microsoft.com/office/powerpoint/2010/main" val="208536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D31D-85E2-4210-57E5-5039633AA68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35B0083-0776-92CC-5034-709358635977}"/>
              </a:ext>
            </a:extLst>
          </p:cNvPr>
          <p:cNvSpPr>
            <a:spLocks noGrp="1"/>
          </p:cNvSpPr>
          <p:nvPr>
            <p:ph type="dt" sz="half" idx="10"/>
          </p:nvPr>
        </p:nvSpPr>
        <p:spPr/>
        <p:txBody>
          <a:bodyPr/>
          <a:lstStyle/>
          <a:p>
            <a:fld id="{2C12D04E-13BA-4E87-B72E-D02D374B34D6}" type="datetimeFigureOut">
              <a:rPr lang="en-AU" smtClean="0"/>
              <a:t>11/08/2022</a:t>
            </a:fld>
            <a:endParaRPr lang="en-AU"/>
          </a:p>
        </p:txBody>
      </p:sp>
      <p:sp>
        <p:nvSpPr>
          <p:cNvPr id="4" name="Footer Placeholder 3">
            <a:extLst>
              <a:ext uri="{FF2B5EF4-FFF2-40B4-BE49-F238E27FC236}">
                <a16:creationId xmlns:a16="http://schemas.microsoft.com/office/drawing/2014/main" id="{8EF84DAB-6840-72BC-EA54-F28B3F7B340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4D30B19-D83D-687B-4B36-D083C7C693D3}"/>
              </a:ext>
            </a:extLst>
          </p:cNvPr>
          <p:cNvSpPr>
            <a:spLocks noGrp="1"/>
          </p:cNvSpPr>
          <p:nvPr>
            <p:ph type="sldNum" sz="quarter" idx="12"/>
          </p:nvPr>
        </p:nvSpPr>
        <p:spPr/>
        <p:txBody>
          <a:bodyPr/>
          <a:lstStyle/>
          <a:p>
            <a:fld id="{4C1CBB2F-117F-4CBA-8A10-014FC7FFBA74}" type="slidenum">
              <a:rPr lang="en-AU" smtClean="0"/>
              <a:t>‹#›</a:t>
            </a:fld>
            <a:endParaRPr lang="en-AU"/>
          </a:p>
        </p:txBody>
      </p:sp>
    </p:spTree>
    <p:extLst>
      <p:ext uri="{BB962C8B-B14F-4D97-AF65-F5344CB8AC3E}">
        <p14:creationId xmlns:p14="http://schemas.microsoft.com/office/powerpoint/2010/main" val="97662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10DDD-2905-6248-6381-60423CC928B5}"/>
              </a:ext>
            </a:extLst>
          </p:cNvPr>
          <p:cNvSpPr>
            <a:spLocks noGrp="1"/>
          </p:cNvSpPr>
          <p:nvPr>
            <p:ph type="dt" sz="half" idx="10"/>
          </p:nvPr>
        </p:nvSpPr>
        <p:spPr/>
        <p:txBody>
          <a:bodyPr/>
          <a:lstStyle/>
          <a:p>
            <a:fld id="{2C12D04E-13BA-4E87-B72E-D02D374B34D6}" type="datetimeFigureOut">
              <a:rPr lang="en-AU" smtClean="0"/>
              <a:t>11/08/2022</a:t>
            </a:fld>
            <a:endParaRPr lang="en-AU"/>
          </a:p>
        </p:txBody>
      </p:sp>
      <p:sp>
        <p:nvSpPr>
          <p:cNvPr id="3" name="Footer Placeholder 2">
            <a:extLst>
              <a:ext uri="{FF2B5EF4-FFF2-40B4-BE49-F238E27FC236}">
                <a16:creationId xmlns:a16="http://schemas.microsoft.com/office/drawing/2014/main" id="{7A3A644D-D784-8760-2CAD-39B4C42F359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3F3A77C-6043-7FE9-950B-922B667A2B73}"/>
              </a:ext>
            </a:extLst>
          </p:cNvPr>
          <p:cNvSpPr>
            <a:spLocks noGrp="1"/>
          </p:cNvSpPr>
          <p:nvPr>
            <p:ph type="sldNum" sz="quarter" idx="12"/>
          </p:nvPr>
        </p:nvSpPr>
        <p:spPr/>
        <p:txBody>
          <a:bodyPr/>
          <a:lstStyle/>
          <a:p>
            <a:fld id="{4C1CBB2F-117F-4CBA-8A10-014FC7FFBA74}" type="slidenum">
              <a:rPr lang="en-AU" smtClean="0"/>
              <a:t>‹#›</a:t>
            </a:fld>
            <a:endParaRPr lang="en-AU"/>
          </a:p>
        </p:txBody>
      </p:sp>
    </p:spTree>
    <p:extLst>
      <p:ext uri="{BB962C8B-B14F-4D97-AF65-F5344CB8AC3E}">
        <p14:creationId xmlns:p14="http://schemas.microsoft.com/office/powerpoint/2010/main" val="258704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BEB8-1A89-8AD6-AE6E-9D89015EA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47E91B9-4715-2660-2464-5ACE5377E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224C9A5-AD76-9F8F-A76B-D5E17AC76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974C0-67FA-F05D-092A-6D3D819EDC18}"/>
              </a:ext>
            </a:extLst>
          </p:cNvPr>
          <p:cNvSpPr>
            <a:spLocks noGrp="1"/>
          </p:cNvSpPr>
          <p:nvPr>
            <p:ph type="dt" sz="half" idx="10"/>
          </p:nvPr>
        </p:nvSpPr>
        <p:spPr/>
        <p:txBody>
          <a:bodyPr/>
          <a:lstStyle/>
          <a:p>
            <a:fld id="{2C12D04E-13BA-4E87-B72E-D02D374B34D6}" type="datetimeFigureOut">
              <a:rPr lang="en-AU" smtClean="0"/>
              <a:t>11/08/2022</a:t>
            </a:fld>
            <a:endParaRPr lang="en-AU"/>
          </a:p>
        </p:txBody>
      </p:sp>
      <p:sp>
        <p:nvSpPr>
          <p:cNvPr id="6" name="Footer Placeholder 5">
            <a:extLst>
              <a:ext uri="{FF2B5EF4-FFF2-40B4-BE49-F238E27FC236}">
                <a16:creationId xmlns:a16="http://schemas.microsoft.com/office/drawing/2014/main" id="{7B0B584A-630B-3FB4-0CA4-1B58EEC9531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8FAAC61-9C17-A0B6-9886-09D4836557EA}"/>
              </a:ext>
            </a:extLst>
          </p:cNvPr>
          <p:cNvSpPr>
            <a:spLocks noGrp="1"/>
          </p:cNvSpPr>
          <p:nvPr>
            <p:ph type="sldNum" sz="quarter" idx="12"/>
          </p:nvPr>
        </p:nvSpPr>
        <p:spPr/>
        <p:txBody>
          <a:bodyPr/>
          <a:lstStyle/>
          <a:p>
            <a:fld id="{4C1CBB2F-117F-4CBA-8A10-014FC7FFBA74}" type="slidenum">
              <a:rPr lang="en-AU" smtClean="0"/>
              <a:t>‹#›</a:t>
            </a:fld>
            <a:endParaRPr lang="en-AU"/>
          </a:p>
        </p:txBody>
      </p:sp>
    </p:spTree>
    <p:extLst>
      <p:ext uri="{BB962C8B-B14F-4D97-AF65-F5344CB8AC3E}">
        <p14:creationId xmlns:p14="http://schemas.microsoft.com/office/powerpoint/2010/main" val="327775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02EB-5D95-AC80-AB63-CF6DD872B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0F7CA8D-4D19-7647-205B-E58C9BEF6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6729E17-5CB1-8720-648E-033DDC938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FCF83F-BCE8-F4B1-3691-13AF09AF64FC}"/>
              </a:ext>
            </a:extLst>
          </p:cNvPr>
          <p:cNvSpPr>
            <a:spLocks noGrp="1"/>
          </p:cNvSpPr>
          <p:nvPr>
            <p:ph type="dt" sz="half" idx="10"/>
          </p:nvPr>
        </p:nvSpPr>
        <p:spPr/>
        <p:txBody>
          <a:bodyPr/>
          <a:lstStyle/>
          <a:p>
            <a:fld id="{2C12D04E-13BA-4E87-B72E-D02D374B34D6}" type="datetimeFigureOut">
              <a:rPr lang="en-AU" smtClean="0"/>
              <a:t>11/08/2022</a:t>
            </a:fld>
            <a:endParaRPr lang="en-AU"/>
          </a:p>
        </p:txBody>
      </p:sp>
      <p:sp>
        <p:nvSpPr>
          <p:cNvPr id="6" name="Footer Placeholder 5">
            <a:extLst>
              <a:ext uri="{FF2B5EF4-FFF2-40B4-BE49-F238E27FC236}">
                <a16:creationId xmlns:a16="http://schemas.microsoft.com/office/drawing/2014/main" id="{1A8738DE-6DF6-1960-478F-3B8EC7E20E4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8FE70F9-4FC7-1BEE-5F9D-8F38576D01AF}"/>
              </a:ext>
            </a:extLst>
          </p:cNvPr>
          <p:cNvSpPr>
            <a:spLocks noGrp="1"/>
          </p:cNvSpPr>
          <p:nvPr>
            <p:ph type="sldNum" sz="quarter" idx="12"/>
          </p:nvPr>
        </p:nvSpPr>
        <p:spPr/>
        <p:txBody>
          <a:bodyPr/>
          <a:lstStyle/>
          <a:p>
            <a:fld id="{4C1CBB2F-117F-4CBA-8A10-014FC7FFBA74}" type="slidenum">
              <a:rPr lang="en-AU" smtClean="0"/>
              <a:t>‹#›</a:t>
            </a:fld>
            <a:endParaRPr lang="en-AU"/>
          </a:p>
        </p:txBody>
      </p:sp>
    </p:spTree>
    <p:extLst>
      <p:ext uri="{BB962C8B-B14F-4D97-AF65-F5344CB8AC3E}">
        <p14:creationId xmlns:p14="http://schemas.microsoft.com/office/powerpoint/2010/main" val="318393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9EC54F-417E-011B-2B44-2D46EF3799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B4C73C1-F35A-3126-5625-7CF91FAAA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DAF892-C232-0943-565A-303A430925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2D04E-13BA-4E87-B72E-D02D374B34D6}" type="datetimeFigureOut">
              <a:rPr lang="en-AU" smtClean="0"/>
              <a:t>11/08/2022</a:t>
            </a:fld>
            <a:endParaRPr lang="en-AU"/>
          </a:p>
        </p:txBody>
      </p:sp>
      <p:sp>
        <p:nvSpPr>
          <p:cNvPr id="5" name="Footer Placeholder 4">
            <a:extLst>
              <a:ext uri="{FF2B5EF4-FFF2-40B4-BE49-F238E27FC236}">
                <a16:creationId xmlns:a16="http://schemas.microsoft.com/office/drawing/2014/main" id="{511B5D95-1772-B568-EB01-AFBE818448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BEA20DA-2983-12C4-74A2-3CD732974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CBB2F-117F-4CBA-8A10-014FC7FFBA74}" type="slidenum">
              <a:rPr lang="en-AU" smtClean="0"/>
              <a:t>‹#›</a:t>
            </a:fld>
            <a:endParaRPr lang="en-AU"/>
          </a:p>
        </p:txBody>
      </p:sp>
    </p:spTree>
    <p:extLst>
      <p:ext uri="{BB962C8B-B14F-4D97-AF65-F5344CB8AC3E}">
        <p14:creationId xmlns:p14="http://schemas.microsoft.com/office/powerpoint/2010/main" val="348742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tiff"/></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tiff"/><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hyperlink" Target="mailto:Tamara.Lipscombe@curtin.edu.au"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tiff"/></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tiff"/></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D3C4-467A-4B36-98A7-1B4C2814C770}"/>
              </a:ext>
            </a:extLst>
          </p:cNvPr>
          <p:cNvSpPr>
            <a:spLocks noGrp="1"/>
          </p:cNvSpPr>
          <p:nvPr>
            <p:ph type="ctrTitle"/>
          </p:nvPr>
        </p:nvSpPr>
        <p:spPr>
          <a:xfrm>
            <a:off x="1510748" y="848412"/>
            <a:ext cx="7710913" cy="2982622"/>
          </a:xfrm>
        </p:spPr>
        <p:txBody>
          <a:bodyPr>
            <a:noAutofit/>
          </a:bodyPr>
          <a:lstStyle/>
          <a:p>
            <a:pPr algn="l"/>
            <a:r>
              <a:rPr lang="en-AU" sz="3200" b="1" spc="-140" dirty="0">
                <a:solidFill>
                  <a:srgbClr val="232852"/>
                </a:solidFill>
                <a:latin typeface="Calibri" panose="020F0502020204030204" pitchFamily="34" charset="0"/>
                <a:ea typeface="Cambria" panose="02040503050406030204" pitchFamily="18" charset="0"/>
                <a:cs typeface="Calibri" panose="020F0502020204030204" pitchFamily="34" charset="0"/>
              </a:rPr>
              <a:t>mHealth in a time of COVID-19: A case study on the development of a mobile application for people who inject drugs</a:t>
            </a:r>
            <a:endParaRPr lang="en-AU" sz="3200" b="1" dirty="0">
              <a:solidFill>
                <a:srgbClr val="232852"/>
              </a:solidFill>
              <a:latin typeface="Calibri" panose="020F0502020204030204" pitchFamily="34" charset="0"/>
              <a:ea typeface="Cambria" panose="02040503050406030204" pitchFamily="18" charset="0"/>
              <a:cs typeface="Calibri" panose="020F0502020204030204" pitchFamily="34" charset="0"/>
            </a:endParaRPr>
          </a:p>
        </p:txBody>
      </p:sp>
      <p:sp>
        <p:nvSpPr>
          <p:cNvPr id="3" name="Subtitle 2">
            <a:extLst>
              <a:ext uri="{FF2B5EF4-FFF2-40B4-BE49-F238E27FC236}">
                <a16:creationId xmlns:a16="http://schemas.microsoft.com/office/drawing/2014/main" id="{76895BA1-D671-4AAF-A62B-152A1FD50C9B}"/>
              </a:ext>
            </a:extLst>
          </p:cNvPr>
          <p:cNvSpPr>
            <a:spLocks noGrp="1"/>
          </p:cNvSpPr>
          <p:nvPr>
            <p:ph type="subTitle" idx="1"/>
          </p:nvPr>
        </p:nvSpPr>
        <p:spPr>
          <a:xfrm>
            <a:off x="1510749" y="4073734"/>
            <a:ext cx="7488708" cy="977239"/>
          </a:xfrm>
        </p:spPr>
        <p:txBody>
          <a:bodyPr>
            <a:normAutofit fontScale="92500" lnSpcReduction="10000"/>
          </a:bodyPr>
          <a:lstStyle/>
          <a:p>
            <a:pPr algn="l"/>
            <a:r>
              <a:rPr lang="en-US" sz="2000" b="1" dirty="0"/>
              <a:t>SiREN Symposium 2022</a:t>
            </a:r>
          </a:p>
          <a:p>
            <a:pPr algn="l"/>
            <a:r>
              <a:rPr lang="en-US" sz="2000" dirty="0" err="1"/>
              <a:t>Ms</a:t>
            </a:r>
            <a:r>
              <a:rPr lang="en-US" sz="2000" dirty="0"/>
              <a:t> Karina Reeves, </a:t>
            </a:r>
            <a:r>
              <a:rPr lang="en-US" sz="2000" dirty="0" err="1"/>
              <a:t>Ms</a:t>
            </a:r>
            <a:r>
              <a:rPr lang="en-US" sz="2000" dirty="0"/>
              <a:t> Tamara Lipscombe, Dr Roanna Lobo, Dr Kahlia McCausland in collaboration with the WA Department of Health</a:t>
            </a:r>
          </a:p>
          <a:p>
            <a:endParaRPr lang="en-AU" dirty="0"/>
          </a:p>
        </p:txBody>
      </p:sp>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Picture 24" descr="A black background with white text&#10;&#10;Description automatically generated with low confidence">
            <a:extLst>
              <a:ext uri="{FF2B5EF4-FFF2-40B4-BE49-F238E27FC236}">
                <a16:creationId xmlns:a16="http://schemas.microsoft.com/office/drawing/2014/main" id="{BF75E23C-121E-421D-99AC-CD207DA5C39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26" name="object 2">
            <a:extLst>
              <a:ext uri="{FF2B5EF4-FFF2-40B4-BE49-F238E27FC236}">
                <a16:creationId xmlns:a16="http://schemas.microsoft.com/office/drawing/2014/main" id="{28DD4087-7EA7-4966-9C3F-425C04458AAE}"/>
              </a:ext>
            </a:extLst>
          </p:cNvPr>
          <p:cNvPicPr/>
          <p:nvPr/>
        </p:nvPicPr>
        <p:blipFill>
          <a:blip r:embed="rId3" cstate="print"/>
          <a:stretch>
            <a:fillRect/>
          </a:stretch>
        </p:blipFill>
        <p:spPr>
          <a:xfrm>
            <a:off x="8999457" y="5921872"/>
            <a:ext cx="3087619" cy="854823"/>
          </a:xfrm>
          <a:prstGeom prst="rect">
            <a:avLst/>
          </a:prstGeom>
        </p:spPr>
      </p:pic>
    </p:spTree>
    <p:extLst>
      <p:ext uri="{BB962C8B-B14F-4D97-AF65-F5344CB8AC3E}">
        <p14:creationId xmlns:p14="http://schemas.microsoft.com/office/powerpoint/2010/main" val="135602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black background with white text&#10;&#10;Description automatically generated with low confidence">
            <a:extLst>
              <a:ext uri="{FF2B5EF4-FFF2-40B4-BE49-F238E27FC236}">
                <a16:creationId xmlns:a16="http://schemas.microsoft.com/office/drawing/2014/main" id="{D89468B2-8D04-1B0F-1AD3-623DD2DE67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0" name="object 2">
            <a:extLst>
              <a:ext uri="{FF2B5EF4-FFF2-40B4-BE49-F238E27FC236}">
                <a16:creationId xmlns:a16="http://schemas.microsoft.com/office/drawing/2014/main" id="{72B9E355-529E-5D5B-9773-2B5AB55A0EDD}"/>
              </a:ext>
            </a:extLst>
          </p:cNvPr>
          <p:cNvPicPr/>
          <p:nvPr/>
        </p:nvPicPr>
        <p:blipFill>
          <a:blip r:embed="rId4" cstate="print"/>
          <a:stretch>
            <a:fillRect/>
          </a:stretch>
        </p:blipFill>
        <p:spPr>
          <a:xfrm>
            <a:off x="8999457" y="5921872"/>
            <a:ext cx="3087619" cy="854823"/>
          </a:xfrm>
          <a:prstGeom prst="rect">
            <a:avLst/>
          </a:prstGeom>
        </p:spPr>
      </p:pic>
      <p:sp>
        <p:nvSpPr>
          <p:cNvPr id="12" name="Title 1">
            <a:extLst>
              <a:ext uri="{FF2B5EF4-FFF2-40B4-BE49-F238E27FC236}">
                <a16:creationId xmlns:a16="http://schemas.microsoft.com/office/drawing/2014/main" id="{EBB7298A-93DE-4B6B-DB48-D97623393583}"/>
              </a:ext>
            </a:extLst>
          </p:cNvPr>
          <p:cNvSpPr txBox="1">
            <a:spLocks/>
          </p:cNvSpPr>
          <p:nvPr/>
        </p:nvSpPr>
        <p:spPr>
          <a:xfrm>
            <a:off x="1394691" y="661983"/>
            <a:ext cx="8965779" cy="854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a:solidFill>
                  <a:srgbClr val="232852"/>
                </a:solidFill>
                <a:latin typeface="+mn-lt"/>
                <a:ea typeface="Cambria" panose="02040503050406030204" pitchFamily="18" charset="0"/>
              </a:rPr>
              <a:t>Phase 1: Survey Time-Point 1</a:t>
            </a:r>
          </a:p>
        </p:txBody>
      </p:sp>
      <p:sp>
        <p:nvSpPr>
          <p:cNvPr id="13" name="Subtitle 2">
            <a:extLst>
              <a:ext uri="{FF2B5EF4-FFF2-40B4-BE49-F238E27FC236}">
                <a16:creationId xmlns:a16="http://schemas.microsoft.com/office/drawing/2014/main" id="{BAF884FE-7AFE-E45A-F203-7B74E7973094}"/>
              </a:ext>
            </a:extLst>
          </p:cNvPr>
          <p:cNvSpPr txBox="1">
            <a:spLocks/>
          </p:cNvSpPr>
          <p:nvPr/>
        </p:nvSpPr>
        <p:spPr>
          <a:xfrm>
            <a:off x="1394691" y="1496570"/>
            <a:ext cx="8858639" cy="450830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2400" b="1" kern="0" dirty="0">
                <a:solidFill>
                  <a:prstClr val="black"/>
                </a:solidFill>
              </a:rPr>
              <a:t>Research design: cross-sectional survey</a:t>
            </a:r>
          </a:p>
          <a:p>
            <a:pPr>
              <a:lnSpc>
                <a:spcPct val="120000"/>
              </a:lnSpc>
              <a:spcBef>
                <a:spcPts val="0"/>
              </a:spcBef>
              <a:defRPr/>
            </a:pPr>
            <a:r>
              <a:rPr lang="en-US" sz="2200" kern="0" dirty="0">
                <a:solidFill>
                  <a:prstClr val="black"/>
                </a:solidFill>
              </a:rPr>
              <a:t>Cross-sectional survey developed</a:t>
            </a:r>
          </a:p>
          <a:p>
            <a:pPr>
              <a:lnSpc>
                <a:spcPct val="120000"/>
              </a:lnSpc>
              <a:spcBef>
                <a:spcPts val="0"/>
              </a:spcBef>
              <a:defRPr/>
            </a:pPr>
            <a:r>
              <a:rPr lang="en-US" sz="2200" kern="0" dirty="0">
                <a:solidFill>
                  <a:prstClr val="black"/>
                </a:solidFill>
              </a:rPr>
              <a:t>Questions covered knowledge, attitude and </a:t>
            </a:r>
            <a:r>
              <a:rPr lang="en-US" sz="2200" kern="0" dirty="0" err="1">
                <a:solidFill>
                  <a:prstClr val="black"/>
                </a:solidFill>
              </a:rPr>
              <a:t>behaviour</a:t>
            </a:r>
            <a:r>
              <a:rPr lang="en-US" sz="2200" kern="0" dirty="0">
                <a:solidFill>
                  <a:prstClr val="black"/>
                </a:solidFill>
              </a:rPr>
              <a:t> domains </a:t>
            </a:r>
          </a:p>
          <a:p>
            <a:pPr>
              <a:lnSpc>
                <a:spcPct val="120000"/>
              </a:lnSpc>
              <a:spcBef>
                <a:spcPts val="0"/>
              </a:spcBef>
              <a:defRPr/>
            </a:pPr>
            <a:r>
              <a:rPr lang="en-US" sz="2200" kern="0" dirty="0">
                <a:solidFill>
                  <a:prstClr val="black"/>
                </a:solidFill>
              </a:rPr>
              <a:t>Survey rolled out 12 July – 15 August 2021</a:t>
            </a:r>
          </a:p>
          <a:p>
            <a:pPr>
              <a:lnSpc>
                <a:spcPct val="120000"/>
              </a:lnSpc>
              <a:spcBef>
                <a:spcPts val="0"/>
              </a:spcBef>
              <a:defRPr/>
            </a:pPr>
            <a:r>
              <a:rPr lang="en-US" sz="2200" kern="0" dirty="0">
                <a:solidFill>
                  <a:prstClr val="black"/>
                </a:solidFill>
              </a:rPr>
              <a:t>Online survey administered through Qualtrics</a:t>
            </a:r>
          </a:p>
          <a:p>
            <a:pPr>
              <a:lnSpc>
                <a:spcPct val="120000"/>
              </a:lnSpc>
              <a:spcBef>
                <a:spcPts val="0"/>
              </a:spcBef>
              <a:defRPr/>
            </a:pPr>
            <a:r>
              <a:rPr lang="en-US" sz="2200" kern="0" dirty="0">
                <a:solidFill>
                  <a:prstClr val="black"/>
                </a:solidFill>
              </a:rPr>
              <a:t>Paper-based survey hosted by </a:t>
            </a:r>
            <a:r>
              <a:rPr lang="en-US" sz="2200" kern="0" dirty="0" err="1">
                <a:solidFill>
                  <a:prstClr val="black"/>
                </a:solidFill>
              </a:rPr>
              <a:t>HepatitisWA</a:t>
            </a:r>
            <a:r>
              <a:rPr lang="en-US" sz="2200" kern="0" dirty="0">
                <a:solidFill>
                  <a:prstClr val="black"/>
                </a:solidFill>
              </a:rPr>
              <a:t>, Peer-Based Harm Reduction WA (Perth metro and Bunbury) and WAAC (Perth Metro and Fremantle)</a:t>
            </a:r>
          </a:p>
          <a:p>
            <a:pPr>
              <a:lnSpc>
                <a:spcPct val="120000"/>
              </a:lnSpc>
              <a:spcBef>
                <a:spcPts val="0"/>
              </a:spcBef>
              <a:defRPr/>
            </a:pPr>
            <a:r>
              <a:rPr lang="en-US" sz="2200" kern="0" dirty="0">
                <a:solidFill>
                  <a:prstClr val="black"/>
                </a:solidFill>
              </a:rPr>
              <a:t>Recruitment: pop-up in app, social media, SHBBV networks, NSP and NSEP providers, targeted email to 180 WA based pharmacies and other services accessed by PWID.</a:t>
            </a:r>
          </a:p>
          <a:p>
            <a:pPr>
              <a:lnSpc>
                <a:spcPct val="100000"/>
              </a:lnSpc>
              <a:spcBef>
                <a:spcPts val="0"/>
              </a:spcBef>
              <a:defRPr/>
            </a:pPr>
            <a:endParaRPr lang="en-US" sz="2000" kern="0" dirty="0">
              <a:solidFill>
                <a:prstClr val="black"/>
              </a:solidFill>
            </a:endParaRPr>
          </a:p>
          <a:p>
            <a:pPr marL="0" indent="0">
              <a:lnSpc>
                <a:spcPct val="100000"/>
              </a:lnSpc>
              <a:spcBef>
                <a:spcPts val="0"/>
              </a:spcBef>
              <a:buNone/>
              <a:defRPr/>
            </a:pPr>
            <a:r>
              <a:rPr lang="en-US" sz="2400" b="1" kern="0" dirty="0">
                <a:solidFill>
                  <a:prstClr val="black"/>
                </a:solidFill>
              </a:rPr>
              <a:t>Findings</a:t>
            </a:r>
          </a:p>
          <a:p>
            <a:pPr>
              <a:lnSpc>
                <a:spcPct val="110000"/>
              </a:lnSpc>
              <a:spcBef>
                <a:spcPts val="0"/>
              </a:spcBef>
              <a:defRPr/>
            </a:pPr>
            <a:r>
              <a:rPr lang="en-US" sz="2200" kern="0" dirty="0">
                <a:solidFill>
                  <a:prstClr val="black"/>
                </a:solidFill>
              </a:rPr>
              <a:t>Total of 68 responses</a:t>
            </a:r>
          </a:p>
          <a:p>
            <a:pPr>
              <a:lnSpc>
                <a:spcPct val="110000"/>
              </a:lnSpc>
              <a:spcBef>
                <a:spcPts val="0"/>
              </a:spcBef>
              <a:defRPr/>
            </a:pPr>
            <a:r>
              <a:rPr lang="en-US" sz="2200" kern="0" dirty="0">
                <a:solidFill>
                  <a:prstClr val="black"/>
                </a:solidFill>
              </a:rPr>
              <a:t>42 responses (62%) excluded from analysis </a:t>
            </a:r>
          </a:p>
          <a:p>
            <a:pPr>
              <a:lnSpc>
                <a:spcPct val="110000"/>
              </a:lnSpc>
              <a:spcBef>
                <a:spcPts val="0"/>
              </a:spcBef>
              <a:defRPr/>
            </a:pPr>
            <a:r>
              <a:rPr lang="en-US" sz="2200" kern="0" dirty="0">
                <a:solidFill>
                  <a:prstClr val="black"/>
                </a:solidFill>
              </a:rPr>
              <a:t>Consent not indicated, did not meet inclusion criteria, or </a:t>
            </a:r>
            <a:br>
              <a:rPr lang="en-US" sz="2200" kern="0" dirty="0">
                <a:solidFill>
                  <a:prstClr val="black"/>
                </a:solidFill>
              </a:rPr>
            </a:br>
            <a:r>
              <a:rPr lang="en-US" sz="2200" kern="0" dirty="0">
                <a:solidFill>
                  <a:prstClr val="black"/>
                </a:solidFill>
              </a:rPr>
              <a:t>incomplete</a:t>
            </a:r>
          </a:p>
          <a:p>
            <a:pPr marL="0" indent="0">
              <a:buFont typeface="Arial" panose="020B0604020202020204" pitchFamily="34" charset="0"/>
              <a:buNone/>
            </a:pPr>
            <a:endParaRPr lang="en-US" sz="2400" dirty="0"/>
          </a:p>
        </p:txBody>
      </p:sp>
      <p:pic>
        <p:nvPicPr>
          <p:cNvPr id="9" name="Picture 8" descr="A picture containing clipart&#10;&#10;Description automatically generated">
            <a:extLst>
              <a:ext uri="{FF2B5EF4-FFF2-40B4-BE49-F238E27FC236}">
                <a16:creationId xmlns:a16="http://schemas.microsoft.com/office/drawing/2014/main" id="{7BDEBD1B-02EA-EBE4-7ED0-D08E80D108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64298">
            <a:off x="10078569" y="3816882"/>
            <a:ext cx="1791692" cy="1791692"/>
          </a:xfrm>
          <a:prstGeom prst="rect">
            <a:avLst/>
          </a:prstGeom>
        </p:spPr>
      </p:pic>
    </p:spTree>
    <p:extLst>
      <p:ext uri="{BB962C8B-B14F-4D97-AF65-F5344CB8AC3E}">
        <p14:creationId xmlns:p14="http://schemas.microsoft.com/office/powerpoint/2010/main" val="379911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86A424-DBDE-E15D-23EE-8F2161C07B5B}"/>
              </a:ext>
            </a:extLst>
          </p:cNvPr>
          <p:cNvPicPr>
            <a:picLocks noChangeAspect="1"/>
          </p:cNvPicPr>
          <p:nvPr/>
        </p:nvPicPr>
        <p:blipFill>
          <a:blip r:embed="rId3"/>
          <a:stretch>
            <a:fillRect/>
          </a:stretch>
        </p:blipFill>
        <p:spPr>
          <a:xfrm>
            <a:off x="3960861" y="1391181"/>
            <a:ext cx="4834622" cy="4769288"/>
          </a:xfrm>
          <a:prstGeom prst="rect">
            <a:avLst/>
          </a:prstGeom>
        </p:spPr>
      </p:pic>
      <p:sp>
        <p:nvSpPr>
          <p:cNvPr id="2" name="Title 1">
            <a:extLst>
              <a:ext uri="{FF2B5EF4-FFF2-40B4-BE49-F238E27FC236}">
                <a16:creationId xmlns:a16="http://schemas.microsoft.com/office/drawing/2014/main" id="{2372D3C4-467A-4B36-98A7-1B4C2814C770}"/>
              </a:ext>
            </a:extLst>
          </p:cNvPr>
          <p:cNvSpPr>
            <a:spLocks noGrp="1"/>
          </p:cNvSpPr>
          <p:nvPr>
            <p:ph type="title"/>
          </p:nvPr>
        </p:nvSpPr>
        <p:spPr>
          <a:xfrm>
            <a:off x="2473770" y="661983"/>
            <a:ext cx="7886700" cy="854822"/>
          </a:xfrm>
        </p:spPr>
        <p:txBody>
          <a:bodyPr>
            <a:normAutofit/>
          </a:bodyPr>
          <a:lstStyle/>
          <a:p>
            <a:r>
              <a:rPr lang="en-AU" sz="3200" b="1" dirty="0">
                <a:solidFill>
                  <a:srgbClr val="232852"/>
                </a:solidFill>
                <a:latin typeface="+mn-lt"/>
                <a:ea typeface="Cambria" panose="02040503050406030204" pitchFamily="18" charset="0"/>
              </a:rPr>
              <a:t>Phase Two: Evaluation of Phase One</a:t>
            </a:r>
          </a:p>
        </p:txBody>
      </p:sp>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7858878F-22A0-6640-4513-B12EDB4ADCB3}"/>
              </a:ext>
            </a:extLst>
          </p:cNvPr>
          <p:cNvSpPr txBox="1"/>
          <p:nvPr/>
        </p:nvSpPr>
        <p:spPr>
          <a:xfrm>
            <a:off x="2286154" y="6541763"/>
            <a:ext cx="5341853" cy="276999"/>
          </a:xfrm>
          <a:prstGeom prst="rect">
            <a:avLst/>
          </a:prstGeom>
          <a:noFill/>
        </p:spPr>
        <p:txBody>
          <a:bodyPr wrap="square" rtlCol="0">
            <a:spAutoFit/>
          </a:bodyPr>
          <a:lstStyle/>
          <a:p>
            <a:r>
              <a:rPr lang="en-AU" sz="1200" dirty="0"/>
              <a:t>Image source: https://sites.google.com/site/ibsc2012/action-research/the-process</a:t>
            </a:r>
          </a:p>
        </p:txBody>
      </p:sp>
      <p:pic>
        <p:nvPicPr>
          <p:cNvPr id="12" name="Picture 11" descr="A black background with white text&#10;&#10;Description automatically generated with low confidence">
            <a:extLst>
              <a:ext uri="{FF2B5EF4-FFF2-40B4-BE49-F238E27FC236}">
                <a16:creationId xmlns:a16="http://schemas.microsoft.com/office/drawing/2014/main" id="{D5EA3F29-15E0-1E48-A118-F230BA9E207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3" name="object 2">
            <a:extLst>
              <a:ext uri="{FF2B5EF4-FFF2-40B4-BE49-F238E27FC236}">
                <a16:creationId xmlns:a16="http://schemas.microsoft.com/office/drawing/2014/main" id="{0838FFC7-3C86-6D30-4FE8-D63866EA4A8D}"/>
              </a:ext>
            </a:extLst>
          </p:cNvPr>
          <p:cNvPicPr/>
          <p:nvPr/>
        </p:nvPicPr>
        <p:blipFill>
          <a:blip r:embed="rId5" cstate="print"/>
          <a:stretch>
            <a:fillRect/>
          </a:stretch>
        </p:blipFill>
        <p:spPr>
          <a:xfrm>
            <a:off x="8999457" y="5921872"/>
            <a:ext cx="3087619" cy="854823"/>
          </a:xfrm>
          <a:prstGeom prst="rect">
            <a:avLst/>
          </a:prstGeom>
        </p:spPr>
      </p:pic>
    </p:spTree>
    <p:extLst>
      <p:ext uri="{BB962C8B-B14F-4D97-AF65-F5344CB8AC3E}">
        <p14:creationId xmlns:p14="http://schemas.microsoft.com/office/powerpoint/2010/main" val="36755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black background with white text&#10;&#10;Description automatically generated with low confidence">
            <a:extLst>
              <a:ext uri="{FF2B5EF4-FFF2-40B4-BE49-F238E27FC236}">
                <a16:creationId xmlns:a16="http://schemas.microsoft.com/office/drawing/2014/main" id="{D89468B2-8D04-1B0F-1AD3-623DD2DE67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0" name="object 2">
            <a:extLst>
              <a:ext uri="{FF2B5EF4-FFF2-40B4-BE49-F238E27FC236}">
                <a16:creationId xmlns:a16="http://schemas.microsoft.com/office/drawing/2014/main" id="{72B9E355-529E-5D5B-9773-2B5AB55A0EDD}"/>
              </a:ext>
            </a:extLst>
          </p:cNvPr>
          <p:cNvPicPr/>
          <p:nvPr/>
        </p:nvPicPr>
        <p:blipFill>
          <a:blip r:embed="rId4" cstate="print"/>
          <a:stretch>
            <a:fillRect/>
          </a:stretch>
        </p:blipFill>
        <p:spPr>
          <a:xfrm>
            <a:off x="8999457" y="5921872"/>
            <a:ext cx="3087619" cy="854823"/>
          </a:xfrm>
          <a:prstGeom prst="rect">
            <a:avLst/>
          </a:prstGeom>
        </p:spPr>
      </p:pic>
      <p:sp>
        <p:nvSpPr>
          <p:cNvPr id="12" name="Title 1">
            <a:extLst>
              <a:ext uri="{FF2B5EF4-FFF2-40B4-BE49-F238E27FC236}">
                <a16:creationId xmlns:a16="http://schemas.microsoft.com/office/drawing/2014/main" id="{EBB7298A-93DE-4B6B-DB48-D97623393583}"/>
              </a:ext>
            </a:extLst>
          </p:cNvPr>
          <p:cNvSpPr txBox="1">
            <a:spLocks/>
          </p:cNvSpPr>
          <p:nvPr/>
        </p:nvSpPr>
        <p:spPr>
          <a:xfrm>
            <a:off x="1394691" y="661983"/>
            <a:ext cx="8965779" cy="854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a:solidFill>
                  <a:srgbClr val="232852"/>
                </a:solidFill>
                <a:latin typeface="+mn-lt"/>
                <a:ea typeface="Cambria" panose="02040503050406030204" pitchFamily="18" charset="0"/>
              </a:rPr>
              <a:t>Phase Two: Evaluation of Phase One</a:t>
            </a:r>
          </a:p>
        </p:txBody>
      </p:sp>
      <p:sp>
        <p:nvSpPr>
          <p:cNvPr id="13" name="Subtitle 2">
            <a:extLst>
              <a:ext uri="{FF2B5EF4-FFF2-40B4-BE49-F238E27FC236}">
                <a16:creationId xmlns:a16="http://schemas.microsoft.com/office/drawing/2014/main" id="{BAF884FE-7AFE-E45A-F203-7B74E7973094}"/>
              </a:ext>
            </a:extLst>
          </p:cNvPr>
          <p:cNvSpPr txBox="1">
            <a:spLocks/>
          </p:cNvSpPr>
          <p:nvPr/>
        </p:nvSpPr>
        <p:spPr>
          <a:xfrm>
            <a:off x="1394691" y="1496570"/>
            <a:ext cx="8858639" cy="4508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AU" sz="2000" b="1" dirty="0"/>
              <a:t>Research Design: exploratory research</a:t>
            </a:r>
          </a:p>
          <a:p>
            <a:pPr>
              <a:lnSpc>
                <a:spcPct val="100000"/>
              </a:lnSpc>
              <a:spcBef>
                <a:spcPts val="0"/>
              </a:spcBef>
            </a:pPr>
            <a:r>
              <a:rPr lang="en-AU" sz="2000" dirty="0"/>
              <a:t>Informal interviews held with major NSP/NSEP stakeholders </a:t>
            </a:r>
          </a:p>
          <a:p>
            <a:pPr marL="0" indent="0">
              <a:lnSpc>
                <a:spcPct val="100000"/>
              </a:lnSpc>
              <a:spcBef>
                <a:spcPts val="0"/>
              </a:spcBef>
              <a:buNone/>
            </a:pPr>
            <a:endParaRPr lang="en-AU" sz="2000" dirty="0"/>
          </a:p>
          <a:p>
            <a:pPr marL="0" indent="0">
              <a:lnSpc>
                <a:spcPct val="100000"/>
              </a:lnSpc>
              <a:spcBef>
                <a:spcPts val="0"/>
              </a:spcBef>
              <a:buNone/>
            </a:pPr>
            <a:r>
              <a:rPr lang="en-AU" sz="2000" b="1" dirty="0"/>
              <a:t>Aim of Phase 2</a:t>
            </a:r>
          </a:p>
          <a:p>
            <a:pPr>
              <a:lnSpc>
                <a:spcPct val="100000"/>
              </a:lnSpc>
              <a:spcBef>
                <a:spcPts val="0"/>
              </a:spcBef>
            </a:pPr>
            <a:r>
              <a:rPr lang="en-AU" sz="2000" dirty="0"/>
              <a:t>To engage key stakeholders for expert advice on barriers to participant recruitment/participation </a:t>
            </a:r>
          </a:p>
          <a:p>
            <a:pPr>
              <a:lnSpc>
                <a:spcPct val="100000"/>
              </a:lnSpc>
              <a:spcBef>
                <a:spcPts val="0"/>
              </a:spcBef>
            </a:pPr>
            <a:r>
              <a:rPr lang="en-AU" sz="2000" dirty="0"/>
              <a:t>To inform the development of Phase Three (survey time two) for better participant up-take</a:t>
            </a:r>
          </a:p>
          <a:p>
            <a:pPr marL="0" indent="0">
              <a:lnSpc>
                <a:spcPct val="100000"/>
              </a:lnSpc>
              <a:spcBef>
                <a:spcPts val="0"/>
              </a:spcBef>
              <a:buNone/>
            </a:pPr>
            <a:endParaRPr lang="en-AU" sz="2000" dirty="0"/>
          </a:p>
          <a:p>
            <a:pPr marL="0" indent="0">
              <a:lnSpc>
                <a:spcPct val="100000"/>
              </a:lnSpc>
              <a:spcBef>
                <a:spcPts val="0"/>
              </a:spcBef>
              <a:buNone/>
            </a:pPr>
            <a:r>
              <a:rPr lang="en-AU" sz="2000" b="1" dirty="0"/>
              <a:t>Outcomes of Phase 2 evaluation</a:t>
            </a:r>
          </a:p>
          <a:p>
            <a:pPr>
              <a:lnSpc>
                <a:spcPct val="100000"/>
              </a:lnSpc>
              <a:spcBef>
                <a:spcPts val="0"/>
              </a:spcBef>
            </a:pPr>
            <a:r>
              <a:rPr lang="en-AU" sz="2000" dirty="0"/>
              <a:t>Caveats on research capacities to reach/access and work with PWID</a:t>
            </a:r>
          </a:p>
          <a:p>
            <a:pPr>
              <a:lnSpc>
                <a:spcPct val="100000"/>
              </a:lnSpc>
              <a:spcBef>
                <a:spcPts val="0"/>
              </a:spcBef>
            </a:pPr>
            <a:r>
              <a:rPr lang="en-AU" sz="2000" dirty="0"/>
              <a:t>Survey tool needed re-design to improve accessibility</a:t>
            </a:r>
          </a:p>
          <a:p>
            <a:pPr>
              <a:lnSpc>
                <a:spcPct val="100000"/>
              </a:lnSpc>
              <a:spcBef>
                <a:spcPts val="0"/>
              </a:spcBef>
            </a:pPr>
            <a:r>
              <a:rPr lang="en-AU" sz="2000" dirty="0"/>
              <a:t>$10 recompense for participation</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2623823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black background with white text&#10;&#10;Description automatically generated with low confidence">
            <a:extLst>
              <a:ext uri="{FF2B5EF4-FFF2-40B4-BE49-F238E27FC236}">
                <a16:creationId xmlns:a16="http://schemas.microsoft.com/office/drawing/2014/main" id="{D89468B2-8D04-1B0F-1AD3-623DD2DE67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0" name="object 2">
            <a:extLst>
              <a:ext uri="{FF2B5EF4-FFF2-40B4-BE49-F238E27FC236}">
                <a16:creationId xmlns:a16="http://schemas.microsoft.com/office/drawing/2014/main" id="{72B9E355-529E-5D5B-9773-2B5AB55A0EDD}"/>
              </a:ext>
            </a:extLst>
          </p:cNvPr>
          <p:cNvPicPr/>
          <p:nvPr/>
        </p:nvPicPr>
        <p:blipFill>
          <a:blip r:embed="rId4" cstate="print"/>
          <a:stretch>
            <a:fillRect/>
          </a:stretch>
        </p:blipFill>
        <p:spPr>
          <a:xfrm>
            <a:off x="8999457" y="5921872"/>
            <a:ext cx="3087619" cy="854823"/>
          </a:xfrm>
          <a:prstGeom prst="rect">
            <a:avLst/>
          </a:prstGeom>
        </p:spPr>
      </p:pic>
      <p:sp>
        <p:nvSpPr>
          <p:cNvPr id="12" name="Title 1">
            <a:extLst>
              <a:ext uri="{FF2B5EF4-FFF2-40B4-BE49-F238E27FC236}">
                <a16:creationId xmlns:a16="http://schemas.microsoft.com/office/drawing/2014/main" id="{EBB7298A-93DE-4B6B-DB48-D97623393583}"/>
              </a:ext>
            </a:extLst>
          </p:cNvPr>
          <p:cNvSpPr txBox="1">
            <a:spLocks/>
          </p:cNvSpPr>
          <p:nvPr/>
        </p:nvSpPr>
        <p:spPr>
          <a:xfrm>
            <a:off x="1394691" y="661983"/>
            <a:ext cx="8965779" cy="854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a:solidFill>
                  <a:srgbClr val="232852"/>
                </a:solidFill>
                <a:latin typeface="+mn-lt"/>
                <a:ea typeface="Cambria" panose="02040503050406030204" pitchFamily="18" charset="0"/>
              </a:rPr>
              <a:t>Phase Three: Survey Time-Point 2</a:t>
            </a:r>
          </a:p>
        </p:txBody>
      </p:sp>
      <p:sp>
        <p:nvSpPr>
          <p:cNvPr id="13" name="Subtitle 2">
            <a:extLst>
              <a:ext uri="{FF2B5EF4-FFF2-40B4-BE49-F238E27FC236}">
                <a16:creationId xmlns:a16="http://schemas.microsoft.com/office/drawing/2014/main" id="{BAF884FE-7AFE-E45A-F203-7B74E7973094}"/>
              </a:ext>
            </a:extLst>
          </p:cNvPr>
          <p:cNvSpPr txBox="1">
            <a:spLocks/>
          </p:cNvSpPr>
          <p:nvPr/>
        </p:nvSpPr>
        <p:spPr>
          <a:xfrm>
            <a:off x="1394691" y="1496570"/>
            <a:ext cx="8858639" cy="4508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kumimoji="0" lang="en-US" sz="1800" b="1" i="0" u="none" strike="noStrike" kern="0" cap="none" spc="0" normalizeH="0" baseline="0" noProof="0" dirty="0">
                <a:ln>
                  <a:noFill/>
                </a:ln>
                <a:solidFill>
                  <a:prstClr val="black"/>
                </a:solidFill>
                <a:effectLst/>
                <a:uLnTx/>
                <a:uFillTx/>
                <a:ea typeface="+mn-ea"/>
                <a:cs typeface="+mn-cs"/>
              </a:rPr>
              <a:t>Research design: cross-sectional survey</a:t>
            </a:r>
          </a:p>
          <a:p>
            <a:pPr>
              <a:lnSpc>
                <a:spcPct val="100000"/>
              </a:lnSpc>
              <a:spcBef>
                <a:spcPts val="0"/>
              </a:spcBef>
              <a:defRPr/>
            </a:pPr>
            <a:r>
              <a:rPr kumimoji="0" lang="en-US" sz="1700" b="0" i="0" u="none" strike="noStrike" kern="0" cap="none" spc="0" normalizeH="0" baseline="0" noProof="0" dirty="0">
                <a:ln>
                  <a:noFill/>
                </a:ln>
                <a:solidFill>
                  <a:prstClr val="black"/>
                </a:solidFill>
                <a:effectLst/>
                <a:uLnTx/>
                <a:uFillTx/>
                <a:ea typeface="+mn-ea"/>
                <a:cs typeface="+mn-cs"/>
              </a:rPr>
              <a:t>Survey rolled out May 2</a:t>
            </a:r>
            <a:r>
              <a:rPr kumimoji="0" lang="en-US" sz="1700" b="0" i="0" u="none" strike="noStrike" kern="0" cap="none" spc="0" normalizeH="0" baseline="30000" noProof="0" dirty="0">
                <a:ln>
                  <a:noFill/>
                </a:ln>
                <a:solidFill>
                  <a:prstClr val="black"/>
                </a:solidFill>
                <a:effectLst/>
                <a:uLnTx/>
                <a:uFillTx/>
                <a:ea typeface="+mn-ea"/>
                <a:cs typeface="+mn-cs"/>
              </a:rPr>
              <a:t>nd</a:t>
            </a:r>
            <a:r>
              <a:rPr kumimoji="0" lang="en-US" sz="1700" b="0" i="0" u="none" strike="noStrike" kern="0" cap="none" spc="0" normalizeH="0" baseline="0" noProof="0" dirty="0">
                <a:ln>
                  <a:noFill/>
                </a:ln>
                <a:solidFill>
                  <a:prstClr val="black"/>
                </a:solidFill>
                <a:effectLst/>
                <a:uLnTx/>
                <a:uFillTx/>
                <a:ea typeface="+mn-ea"/>
                <a:cs typeface="+mn-cs"/>
              </a:rPr>
              <a:t>-15th</a:t>
            </a:r>
          </a:p>
          <a:p>
            <a:pPr>
              <a:lnSpc>
                <a:spcPct val="100000"/>
              </a:lnSpc>
              <a:spcBef>
                <a:spcPts val="0"/>
              </a:spcBef>
              <a:defRPr/>
            </a:pPr>
            <a:r>
              <a:rPr kumimoji="0" lang="en-US" sz="1700" b="0" i="0" u="none" strike="noStrike" kern="0" cap="none" spc="0" normalizeH="0" baseline="0" noProof="0" dirty="0">
                <a:ln>
                  <a:noFill/>
                </a:ln>
                <a:solidFill>
                  <a:prstClr val="black"/>
                </a:solidFill>
                <a:effectLst/>
                <a:uLnTx/>
                <a:uFillTx/>
                <a:ea typeface="+mn-ea"/>
                <a:cs typeface="+mn-cs"/>
              </a:rPr>
              <a:t>Online survey administered through Qualtrics. </a:t>
            </a:r>
            <a:r>
              <a:rPr lang="en-US" sz="1700" kern="0" dirty="0">
                <a:solidFill>
                  <a:prstClr val="black"/>
                </a:solidFill>
              </a:rPr>
              <a:t>iPad hosted by </a:t>
            </a:r>
            <a:r>
              <a:rPr lang="en-US" sz="1700" kern="0" dirty="0" err="1">
                <a:solidFill>
                  <a:prstClr val="black"/>
                </a:solidFill>
              </a:rPr>
              <a:t>HepatitisWA</a:t>
            </a:r>
            <a:endParaRPr lang="en-US" sz="1700" kern="0" dirty="0">
              <a:solidFill>
                <a:prstClr val="black"/>
              </a:solidFill>
            </a:endParaRPr>
          </a:p>
          <a:p>
            <a:pPr>
              <a:lnSpc>
                <a:spcPct val="100000"/>
              </a:lnSpc>
              <a:spcBef>
                <a:spcPts val="0"/>
              </a:spcBef>
              <a:defRPr/>
            </a:pPr>
            <a:r>
              <a:rPr kumimoji="0" lang="en-US" sz="1700" b="0" i="0" u="none" strike="noStrike" kern="0" cap="none" spc="0" normalizeH="0" baseline="0" noProof="0" dirty="0">
                <a:ln>
                  <a:noFill/>
                </a:ln>
                <a:solidFill>
                  <a:prstClr val="black"/>
                </a:solidFill>
                <a:effectLst/>
                <a:uLnTx/>
                <a:uFillTx/>
                <a:ea typeface="+mn-ea"/>
                <a:cs typeface="+mn-cs"/>
              </a:rPr>
              <a:t>Paper-based survey hosted by </a:t>
            </a:r>
            <a:r>
              <a:rPr kumimoji="0" lang="en-US" sz="1700" b="0" i="0" u="none" strike="noStrike" kern="0" cap="none" spc="0" normalizeH="0" baseline="0" noProof="0" dirty="0" err="1">
                <a:ln>
                  <a:noFill/>
                </a:ln>
                <a:solidFill>
                  <a:prstClr val="black"/>
                </a:solidFill>
                <a:effectLst/>
                <a:uLnTx/>
                <a:uFillTx/>
                <a:ea typeface="+mn-ea"/>
                <a:cs typeface="+mn-cs"/>
              </a:rPr>
              <a:t>HepatitisWA</a:t>
            </a:r>
            <a:r>
              <a:rPr lang="en-US" sz="1700" kern="0" dirty="0">
                <a:solidFill>
                  <a:prstClr val="black"/>
                </a:solidFill>
              </a:rPr>
              <a:t>, Peer</a:t>
            </a:r>
            <a:r>
              <a:rPr kumimoji="0" lang="en-US" sz="1700" b="0" i="0" u="none" strike="noStrike" kern="0" cap="none" spc="0" normalizeH="0" baseline="0" noProof="0" dirty="0">
                <a:ln>
                  <a:noFill/>
                </a:ln>
                <a:solidFill>
                  <a:prstClr val="black"/>
                </a:solidFill>
                <a:effectLst/>
                <a:uLnTx/>
                <a:uFillTx/>
                <a:ea typeface="+mn-ea"/>
                <a:cs typeface="+mn-cs"/>
              </a:rPr>
              <a:t>-Based Harm Reduction WA (Perth metro and Bunbury) and WAAC (Perth Metro and Fremantle)</a:t>
            </a:r>
            <a:endParaRPr lang="en-US" sz="1700" kern="0" dirty="0">
              <a:solidFill>
                <a:prstClr val="black"/>
              </a:solidFill>
            </a:endParaRPr>
          </a:p>
          <a:p>
            <a:pPr>
              <a:lnSpc>
                <a:spcPct val="100000"/>
              </a:lnSpc>
              <a:spcBef>
                <a:spcPts val="0"/>
              </a:spcBef>
              <a:defRPr/>
            </a:pPr>
            <a:r>
              <a:rPr kumimoji="0" lang="en-US" sz="1700" b="0" i="0" u="none" strike="noStrike" kern="0" cap="none" spc="0" normalizeH="0" baseline="0" noProof="0" dirty="0">
                <a:ln>
                  <a:noFill/>
                </a:ln>
                <a:solidFill>
                  <a:prstClr val="black"/>
                </a:solidFill>
                <a:effectLst/>
                <a:uLnTx/>
                <a:uFillTx/>
                <a:ea typeface="+mn-ea"/>
                <a:cs typeface="+mn-cs"/>
              </a:rPr>
              <a:t>Recruitment: pop-up in-app, social media, SHBBV networks, NSP and NSEP providers, targeted email to WA-based pharmacies and other services accessed by PWID</a:t>
            </a:r>
          </a:p>
          <a:p>
            <a:pPr>
              <a:lnSpc>
                <a:spcPct val="100000"/>
              </a:lnSpc>
              <a:spcBef>
                <a:spcPts val="0"/>
              </a:spcBef>
              <a:defRPr/>
            </a:pPr>
            <a:r>
              <a:rPr lang="en-US" sz="1700" kern="0" dirty="0">
                <a:solidFill>
                  <a:prstClr val="black"/>
                </a:solidFill>
              </a:rPr>
              <a:t>Participants received $10 recompense if they completed the survey at one of the 3 main service providers. </a:t>
            </a:r>
            <a:endParaRPr kumimoji="0" lang="en-US" sz="1700" b="0" i="0" u="none" strike="noStrike" kern="0" cap="none" spc="0" normalizeH="0" baseline="0" noProof="0" dirty="0">
              <a:ln>
                <a:noFill/>
              </a:ln>
              <a:solidFill>
                <a:prstClr val="black"/>
              </a:solidFill>
              <a:effectLst/>
              <a:uLnTx/>
              <a:uFillTx/>
              <a:ea typeface="+mn-ea"/>
              <a:cs typeface="+mn-cs"/>
            </a:endParaRPr>
          </a:p>
          <a:p>
            <a:pPr marL="0" indent="0">
              <a:lnSpc>
                <a:spcPct val="100000"/>
              </a:lnSpc>
              <a:spcBef>
                <a:spcPts val="0"/>
              </a:spcBef>
              <a:buNone/>
              <a:defRPr/>
            </a:pPr>
            <a:endParaRPr lang="en-US" sz="1600" kern="0" dirty="0">
              <a:solidFill>
                <a:prstClr val="black"/>
              </a:solidFill>
            </a:endParaRPr>
          </a:p>
          <a:p>
            <a:pPr marL="0" indent="0">
              <a:lnSpc>
                <a:spcPct val="100000"/>
              </a:lnSpc>
              <a:spcBef>
                <a:spcPts val="0"/>
              </a:spcBef>
              <a:buNone/>
              <a:defRPr/>
            </a:pPr>
            <a:r>
              <a:rPr kumimoji="0" lang="en-US" sz="1800" b="1" i="0" u="none" strike="noStrike" kern="0" cap="none" spc="0" normalizeH="0" baseline="0" noProof="0" dirty="0">
                <a:ln>
                  <a:noFill/>
                </a:ln>
                <a:solidFill>
                  <a:prstClr val="black"/>
                </a:solidFill>
                <a:effectLst/>
                <a:uLnTx/>
                <a:uFillTx/>
                <a:ea typeface="+mn-ea"/>
                <a:cs typeface="+mn-cs"/>
              </a:rPr>
              <a:t>Findings</a:t>
            </a:r>
          </a:p>
          <a:p>
            <a:pPr>
              <a:lnSpc>
                <a:spcPct val="100000"/>
              </a:lnSpc>
              <a:spcBef>
                <a:spcPts val="0"/>
              </a:spcBef>
              <a:defRPr/>
            </a:pPr>
            <a:r>
              <a:rPr lang="en-US" sz="1700" kern="0" dirty="0">
                <a:solidFill>
                  <a:prstClr val="black"/>
                </a:solidFill>
              </a:rPr>
              <a:t>Response n = </a:t>
            </a:r>
            <a:r>
              <a:rPr lang="en-AU" sz="1700" dirty="0"/>
              <a:t>240 </a:t>
            </a:r>
          </a:p>
          <a:p>
            <a:pPr>
              <a:lnSpc>
                <a:spcPct val="100000"/>
              </a:lnSpc>
              <a:spcBef>
                <a:spcPts val="0"/>
              </a:spcBef>
              <a:defRPr/>
            </a:pPr>
            <a:r>
              <a:rPr lang="en-AU" sz="1700" dirty="0"/>
              <a:t>Currently finalising data entry </a:t>
            </a:r>
          </a:p>
          <a:p>
            <a:pPr>
              <a:lnSpc>
                <a:spcPct val="100000"/>
              </a:lnSpc>
              <a:spcBef>
                <a:spcPts val="0"/>
              </a:spcBef>
              <a:defRPr/>
            </a:pPr>
            <a:r>
              <a:rPr lang="en-AU" sz="1700" dirty="0"/>
              <a:t>Estimated 10-15% of cases to be excluded from analysis</a:t>
            </a:r>
          </a:p>
          <a:p>
            <a:pPr lvl="1"/>
            <a:r>
              <a:rPr lang="en-AU" sz="1700" dirty="0"/>
              <a:t>Issues of eligibility criteria, consent, or missing data </a:t>
            </a:r>
          </a:p>
          <a:p>
            <a:pPr>
              <a:lnSpc>
                <a:spcPct val="100000"/>
              </a:lnSpc>
              <a:spcBef>
                <a:spcPts val="0"/>
              </a:spcBef>
              <a:defRPr/>
            </a:pPr>
            <a:r>
              <a:rPr lang="en-AU" sz="1700" dirty="0"/>
              <a:t>Preliminary analysis underway</a:t>
            </a:r>
          </a:p>
          <a:p>
            <a:pPr marL="0" indent="0">
              <a:buFont typeface="Arial" panose="020B0604020202020204" pitchFamily="34" charset="0"/>
              <a:buNone/>
            </a:pPr>
            <a:endParaRPr lang="en-US" sz="2400" dirty="0"/>
          </a:p>
        </p:txBody>
      </p:sp>
      <p:pic>
        <p:nvPicPr>
          <p:cNvPr id="9" name="Picture 8" descr="A picture containing clipart&#10;&#10;Description automatically generated">
            <a:extLst>
              <a:ext uri="{FF2B5EF4-FFF2-40B4-BE49-F238E27FC236}">
                <a16:creationId xmlns:a16="http://schemas.microsoft.com/office/drawing/2014/main" id="{6E2B343D-CDB6-F4ED-75C3-4CE170996D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64298">
            <a:off x="10078569" y="3816882"/>
            <a:ext cx="1791692" cy="1791692"/>
          </a:xfrm>
          <a:prstGeom prst="rect">
            <a:avLst/>
          </a:prstGeom>
        </p:spPr>
      </p:pic>
    </p:spTree>
    <p:extLst>
      <p:ext uri="{BB962C8B-B14F-4D97-AF65-F5344CB8AC3E}">
        <p14:creationId xmlns:p14="http://schemas.microsoft.com/office/powerpoint/2010/main" val="218601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D3C4-467A-4B36-98A7-1B4C2814C770}"/>
              </a:ext>
            </a:extLst>
          </p:cNvPr>
          <p:cNvSpPr>
            <a:spLocks noGrp="1"/>
          </p:cNvSpPr>
          <p:nvPr>
            <p:ph type="ctrTitle"/>
          </p:nvPr>
        </p:nvSpPr>
        <p:spPr>
          <a:xfrm>
            <a:off x="2804160" y="848412"/>
            <a:ext cx="6417501" cy="2982622"/>
          </a:xfrm>
        </p:spPr>
        <p:txBody>
          <a:bodyPr>
            <a:noAutofit/>
          </a:bodyPr>
          <a:lstStyle/>
          <a:p>
            <a:pPr algn="l"/>
            <a:r>
              <a:rPr lang="en-AU" sz="4400" b="1" spc="-140" dirty="0">
                <a:solidFill>
                  <a:srgbClr val="232852"/>
                </a:solidFill>
                <a:latin typeface="Calibri" panose="020F0502020204030204" pitchFamily="34" charset="0"/>
                <a:ea typeface="Cambria" panose="02040503050406030204" pitchFamily="18" charset="0"/>
                <a:cs typeface="Calibri" panose="020F0502020204030204" pitchFamily="34" charset="0"/>
              </a:rPr>
              <a:t>FINDINGS</a:t>
            </a:r>
            <a:endParaRPr lang="en-AU" sz="4400" b="1" dirty="0">
              <a:solidFill>
                <a:srgbClr val="232852"/>
              </a:solidFill>
              <a:latin typeface="Calibri" panose="020F0502020204030204" pitchFamily="34" charset="0"/>
              <a:ea typeface="Cambria" panose="02040503050406030204" pitchFamily="18" charset="0"/>
              <a:cs typeface="Calibri" panose="020F0502020204030204" pitchFamily="34" charset="0"/>
            </a:endParaRPr>
          </a:p>
        </p:txBody>
      </p:sp>
      <p:sp>
        <p:nvSpPr>
          <p:cNvPr id="3" name="Subtitle 2">
            <a:extLst>
              <a:ext uri="{FF2B5EF4-FFF2-40B4-BE49-F238E27FC236}">
                <a16:creationId xmlns:a16="http://schemas.microsoft.com/office/drawing/2014/main" id="{76895BA1-D671-4AAF-A62B-152A1FD50C9B}"/>
              </a:ext>
            </a:extLst>
          </p:cNvPr>
          <p:cNvSpPr>
            <a:spLocks noGrp="1"/>
          </p:cNvSpPr>
          <p:nvPr>
            <p:ph type="subTitle" idx="1"/>
          </p:nvPr>
        </p:nvSpPr>
        <p:spPr>
          <a:xfrm>
            <a:off x="2804159" y="4073734"/>
            <a:ext cx="6195297" cy="977239"/>
          </a:xfrm>
        </p:spPr>
        <p:txBody>
          <a:bodyPr>
            <a:normAutofit/>
          </a:bodyPr>
          <a:lstStyle/>
          <a:p>
            <a:pPr algn="l"/>
            <a:r>
              <a:rPr lang="en-AU" dirty="0"/>
              <a:t>Key take-home messages from the data across all three phases of research</a:t>
            </a:r>
          </a:p>
        </p:txBody>
      </p:sp>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black background with white text&#10;&#10;Description automatically generated with low confidence">
            <a:extLst>
              <a:ext uri="{FF2B5EF4-FFF2-40B4-BE49-F238E27FC236}">
                <a16:creationId xmlns:a16="http://schemas.microsoft.com/office/drawing/2014/main" id="{59DFCCB8-2952-323D-390D-361D94116D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9" name="object 2">
            <a:extLst>
              <a:ext uri="{FF2B5EF4-FFF2-40B4-BE49-F238E27FC236}">
                <a16:creationId xmlns:a16="http://schemas.microsoft.com/office/drawing/2014/main" id="{459AE4E7-9402-84B7-D400-5E13247FFA2A}"/>
              </a:ext>
            </a:extLst>
          </p:cNvPr>
          <p:cNvPicPr/>
          <p:nvPr/>
        </p:nvPicPr>
        <p:blipFill>
          <a:blip r:embed="rId4" cstate="print"/>
          <a:stretch>
            <a:fillRect/>
          </a:stretch>
        </p:blipFill>
        <p:spPr>
          <a:xfrm>
            <a:off x="8999457" y="5921872"/>
            <a:ext cx="3087619" cy="854823"/>
          </a:xfrm>
          <a:prstGeom prst="rect">
            <a:avLst/>
          </a:prstGeom>
        </p:spPr>
      </p:pic>
    </p:spTree>
    <p:extLst>
      <p:ext uri="{BB962C8B-B14F-4D97-AF65-F5344CB8AC3E}">
        <p14:creationId xmlns:p14="http://schemas.microsoft.com/office/powerpoint/2010/main" val="2924002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2" name="Chart 11">
            <a:extLst>
              <a:ext uri="{FF2B5EF4-FFF2-40B4-BE49-F238E27FC236}">
                <a16:creationId xmlns:a16="http://schemas.microsoft.com/office/drawing/2014/main" id="{A99DA11B-F4CC-336E-B83D-3AC82BA89411}"/>
              </a:ext>
            </a:extLst>
          </p:cNvPr>
          <p:cNvGraphicFramePr>
            <a:graphicFrameLocks/>
          </p:cNvGraphicFramePr>
          <p:nvPr/>
        </p:nvGraphicFramePr>
        <p:xfrm>
          <a:off x="6354618" y="1481700"/>
          <a:ext cx="4507346" cy="29113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5235476-92B9-01A6-78F5-E8C4BA9EE013}"/>
              </a:ext>
            </a:extLst>
          </p:cNvPr>
          <p:cNvGraphicFramePr>
            <a:graphicFrameLocks/>
          </p:cNvGraphicFramePr>
          <p:nvPr/>
        </p:nvGraphicFramePr>
        <p:xfrm>
          <a:off x="1690256" y="1466709"/>
          <a:ext cx="4815788" cy="291132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CF139DD-A3AC-055A-AF2F-D0616D4624C8}"/>
              </a:ext>
            </a:extLst>
          </p:cNvPr>
          <p:cNvSpPr txBox="1"/>
          <p:nvPr/>
        </p:nvSpPr>
        <p:spPr>
          <a:xfrm>
            <a:off x="2411268" y="4619090"/>
            <a:ext cx="7886700" cy="923330"/>
          </a:xfrm>
          <a:prstGeom prst="rect">
            <a:avLst/>
          </a:prstGeom>
          <a:noFill/>
        </p:spPr>
        <p:txBody>
          <a:bodyPr wrap="square" rtlCol="0">
            <a:spAutoFit/>
          </a:bodyPr>
          <a:lstStyle/>
          <a:p>
            <a:r>
              <a:rPr lang="en-US" dirty="0"/>
              <a:t>Openness and opportunity: 		“Yes, I’ll go home and check it out”</a:t>
            </a:r>
          </a:p>
          <a:p>
            <a:r>
              <a:rPr lang="en-US" dirty="0"/>
              <a:t>Uncertainty and ambivalence:	 “…I’m not sure … only time will tell” </a:t>
            </a:r>
          </a:p>
          <a:p>
            <a:r>
              <a:rPr lang="en-US" dirty="0"/>
              <a:t>Resistance and rejection: 		“Nothing would make me use this app”</a:t>
            </a:r>
          </a:p>
        </p:txBody>
      </p:sp>
      <p:pic>
        <p:nvPicPr>
          <p:cNvPr id="10" name="Picture 9" descr="A black background with white text&#10;&#10;Description automatically generated with low confidence">
            <a:extLst>
              <a:ext uri="{FF2B5EF4-FFF2-40B4-BE49-F238E27FC236}">
                <a16:creationId xmlns:a16="http://schemas.microsoft.com/office/drawing/2014/main" id="{E2448E83-CAD2-C5C1-BF5F-ED1F48DC860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4" name="object 2">
            <a:extLst>
              <a:ext uri="{FF2B5EF4-FFF2-40B4-BE49-F238E27FC236}">
                <a16:creationId xmlns:a16="http://schemas.microsoft.com/office/drawing/2014/main" id="{88B58B6B-13C8-CA5D-BC75-9774141135AE}"/>
              </a:ext>
            </a:extLst>
          </p:cNvPr>
          <p:cNvPicPr/>
          <p:nvPr/>
        </p:nvPicPr>
        <p:blipFill>
          <a:blip r:embed="rId6" cstate="print"/>
          <a:stretch>
            <a:fillRect/>
          </a:stretch>
        </p:blipFill>
        <p:spPr>
          <a:xfrm>
            <a:off x="8999457" y="5921872"/>
            <a:ext cx="3087619" cy="854823"/>
          </a:xfrm>
          <a:prstGeom prst="rect">
            <a:avLst/>
          </a:prstGeom>
        </p:spPr>
      </p:pic>
      <p:sp>
        <p:nvSpPr>
          <p:cNvPr id="15" name="Title 1">
            <a:extLst>
              <a:ext uri="{FF2B5EF4-FFF2-40B4-BE49-F238E27FC236}">
                <a16:creationId xmlns:a16="http://schemas.microsoft.com/office/drawing/2014/main" id="{4863D6DC-3F0D-4BC4-8364-96FDD8B15FEA}"/>
              </a:ext>
            </a:extLst>
          </p:cNvPr>
          <p:cNvSpPr txBox="1">
            <a:spLocks/>
          </p:cNvSpPr>
          <p:nvPr/>
        </p:nvSpPr>
        <p:spPr>
          <a:xfrm>
            <a:off x="1394691" y="661983"/>
            <a:ext cx="8965779" cy="854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32852"/>
                </a:solidFill>
                <a:latin typeface="+mn-lt"/>
                <a:ea typeface="Cambria" panose="02040503050406030204" pitchFamily="18" charset="0"/>
              </a:rPr>
              <a:t>App Awareness and Acceptability </a:t>
            </a:r>
            <a:endParaRPr lang="en-AU" sz="3200" b="1" dirty="0">
              <a:solidFill>
                <a:srgbClr val="232852"/>
              </a:solidFill>
              <a:latin typeface="+mn-lt"/>
              <a:ea typeface="Cambria" panose="02040503050406030204" pitchFamily="18" charset="0"/>
            </a:endParaRPr>
          </a:p>
        </p:txBody>
      </p:sp>
    </p:spTree>
    <p:extLst>
      <p:ext uri="{BB962C8B-B14F-4D97-AF65-F5344CB8AC3E}">
        <p14:creationId xmlns:p14="http://schemas.microsoft.com/office/powerpoint/2010/main" val="58494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12">
            <a:extLst>
              <a:ext uri="{FF2B5EF4-FFF2-40B4-BE49-F238E27FC236}">
                <a16:creationId xmlns:a16="http://schemas.microsoft.com/office/drawing/2014/main" id="{05904B28-C78A-A249-9858-568364B2B3DC}"/>
              </a:ext>
            </a:extLst>
          </p:cNvPr>
          <p:cNvGraphicFramePr>
            <a:graphicFrameLocks noGrp="1"/>
          </p:cNvGraphicFramePr>
          <p:nvPr>
            <p:ph sz="half" idx="1"/>
          </p:nvPr>
        </p:nvGraphicFramePr>
        <p:xfrm>
          <a:off x="1560945" y="1470255"/>
          <a:ext cx="4959639" cy="2225040"/>
        </p:xfrm>
        <a:graphic>
          <a:graphicData uri="http://schemas.openxmlformats.org/drawingml/2006/table">
            <a:tbl>
              <a:tblPr firstRow="1" bandRow="1">
                <a:tableStyleId>{5C22544A-7EE6-4342-B048-85BDC9FD1C3A}</a:tableStyleId>
              </a:tblPr>
              <a:tblGrid>
                <a:gridCol w="4959639">
                  <a:extLst>
                    <a:ext uri="{9D8B030D-6E8A-4147-A177-3AD203B41FA5}">
                      <a16:colId xmlns:a16="http://schemas.microsoft.com/office/drawing/2014/main" val="3544482136"/>
                    </a:ext>
                  </a:extLst>
                </a:gridCol>
              </a:tblGrid>
              <a:tr h="370840">
                <a:tc>
                  <a:txBody>
                    <a:bodyPr/>
                    <a:lstStyle/>
                    <a:p>
                      <a:r>
                        <a:rPr lang="en-AU" dirty="0"/>
                        <a:t>Self-improvement and harm reduction </a:t>
                      </a:r>
                    </a:p>
                  </a:txBody>
                  <a:tcPr/>
                </a:tc>
                <a:extLst>
                  <a:ext uri="{0D108BD9-81ED-4DB2-BD59-A6C34878D82A}">
                    <a16:rowId xmlns:a16="http://schemas.microsoft.com/office/drawing/2014/main" val="900455277"/>
                  </a:ext>
                </a:extLst>
              </a:tr>
              <a:tr h="370840">
                <a:tc>
                  <a:txBody>
                    <a:bodyPr/>
                    <a:lstStyle/>
                    <a:p>
                      <a:r>
                        <a:rPr lang="en-AU" sz="1400" dirty="0"/>
                        <a:t>“I am progressing towards society. Any kind </a:t>
                      </a:r>
                      <a:r>
                        <a:rPr lang="en-AU" sz="1400" b="1" i="1" dirty="0"/>
                        <a:t>of help is great</a:t>
                      </a:r>
                      <a:r>
                        <a:rPr lang="en-AU" sz="1400" dirty="0"/>
                        <a:t>”</a:t>
                      </a:r>
                    </a:p>
                  </a:txBody>
                  <a:tcPr/>
                </a:tc>
                <a:extLst>
                  <a:ext uri="{0D108BD9-81ED-4DB2-BD59-A6C34878D82A}">
                    <a16:rowId xmlns:a16="http://schemas.microsoft.com/office/drawing/2014/main" val="2576907866"/>
                  </a:ext>
                </a:extLst>
              </a:tr>
              <a:tr h="370840">
                <a:tc>
                  <a:txBody>
                    <a:bodyPr/>
                    <a:lstStyle/>
                    <a:p>
                      <a:r>
                        <a:rPr lang="en-AU" sz="1400" dirty="0"/>
                        <a:t>“Happy to</a:t>
                      </a:r>
                      <a:r>
                        <a:rPr lang="en-AU" sz="1400" b="1" i="1" dirty="0"/>
                        <a:t> try </a:t>
                      </a:r>
                      <a:r>
                        <a:rPr lang="en-AU" sz="1400" dirty="0"/>
                        <a:t>and </a:t>
                      </a:r>
                      <a:r>
                        <a:rPr lang="en-AU" sz="1400" b="1" i="1" dirty="0"/>
                        <a:t>be safer</a:t>
                      </a:r>
                      <a:r>
                        <a:rPr lang="en-AU" sz="1400" dirty="0"/>
                        <a:t>”</a:t>
                      </a:r>
                    </a:p>
                  </a:txBody>
                  <a:tcPr/>
                </a:tc>
                <a:extLst>
                  <a:ext uri="{0D108BD9-81ED-4DB2-BD59-A6C34878D82A}">
                    <a16:rowId xmlns:a16="http://schemas.microsoft.com/office/drawing/2014/main" val="3579595239"/>
                  </a:ext>
                </a:extLst>
              </a:tr>
              <a:tr h="370840">
                <a:tc>
                  <a:txBody>
                    <a:bodyPr/>
                    <a:lstStyle/>
                    <a:p>
                      <a:r>
                        <a:rPr lang="en-AU" sz="1400" dirty="0"/>
                        <a:t>“Keep people alive”</a:t>
                      </a:r>
                    </a:p>
                  </a:txBody>
                  <a:tcPr/>
                </a:tc>
                <a:extLst>
                  <a:ext uri="{0D108BD9-81ED-4DB2-BD59-A6C34878D82A}">
                    <a16:rowId xmlns:a16="http://schemas.microsoft.com/office/drawing/2014/main" val="7978455"/>
                  </a:ext>
                </a:extLst>
              </a:tr>
              <a:tr h="370840">
                <a:tc>
                  <a:txBody>
                    <a:bodyPr/>
                    <a:lstStyle/>
                    <a:p>
                      <a:r>
                        <a:rPr lang="en-AU" sz="1400" b="0" i="0" dirty="0"/>
                        <a:t>“</a:t>
                      </a:r>
                      <a:r>
                        <a:rPr lang="en-AU" sz="1400" b="1" i="1" dirty="0"/>
                        <a:t>Safe drug use </a:t>
                      </a:r>
                      <a:r>
                        <a:rPr lang="en-AU" sz="1400" dirty="0"/>
                        <a:t>is very important” </a:t>
                      </a:r>
                    </a:p>
                  </a:txBody>
                  <a:tcPr/>
                </a:tc>
                <a:extLst>
                  <a:ext uri="{0D108BD9-81ED-4DB2-BD59-A6C34878D82A}">
                    <a16:rowId xmlns:a16="http://schemas.microsoft.com/office/drawing/2014/main" val="1790187568"/>
                  </a:ext>
                </a:extLst>
              </a:tr>
              <a:tr h="370840">
                <a:tc>
                  <a:txBody>
                    <a:bodyPr/>
                    <a:lstStyle/>
                    <a:p>
                      <a:r>
                        <a:rPr lang="en-AU" sz="1400" dirty="0"/>
                        <a:t>“Just for keeping healthy and fit”</a:t>
                      </a:r>
                    </a:p>
                  </a:txBody>
                  <a:tcPr/>
                </a:tc>
                <a:extLst>
                  <a:ext uri="{0D108BD9-81ED-4DB2-BD59-A6C34878D82A}">
                    <a16:rowId xmlns:a16="http://schemas.microsoft.com/office/drawing/2014/main" val="1326272874"/>
                  </a:ext>
                </a:extLst>
              </a:tr>
            </a:tbl>
          </a:graphicData>
        </a:graphic>
      </p:graphicFrame>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3" name="Table 12">
            <a:extLst>
              <a:ext uri="{FF2B5EF4-FFF2-40B4-BE49-F238E27FC236}">
                <a16:creationId xmlns:a16="http://schemas.microsoft.com/office/drawing/2014/main" id="{7E7706BA-FDA4-CB8E-D218-837214C7A7C4}"/>
              </a:ext>
            </a:extLst>
          </p:cNvPr>
          <p:cNvGraphicFramePr>
            <a:graphicFrameLocks/>
          </p:cNvGraphicFramePr>
          <p:nvPr/>
        </p:nvGraphicFramePr>
        <p:xfrm>
          <a:off x="6624562" y="1464899"/>
          <a:ext cx="4959639" cy="2372360"/>
        </p:xfrm>
        <a:graphic>
          <a:graphicData uri="http://schemas.openxmlformats.org/drawingml/2006/table">
            <a:tbl>
              <a:tblPr firstRow="1" bandRow="1">
                <a:tableStyleId>{5C22544A-7EE6-4342-B048-85BDC9FD1C3A}</a:tableStyleId>
              </a:tblPr>
              <a:tblGrid>
                <a:gridCol w="4959639">
                  <a:extLst>
                    <a:ext uri="{9D8B030D-6E8A-4147-A177-3AD203B41FA5}">
                      <a16:colId xmlns:a16="http://schemas.microsoft.com/office/drawing/2014/main" val="3544482136"/>
                    </a:ext>
                  </a:extLst>
                </a:gridCol>
              </a:tblGrid>
              <a:tr h="370840">
                <a:tc>
                  <a:txBody>
                    <a:bodyPr/>
                    <a:lstStyle/>
                    <a:p>
                      <a:r>
                        <a:rPr lang="en-AU" dirty="0"/>
                        <a:t>Convenience and resourcefulness </a:t>
                      </a:r>
                    </a:p>
                  </a:txBody>
                  <a:tcPr/>
                </a:tc>
                <a:extLst>
                  <a:ext uri="{0D108BD9-81ED-4DB2-BD59-A6C34878D82A}">
                    <a16:rowId xmlns:a16="http://schemas.microsoft.com/office/drawing/2014/main" val="900455277"/>
                  </a:ext>
                </a:extLst>
              </a:tr>
              <a:tr h="370840">
                <a:tc>
                  <a:txBody>
                    <a:bodyPr/>
                    <a:lstStyle/>
                    <a:p>
                      <a:r>
                        <a:rPr lang="en-AU" sz="1400" dirty="0"/>
                        <a:t>“</a:t>
                      </a:r>
                      <a:r>
                        <a:rPr lang="en-AU" sz="1400" b="1" i="1" dirty="0"/>
                        <a:t>Useful</a:t>
                      </a:r>
                      <a:r>
                        <a:rPr lang="en-AU" sz="1400" dirty="0"/>
                        <a:t> when I am in an </a:t>
                      </a:r>
                      <a:r>
                        <a:rPr lang="en-AU" sz="1400" u="sng" dirty="0"/>
                        <a:t>unfamilia</a:t>
                      </a:r>
                      <a:r>
                        <a:rPr lang="en-AU" sz="1400" dirty="0"/>
                        <a:t>r place and need to find equipment”</a:t>
                      </a:r>
                    </a:p>
                  </a:txBody>
                  <a:tcPr/>
                </a:tc>
                <a:extLst>
                  <a:ext uri="{0D108BD9-81ED-4DB2-BD59-A6C34878D82A}">
                    <a16:rowId xmlns:a16="http://schemas.microsoft.com/office/drawing/2014/main" val="2576907866"/>
                  </a:ext>
                </a:extLst>
              </a:tr>
              <a:tr h="370840">
                <a:tc>
                  <a:txBody>
                    <a:bodyPr/>
                    <a:lstStyle/>
                    <a:p>
                      <a:r>
                        <a:rPr lang="en-AU" sz="1400" dirty="0"/>
                        <a:t>“… </a:t>
                      </a:r>
                      <a:r>
                        <a:rPr lang="en-AU" sz="1400" b="1" i="1" u="none" dirty="0"/>
                        <a:t>additional option </a:t>
                      </a:r>
                      <a:r>
                        <a:rPr lang="en-AU" sz="1400" dirty="0"/>
                        <a:t>to have up my sleeve”</a:t>
                      </a:r>
                    </a:p>
                  </a:txBody>
                  <a:tcPr/>
                </a:tc>
                <a:extLst>
                  <a:ext uri="{0D108BD9-81ED-4DB2-BD59-A6C34878D82A}">
                    <a16:rowId xmlns:a16="http://schemas.microsoft.com/office/drawing/2014/main" val="3579595239"/>
                  </a:ext>
                </a:extLst>
              </a:tr>
              <a:tr h="370840">
                <a:tc>
                  <a:txBody>
                    <a:bodyPr/>
                    <a:lstStyle/>
                    <a:p>
                      <a:r>
                        <a:rPr lang="en-AU" sz="1400" dirty="0"/>
                        <a:t>“Because I don’t always like to ask for information”</a:t>
                      </a:r>
                    </a:p>
                  </a:txBody>
                  <a:tcPr/>
                </a:tc>
                <a:extLst>
                  <a:ext uri="{0D108BD9-81ED-4DB2-BD59-A6C34878D82A}">
                    <a16:rowId xmlns:a16="http://schemas.microsoft.com/office/drawing/2014/main" val="7978455"/>
                  </a:ext>
                </a:extLst>
              </a:tr>
              <a:tr h="370840">
                <a:tc>
                  <a:txBody>
                    <a:bodyPr/>
                    <a:lstStyle/>
                    <a:p>
                      <a:r>
                        <a:rPr lang="en-AU" sz="1400" dirty="0"/>
                        <a:t>“It’s </a:t>
                      </a:r>
                      <a:r>
                        <a:rPr lang="en-AU" sz="1400" b="1" i="1" dirty="0"/>
                        <a:t>convenient and useful</a:t>
                      </a:r>
                      <a:r>
                        <a:rPr lang="en-AU" sz="1400" dirty="0"/>
                        <a:t>”</a:t>
                      </a:r>
                    </a:p>
                  </a:txBody>
                  <a:tcPr/>
                </a:tc>
                <a:extLst>
                  <a:ext uri="{0D108BD9-81ED-4DB2-BD59-A6C34878D82A}">
                    <a16:rowId xmlns:a16="http://schemas.microsoft.com/office/drawing/2014/main" val="1790187568"/>
                  </a:ext>
                </a:extLst>
              </a:tr>
              <a:tr h="370840">
                <a:tc>
                  <a:txBody>
                    <a:bodyPr/>
                    <a:lstStyle/>
                    <a:p>
                      <a:r>
                        <a:rPr lang="en-AU" sz="1400" dirty="0"/>
                        <a:t>“</a:t>
                      </a:r>
                      <a:r>
                        <a:rPr lang="en-AU" sz="1400" b="1" i="1" dirty="0"/>
                        <a:t>Easier</a:t>
                      </a:r>
                      <a:r>
                        <a:rPr lang="en-AU" sz="1400" dirty="0"/>
                        <a:t> for me”</a:t>
                      </a:r>
                    </a:p>
                  </a:txBody>
                  <a:tcPr/>
                </a:tc>
                <a:extLst>
                  <a:ext uri="{0D108BD9-81ED-4DB2-BD59-A6C34878D82A}">
                    <a16:rowId xmlns:a16="http://schemas.microsoft.com/office/drawing/2014/main" val="1326272874"/>
                  </a:ext>
                </a:extLst>
              </a:tr>
            </a:tbl>
          </a:graphicData>
        </a:graphic>
      </p:graphicFrame>
      <p:graphicFrame>
        <p:nvGraphicFramePr>
          <p:cNvPr id="14" name="Table 12">
            <a:extLst>
              <a:ext uri="{FF2B5EF4-FFF2-40B4-BE49-F238E27FC236}">
                <a16:creationId xmlns:a16="http://schemas.microsoft.com/office/drawing/2014/main" id="{85D73354-0734-EA2B-A6C2-75E82CD8DF75}"/>
              </a:ext>
            </a:extLst>
          </p:cNvPr>
          <p:cNvGraphicFramePr>
            <a:graphicFrameLocks/>
          </p:cNvGraphicFramePr>
          <p:nvPr/>
        </p:nvGraphicFramePr>
        <p:xfrm>
          <a:off x="1560945" y="3976923"/>
          <a:ext cx="4959639" cy="2372360"/>
        </p:xfrm>
        <a:graphic>
          <a:graphicData uri="http://schemas.openxmlformats.org/drawingml/2006/table">
            <a:tbl>
              <a:tblPr firstRow="1" bandRow="1">
                <a:tableStyleId>{5C22544A-7EE6-4342-B048-85BDC9FD1C3A}</a:tableStyleId>
              </a:tblPr>
              <a:tblGrid>
                <a:gridCol w="4959639">
                  <a:extLst>
                    <a:ext uri="{9D8B030D-6E8A-4147-A177-3AD203B41FA5}">
                      <a16:colId xmlns:a16="http://schemas.microsoft.com/office/drawing/2014/main" val="3544482136"/>
                    </a:ext>
                  </a:extLst>
                </a:gridCol>
              </a:tblGrid>
              <a:tr h="370840">
                <a:tc>
                  <a:txBody>
                    <a:bodyPr/>
                    <a:lstStyle/>
                    <a:p>
                      <a:r>
                        <a:rPr lang="en-AU" dirty="0"/>
                        <a:t>Information and education</a:t>
                      </a:r>
                    </a:p>
                  </a:txBody>
                  <a:tcPr/>
                </a:tc>
                <a:extLst>
                  <a:ext uri="{0D108BD9-81ED-4DB2-BD59-A6C34878D82A}">
                    <a16:rowId xmlns:a16="http://schemas.microsoft.com/office/drawing/2014/main" val="900455277"/>
                  </a:ext>
                </a:extLst>
              </a:tr>
              <a:tr h="370840">
                <a:tc>
                  <a:txBody>
                    <a:bodyPr/>
                    <a:lstStyle/>
                    <a:p>
                      <a:r>
                        <a:rPr lang="en-AU" sz="1400" dirty="0"/>
                        <a:t>“because there’s </a:t>
                      </a:r>
                      <a:r>
                        <a:rPr lang="en-AU" sz="1400" b="1" i="1" dirty="0"/>
                        <a:t>not enough education </a:t>
                      </a:r>
                      <a:r>
                        <a:rPr lang="en-AU" sz="1400" dirty="0"/>
                        <a:t>around safe injecting and resources”</a:t>
                      </a:r>
                    </a:p>
                  </a:txBody>
                  <a:tcPr/>
                </a:tc>
                <a:extLst>
                  <a:ext uri="{0D108BD9-81ED-4DB2-BD59-A6C34878D82A}">
                    <a16:rowId xmlns:a16="http://schemas.microsoft.com/office/drawing/2014/main" val="2576907866"/>
                  </a:ext>
                </a:extLst>
              </a:tr>
              <a:tr h="370840">
                <a:tc>
                  <a:txBody>
                    <a:bodyPr/>
                    <a:lstStyle/>
                    <a:p>
                      <a:r>
                        <a:rPr lang="en-AU" sz="1400" dirty="0"/>
                        <a:t>“</a:t>
                      </a:r>
                      <a:r>
                        <a:rPr lang="en-AU" sz="1400" b="1" i="1" dirty="0"/>
                        <a:t>Information</a:t>
                      </a:r>
                      <a:r>
                        <a:rPr lang="en-AU" sz="1400" dirty="0"/>
                        <a:t> I am not aware of is always </a:t>
                      </a:r>
                      <a:r>
                        <a:rPr lang="en-AU" sz="1400" b="1" i="1" dirty="0"/>
                        <a:t>a must</a:t>
                      </a:r>
                      <a:r>
                        <a:rPr lang="en-AU" sz="1400" dirty="0"/>
                        <a:t>”</a:t>
                      </a:r>
                    </a:p>
                  </a:txBody>
                  <a:tcPr/>
                </a:tc>
                <a:extLst>
                  <a:ext uri="{0D108BD9-81ED-4DB2-BD59-A6C34878D82A}">
                    <a16:rowId xmlns:a16="http://schemas.microsoft.com/office/drawing/2014/main" val="3579595239"/>
                  </a:ext>
                </a:extLst>
              </a:tr>
              <a:tr h="370840">
                <a:tc>
                  <a:txBody>
                    <a:bodyPr/>
                    <a:lstStyle/>
                    <a:p>
                      <a:r>
                        <a:rPr lang="en-AU" sz="1400" dirty="0"/>
                        <a:t>“… to be aware of </a:t>
                      </a:r>
                      <a:r>
                        <a:rPr lang="en-AU" sz="1400" b="1" i="1" dirty="0"/>
                        <a:t>current info </a:t>
                      </a:r>
                      <a:r>
                        <a:rPr lang="en-AU" sz="1400" dirty="0"/>
                        <a:t>and clean using and </a:t>
                      </a:r>
                      <a:r>
                        <a:rPr lang="en-AU" sz="1400" b="1" i="1" dirty="0"/>
                        <a:t>educating</a:t>
                      </a:r>
                      <a:r>
                        <a:rPr lang="en-AU" sz="1400" dirty="0"/>
                        <a:t>” </a:t>
                      </a:r>
                    </a:p>
                  </a:txBody>
                  <a:tcPr/>
                </a:tc>
                <a:extLst>
                  <a:ext uri="{0D108BD9-81ED-4DB2-BD59-A6C34878D82A}">
                    <a16:rowId xmlns:a16="http://schemas.microsoft.com/office/drawing/2014/main" val="7978455"/>
                  </a:ext>
                </a:extLst>
              </a:tr>
              <a:tr h="370840">
                <a:tc>
                  <a:txBody>
                    <a:bodyPr/>
                    <a:lstStyle/>
                    <a:p>
                      <a:r>
                        <a:rPr lang="en-AU" sz="1400" dirty="0"/>
                        <a:t>“any </a:t>
                      </a:r>
                      <a:r>
                        <a:rPr lang="en-AU" sz="1400" b="1" i="1" dirty="0"/>
                        <a:t>new information </a:t>
                      </a:r>
                      <a:r>
                        <a:rPr lang="en-AU" sz="1400" dirty="0"/>
                        <a:t>that reduces disease is welcome”</a:t>
                      </a:r>
                    </a:p>
                  </a:txBody>
                  <a:tcPr/>
                </a:tc>
                <a:extLst>
                  <a:ext uri="{0D108BD9-81ED-4DB2-BD59-A6C34878D82A}">
                    <a16:rowId xmlns:a16="http://schemas.microsoft.com/office/drawing/2014/main" val="1790187568"/>
                  </a:ext>
                </a:extLst>
              </a:tr>
              <a:tr h="370840">
                <a:tc>
                  <a:txBody>
                    <a:bodyPr/>
                    <a:lstStyle/>
                    <a:p>
                      <a:r>
                        <a:rPr lang="en-AU" sz="1400" dirty="0"/>
                        <a:t>“It has everything I need and would like to learn more”</a:t>
                      </a:r>
                    </a:p>
                  </a:txBody>
                  <a:tcPr/>
                </a:tc>
                <a:extLst>
                  <a:ext uri="{0D108BD9-81ED-4DB2-BD59-A6C34878D82A}">
                    <a16:rowId xmlns:a16="http://schemas.microsoft.com/office/drawing/2014/main" val="1326272874"/>
                  </a:ext>
                </a:extLst>
              </a:tr>
            </a:tbl>
          </a:graphicData>
        </a:graphic>
      </p:graphicFrame>
      <p:graphicFrame>
        <p:nvGraphicFramePr>
          <p:cNvPr id="15" name="Table 12">
            <a:extLst>
              <a:ext uri="{FF2B5EF4-FFF2-40B4-BE49-F238E27FC236}">
                <a16:creationId xmlns:a16="http://schemas.microsoft.com/office/drawing/2014/main" id="{70D1338C-B8CE-9527-0208-FCCA4613B779}"/>
              </a:ext>
            </a:extLst>
          </p:cNvPr>
          <p:cNvGraphicFramePr>
            <a:graphicFrameLocks/>
          </p:cNvGraphicFramePr>
          <p:nvPr/>
        </p:nvGraphicFramePr>
        <p:xfrm>
          <a:off x="6624562" y="3976923"/>
          <a:ext cx="4959639" cy="1772920"/>
        </p:xfrm>
        <a:graphic>
          <a:graphicData uri="http://schemas.openxmlformats.org/drawingml/2006/table">
            <a:tbl>
              <a:tblPr firstRow="1" bandRow="1">
                <a:tableStyleId>{5C22544A-7EE6-4342-B048-85BDC9FD1C3A}</a:tableStyleId>
              </a:tblPr>
              <a:tblGrid>
                <a:gridCol w="4959639">
                  <a:extLst>
                    <a:ext uri="{9D8B030D-6E8A-4147-A177-3AD203B41FA5}">
                      <a16:colId xmlns:a16="http://schemas.microsoft.com/office/drawing/2014/main" val="3544482136"/>
                    </a:ext>
                  </a:extLst>
                </a:gridCol>
              </a:tblGrid>
              <a:tr h="128366">
                <a:tc>
                  <a:txBody>
                    <a:bodyPr/>
                    <a:lstStyle/>
                    <a:p>
                      <a:r>
                        <a:rPr lang="en-AU" dirty="0"/>
                        <a:t>Confidentiality and anonymity </a:t>
                      </a:r>
                    </a:p>
                  </a:txBody>
                  <a:tcPr/>
                </a:tc>
                <a:extLst>
                  <a:ext uri="{0D108BD9-81ED-4DB2-BD59-A6C34878D82A}">
                    <a16:rowId xmlns:a16="http://schemas.microsoft.com/office/drawing/2014/main" val="900455277"/>
                  </a:ext>
                </a:extLst>
              </a:tr>
              <a:tr h="370840">
                <a:tc>
                  <a:txBody>
                    <a:bodyPr/>
                    <a:lstStyle/>
                    <a:p>
                      <a:r>
                        <a:rPr lang="en-AU" sz="1400" dirty="0"/>
                        <a:t>“</a:t>
                      </a:r>
                      <a:r>
                        <a:rPr lang="en-AU" sz="1400" b="1" i="1" dirty="0"/>
                        <a:t>I don’t have to see anyone </a:t>
                      </a:r>
                      <a:r>
                        <a:rPr lang="en-AU" sz="1400" dirty="0"/>
                        <a:t>and could remain </a:t>
                      </a:r>
                      <a:r>
                        <a:rPr lang="en-AU" sz="1400" b="1" i="1" dirty="0"/>
                        <a:t>confidential</a:t>
                      </a:r>
                      <a:r>
                        <a:rPr lang="en-AU" sz="1400" dirty="0"/>
                        <a:t> so good for people with social issues”</a:t>
                      </a:r>
                    </a:p>
                  </a:txBody>
                  <a:tcPr/>
                </a:tc>
                <a:extLst>
                  <a:ext uri="{0D108BD9-81ED-4DB2-BD59-A6C34878D82A}">
                    <a16:rowId xmlns:a16="http://schemas.microsoft.com/office/drawing/2014/main" val="2576907866"/>
                  </a:ext>
                </a:extLst>
              </a:tr>
              <a:tr h="370840">
                <a:tc>
                  <a:txBody>
                    <a:bodyPr/>
                    <a:lstStyle/>
                    <a:p>
                      <a:r>
                        <a:rPr lang="en-AU" sz="1400" dirty="0"/>
                        <a:t>“we all got a phone like or with apps for use </a:t>
                      </a:r>
                      <a:r>
                        <a:rPr lang="en-AU" sz="1400" b="1" i="1" dirty="0"/>
                        <a:t>discrete </a:t>
                      </a:r>
                      <a:r>
                        <a:rPr lang="en-AU" sz="1400" dirty="0"/>
                        <a:t>and informative service that is comfortable”</a:t>
                      </a:r>
                    </a:p>
                  </a:txBody>
                  <a:tcPr/>
                </a:tc>
                <a:extLst>
                  <a:ext uri="{0D108BD9-81ED-4DB2-BD59-A6C34878D82A}">
                    <a16:rowId xmlns:a16="http://schemas.microsoft.com/office/drawing/2014/main" val="357959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dk1"/>
                          </a:solidFill>
                          <a:effectLst/>
                          <a:latin typeface="+mn-lt"/>
                          <a:ea typeface="+mn-ea"/>
                          <a:cs typeface="+mn-cs"/>
                        </a:rPr>
                        <a:t>“I would most likely use the app </a:t>
                      </a:r>
                      <a:r>
                        <a:rPr lang="en-AU" sz="1400" b="1" i="1" kern="1200" dirty="0">
                          <a:solidFill>
                            <a:schemeClr val="dk1"/>
                          </a:solidFill>
                          <a:effectLst/>
                          <a:latin typeface="+mn-lt"/>
                          <a:ea typeface="+mn-ea"/>
                          <a:cs typeface="+mn-cs"/>
                        </a:rPr>
                        <a:t>without fear of reprisal</a:t>
                      </a:r>
                      <a:r>
                        <a:rPr lang="en-AU" sz="1400" kern="1200" dirty="0">
                          <a:solidFill>
                            <a:schemeClr val="dk1"/>
                          </a:solidFill>
                          <a:effectLst/>
                          <a:latin typeface="+mn-lt"/>
                          <a:ea typeface="+mn-ea"/>
                          <a:cs typeface="+mn-cs"/>
                        </a:rPr>
                        <a:t>"</a:t>
                      </a:r>
                    </a:p>
                  </a:txBody>
                  <a:tcPr/>
                </a:tc>
                <a:extLst>
                  <a:ext uri="{0D108BD9-81ED-4DB2-BD59-A6C34878D82A}">
                    <a16:rowId xmlns:a16="http://schemas.microsoft.com/office/drawing/2014/main" val="4242504100"/>
                  </a:ext>
                </a:extLst>
              </a:tr>
            </a:tbl>
          </a:graphicData>
        </a:graphic>
      </p:graphicFrame>
      <p:pic>
        <p:nvPicPr>
          <p:cNvPr id="12" name="Picture 11" descr="A black background with white text&#10;&#10;Description automatically generated with low confidence">
            <a:extLst>
              <a:ext uri="{FF2B5EF4-FFF2-40B4-BE49-F238E27FC236}">
                <a16:creationId xmlns:a16="http://schemas.microsoft.com/office/drawing/2014/main" id="{1A21F077-9E78-158C-B35A-5E9956400F0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6" name="object 2">
            <a:extLst>
              <a:ext uri="{FF2B5EF4-FFF2-40B4-BE49-F238E27FC236}">
                <a16:creationId xmlns:a16="http://schemas.microsoft.com/office/drawing/2014/main" id="{4BD483A8-14B1-A85E-5569-D22E208A0653}"/>
              </a:ext>
            </a:extLst>
          </p:cNvPr>
          <p:cNvPicPr/>
          <p:nvPr/>
        </p:nvPicPr>
        <p:blipFill>
          <a:blip r:embed="rId4" cstate="print"/>
          <a:stretch>
            <a:fillRect/>
          </a:stretch>
        </p:blipFill>
        <p:spPr>
          <a:xfrm>
            <a:off x="8999457" y="5921872"/>
            <a:ext cx="3087619" cy="854823"/>
          </a:xfrm>
          <a:prstGeom prst="rect">
            <a:avLst/>
          </a:prstGeom>
        </p:spPr>
      </p:pic>
      <p:sp>
        <p:nvSpPr>
          <p:cNvPr id="17" name="Title 1">
            <a:extLst>
              <a:ext uri="{FF2B5EF4-FFF2-40B4-BE49-F238E27FC236}">
                <a16:creationId xmlns:a16="http://schemas.microsoft.com/office/drawing/2014/main" id="{87F1FB35-5DC8-770F-2008-1F3EF19790F5}"/>
              </a:ext>
            </a:extLst>
          </p:cNvPr>
          <p:cNvSpPr txBox="1">
            <a:spLocks/>
          </p:cNvSpPr>
          <p:nvPr/>
        </p:nvSpPr>
        <p:spPr>
          <a:xfrm>
            <a:off x="1394691" y="661983"/>
            <a:ext cx="8965779" cy="854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32852"/>
                </a:solidFill>
                <a:latin typeface="+mn-lt"/>
                <a:ea typeface="Cambria" panose="02040503050406030204" pitchFamily="18" charset="0"/>
              </a:rPr>
              <a:t>App Awareness and Acceptability </a:t>
            </a:r>
            <a:endParaRPr lang="en-AU" sz="3200" b="1" dirty="0">
              <a:solidFill>
                <a:srgbClr val="232852"/>
              </a:solidFill>
              <a:latin typeface="+mn-lt"/>
              <a:ea typeface="Cambria" panose="02040503050406030204" pitchFamily="18" charset="0"/>
            </a:endParaRPr>
          </a:p>
        </p:txBody>
      </p:sp>
    </p:spTree>
    <p:extLst>
      <p:ext uri="{BB962C8B-B14F-4D97-AF65-F5344CB8AC3E}">
        <p14:creationId xmlns:p14="http://schemas.microsoft.com/office/powerpoint/2010/main" val="310364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12">
            <a:extLst>
              <a:ext uri="{FF2B5EF4-FFF2-40B4-BE49-F238E27FC236}">
                <a16:creationId xmlns:a16="http://schemas.microsoft.com/office/drawing/2014/main" id="{05904B28-C78A-A249-9858-568364B2B3DC}"/>
              </a:ext>
            </a:extLst>
          </p:cNvPr>
          <p:cNvGraphicFramePr>
            <a:graphicFrameLocks noGrp="1"/>
          </p:cNvGraphicFramePr>
          <p:nvPr>
            <p:ph sz="half" idx="1"/>
          </p:nvPr>
        </p:nvGraphicFramePr>
        <p:xfrm>
          <a:off x="1662546" y="1425574"/>
          <a:ext cx="4728730" cy="1744878"/>
        </p:xfrm>
        <a:graphic>
          <a:graphicData uri="http://schemas.openxmlformats.org/drawingml/2006/table">
            <a:tbl>
              <a:tblPr firstRow="1" bandRow="1">
                <a:tableStyleId>{5C22544A-7EE6-4342-B048-85BDC9FD1C3A}</a:tableStyleId>
              </a:tblPr>
              <a:tblGrid>
                <a:gridCol w="4728730">
                  <a:extLst>
                    <a:ext uri="{9D8B030D-6E8A-4147-A177-3AD203B41FA5}">
                      <a16:colId xmlns:a16="http://schemas.microsoft.com/office/drawing/2014/main" val="3544482136"/>
                    </a:ext>
                  </a:extLst>
                </a:gridCol>
              </a:tblGrid>
              <a:tr h="396810">
                <a:tc>
                  <a:txBody>
                    <a:bodyPr/>
                    <a:lstStyle/>
                    <a:p>
                      <a:r>
                        <a:rPr lang="en-AU" dirty="0"/>
                        <a:t>Low Perceived Utility </a:t>
                      </a:r>
                    </a:p>
                  </a:txBody>
                  <a:tcPr/>
                </a:tc>
                <a:extLst>
                  <a:ext uri="{0D108BD9-81ED-4DB2-BD59-A6C34878D82A}">
                    <a16:rowId xmlns:a16="http://schemas.microsoft.com/office/drawing/2014/main" val="900455277"/>
                  </a:ext>
                </a:extLst>
              </a:tr>
              <a:tr h="554448">
                <a:tc>
                  <a:txBody>
                    <a:bodyPr/>
                    <a:lstStyle/>
                    <a:p>
                      <a:r>
                        <a:rPr lang="en-AU" sz="1400" dirty="0"/>
                        <a:t>“</a:t>
                      </a:r>
                      <a:r>
                        <a:rPr lang="en-AU" sz="1400" b="1" i="1" dirty="0"/>
                        <a:t>I know </a:t>
                      </a:r>
                      <a:r>
                        <a:rPr lang="en-AU" sz="1400" dirty="0"/>
                        <a:t>where needle exchange is and see a doctor regularly”</a:t>
                      </a:r>
                    </a:p>
                  </a:txBody>
                  <a:tcPr/>
                </a:tc>
                <a:extLst>
                  <a:ext uri="{0D108BD9-81ED-4DB2-BD59-A6C34878D82A}">
                    <a16:rowId xmlns:a16="http://schemas.microsoft.com/office/drawing/2014/main" val="2576907866"/>
                  </a:ext>
                </a:extLst>
              </a:tr>
              <a:tr h="396810">
                <a:tc>
                  <a:txBody>
                    <a:bodyPr/>
                    <a:lstStyle/>
                    <a:p>
                      <a:r>
                        <a:rPr lang="en-AU" sz="1400" dirty="0"/>
                        <a:t>“I don’t feel I need it”</a:t>
                      </a:r>
                    </a:p>
                  </a:txBody>
                  <a:tcPr/>
                </a:tc>
                <a:extLst>
                  <a:ext uri="{0D108BD9-81ED-4DB2-BD59-A6C34878D82A}">
                    <a16:rowId xmlns:a16="http://schemas.microsoft.com/office/drawing/2014/main" val="3579595239"/>
                  </a:ext>
                </a:extLst>
              </a:tr>
              <a:tr h="396810">
                <a:tc>
                  <a:txBody>
                    <a:bodyPr/>
                    <a:lstStyle/>
                    <a:p>
                      <a:r>
                        <a:rPr lang="en-AU" sz="1400" dirty="0"/>
                        <a:t>“</a:t>
                      </a:r>
                      <a:r>
                        <a:rPr lang="en-AU" sz="1400" b="1" i="1" dirty="0"/>
                        <a:t>I know </a:t>
                      </a:r>
                      <a:r>
                        <a:rPr lang="en-AU" sz="1400" dirty="0"/>
                        <a:t>the health services that I attend”</a:t>
                      </a:r>
                    </a:p>
                  </a:txBody>
                  <a:tcPr/>
                </a:tc>
                <a:extLst>
                  <a:ext uri="{0D108BD9-81ED-4DB2-BD59-A6C34878D82A}">
                    <a16:rowId xmlns:a16="http://schemas.microsoft.com/office/drawing/2014/main" val="7978455"/>
                  </a:ext>
                </a:extLst>
              </a:tr>
            </a:tbl>
          </a:graphicData>
        </a:graphic>
      </p:graphicFrame>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2" name="Table 11">
            <a:extLst>
              <a:ext uri="{FF2B5EF4-FFF2-40B4-BE49-F238E27FC236}">
                <a16:creationId xmlns:a16="http://schemas.microsoft.com/office/drawing/2014/main" id="{81F5DFB6-2F8E-9BB3-9E16-25409B98A88B}"/>
              </a:ext>
            </a:extLst>
          </p:cNvPr>
          <p:cNvGraphicFramePr>
            <a:graphicFrameLocks/>
          </p:cNvGraphicFramePr>
          <p:nvPr/>
        </p:nvGraphicFramePr>
        <p:xfrm>
          <a:off x="6507477" y="1425574"/>
          <a:ext cx="4728730" cy="1190430"/>
        </p:xfrm>
        <a:graphic>
          <a:graphicData uri="http://schemas.openxmlformats.org/drawingml/2006/table">
            <a:tbl>
              <a:tblPr firstRow="1" bandRow="1">
                <a:tableStyleId>{5C22544A-7EE6-4342-B048-85BDC9FD1C3A}</a:tableStyleId>
              </a:tblPr>
              <a:tblGrid>
                <a:gridCol w="4728730">
                  <a:extLst>
                    <a:ext uri="{9D8B030D-6E8A-4147-A177-3AD203B41FA5}">
                      <a16:colId xmlns:a16="http://schemas.microsoft.com/office/drawing/2014/main" val="3544482136"/>
                    </a:ext>
                  </a:extLst>
                </a:gridCol>
              </a:tblGrid>
              <a:tr h="396810">
                <a:tc>
                  <a:txBody>
                    <a:bodyPr/>
                    <a:lstStyle/>
                    <a:p>
                      <a:r>
                        <a:rPr lang="en-AU" dirty="0"/>
                        <a:t>Trust: Governance and Surveillance</a:t>
                      </a:r>
                    </a:p>
                  </a:txBody>
                  <a:tcPr/>
                </a:tc>
                <a:extLst>
                  <a:ext uri="{0D108BD9-81ED-4DB2-BD59-A6C34878D82A}">
                    <a16:rowId xmlns:a16="http://schemas.microsoft.com/office/drawing/2014/main" val="900455277"/>
                  </a:ext>
                </a:extLst>
              </a:tr>
              <a:tr h="396810">
                <a:tc>
                  <a:txBody>
                    <a:bodyPr/>
                    <a:lstStyle/>
                    <a:p>
                      <a:r>
                        <a:rPr lang="en-AU" sz="1400" dirty="0"/>
                        <a:t>“I don’t trust people or think it’s correct to police</a:t>
                      </a:r>
                    </a:p>
                  </a:txBody>
                  <a:tcPr/>
                </a:tc>
                <a:extLst>
                  <a:ext uri="{0D108BD9-81ED-4DB2-BD59-A6C34878D82A}">
                    <a16:rowId xmlns:a16="http://schemas.microsoft.com/office/drawing/2014/main" val="2576907866"/>
                  </a:ext>
                </a:extLst>
              </a:tr>
              <a:tr h="396810">
                <a:tc>
                  <a:txBody>
                    <a:bodyPr/>
                    <a:lstStyle/>
                    <a:p>
                      <a:r>
                        <a:rPr lang="en-AU" sz="1400" dirty="0"/>
                        <a:t>“don’t like government controlled apps”</a:t>
                      </a:r>
                    </a:p>
                  </a:txBody>
                  <a:tcPr/>
                </a:tc>
                <a:extLst>
                  <a:ext uri="{0D108BD9-81ED-4DB2-BD59-A6C34878D82A}">
                    <a16:rowId xmlns:a16="http://schemas.microsoft.com/office/drawing/2014/main" val="3579595239"/>
                  </a:ext>
                </a:extLst>
              </a:tr>
            </a:tbl>
          </a:graphicData>
        </a:graphic>
      </p:graphicFrame>
      <p:graphicFrame>
        <p:nvGraphicFramePr>
          <p:cNvPr id="16" name="Table 12">
            <a:extLst>
              <a:ext uri="{FF2B5EF4-FFF2-40B4-BE49-F238E27FC236}">
                <a16:creationId xmlns:a16="http://schemas.microsoft.com/office/drawing/2014/main" id="{E55960CA-2D98-343F-91E2-031095B24B41}"/>
              </a:ext>
            </a:extLst>
          </p:cNvPr>
          <p:cNvGraphicFramePr>
            <a:graphicFrameLocks/>
          </p:cNvGraphicFramePr>
          <p:nvPr/>
        </p:nvGraphicFramePr>
        <p:xfrm>
          <a:off x="1662546" y="3560767"/>
          <a:ext cx="4728730" cy="1348068"/>
        </p:xfrm>
        <a:graphic>
          <a:graphicData uri="http://schemas.openxmlformats.org/drawingml/2006/table">
            <a:tbl>
              <a:tblPr firstRow="1" bandRow="1">
                <a:tableStyleId>{5C22544A-7EE6-4342-B048-85BDC9FD1C3A}</a:tableStyleId>
              </a:tblPr>
              <a:tblGrid>
                <a:gridCol w="4728730">
                  <a:extLst>
                    <a:ext uri="{9D8B030D-6E8A-4147-A177-3AD203B41FA5}">
                      <a16:colId xmlns:a16="http://schemas.microsoft.com/office/drawing/2014/main" val="3544482136"/>
                    </a:ext>
                  </a:extLst>
                </a:gridCol>
              </a:tblGrid>
              <a:tr h="396810">
                <a:tc>
                  <a:txBody>
                    <a:bodyPr/>
                    <a:lstStyle/>
                    <a:p>
                      <a:r>
                        <a:rPr lang="en-AU" dirty="0"/>
                        <a:t>Technology: access and literacy</a:t>
                      </a:r>
                    </a:p>
                  </a:txBody>
                  <a:tcPr/>
                </a:tc>
                <a:extLst>
                  <a:ext uri="{0D108BD9-81ED-4DB2-BD59-A6C34878D82A}">
                    <a16:rowId xmlns:a16="http://schemas.microsoft.com/office/drawing/2014/main" val="900455277"/>
                  </a:ext>
                </a:extLst>
              </a:tr>
              <a:tr h="554448">
                <a:tc>
                  <a:txBody>
                    <a:bodyPr/>
                    <a:lstStyle/>
                    <a:p>
                      <a:r>
                        <a:rPr lang="en-AU" sz="1400" dirty="0"/>
                        <a:t>“I find technology </a:t>
                      </a:r>
                      <a:r>
                        <a:rPr lang="en-AU" sz="1400" b="1" i="1" dirty="0"/>
                        <a:t>hard to use</a:t>
                      </a:r>
                      <a:r>
                        <a:rPr lang="en-AU" sz="1400" dirty="0"/>
                        <a:t>. I might not be able to figure it out”</a:t>
                      </a:r>
                    </a:p>
                  </a:txBody>
                  <a:tcPr/>
                </a:tc>
                <a:extLst>
                  <a:ext uri="{0D108BD9-81ED-4DB2-BD59-A6C34878D82A}">
                    <a16:rowId xmlns:a16="http://schemas.microsoft.com/office/drawing/2014/main" val="2576907866"/>
                  </a:ext>
                </a:extLst>
              </a:tr>
              <a:tr h="396810">
                <a:tc>
                  <a:txBody>
                    <a:bodyPr/>
                    <a:lstStyle/>
                    <a:p>
                      <a:r>
                        <a:rPr lang="en-AU" sz="1400" kern="1200" dirty="0">
                          <a:solidFill>
                            <a:schemeClr val="dk1"/>
                          </a:solidFill>
                          <a:effectLst/>
                          <a:latin typeface="+mn-lt"/>
                          <a:ea typeface="+mn-ea"/>
                          <a:cs typeface="+mn-cs"/>
                        </a:rPr>
                        <a:t>“I don’t have a phone just bought new one”</a:t>
                      </a:r>
                    </a:p>
                  </a:txBody>
                  <a:tcPr/>
                </a:tc>
                <a:extLst>
                  <a:ext uri="{0D108BD9-81ED-4DB2-BD59-A6C34878D82A}">
                    <a16:rowId xmlns:a16="http://schemas.microsoft.com/office/drawing/2014/main" val="3579595239"/>
                  </a:ext>
                </a:extLst>
              </a:tr>
            </a:tbl>
          </a:graphicData>
        </a:graphic>
      </p:graphicFrame>
      <p:pic>
        <p:nvPicPr>
          <p:cNvPr id="13" name="Picture 12" descr="A black background with white text&#10;&#10;Description automatically generated with low confidence">
            <a:extLst>
              <a:ext uri="{FF2B5EF4-FFF2-40B4-BE49-F238E27FC236}">
                <a16:creationId xmlns:a16="http://schemas.microsoft.com/office/drawing/2014/main" id="{DB482BEF-9D86-BAAC-280E-F86612B5D2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4" name="object 2">
            <a:extLst>
              <a:ext uri="{FF2B5EF4-FFF2-40B4-BE49-F238E27FC236}">
                <a16:creationId xmlns:a16="http://schemas.microsoft.com/office/drawing/2014/main" id="{A3C4D23A-CBD7-0AB8-1F62-B611D920C5F9}"/>
              </a:ext>
            </a:extLst>
          </p:cNvPr>
          <p:cNvPicPr/>
          <p:nvPr/>
        </p:nvPicPr>
        <p:blipFill>
          <a:blip r:embed="rId4" cstate="print"/>
          <a:stretch>
            <a:fillRect/>
          </a:stretch>
        </p:blipFill>
        <p:spPr>
          <a:xfrm>
            <a:off x="8999457" y="5921872"/>
            <a:ext cx="3087619" cy="854823"/>
          </a:xfrm>
          <a:prstGeom prst="rect">
            <a:avLst/>
          </a:prstGeom>
        </p:spPr>
      </p:pic>
      <p:sp>
        <p:nvSpPr>
          <p:cNvPr id="17" name="Title 1">
            <a:extLst>
              <a:ext uri="{FF2B5EF4-FFF2-40B4-BE49-F238E27FC236}">
                <a16:creationId xmlns:a16="http://schemas.microsoft.com/office/drawing/2014/main" id="{2498E5DC-DB40-18BD-E4AE-86634C824FC2}"/>
              </a:ext>
            </a:extLst>
          </p:cNvPr>
          <p:cNvSpPr txBox="1">
            <a:spLocks/>
          </p:cNvSpPr>
          <p:nvPr/>
        </p:nvSpPr>
        <p:spPr>
          <a:xfrm>
            <a:off x="1394691" y="661983"/>
            <a:ext cx="8965779" cy="854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32852"/>
                </a:solidFill>
                <a:latin typeface="+mn-lt"/>
                <a:ea typeface="Cambria" panose="02040503050406030204" pitchFamily="18" charset="0"/>
              </a:rPr>
              <a:t>Barriers to App Acceptability</a:t>
            </a:r>
            <a:endParaRPr lang="en-AU" sz="3200" b="1" dirty="0">
              <a:solidFill>
                <a:srgbClr val="232852"/>
              </a:solidFill>
              <a:latin typeface="+mn-lt"/>
              <a:ea typeface="Cambria" panose="02040503050406030204" pitchFamily="18" charset="0"/>
            </a:endParaRPr>
          </a:p>
        </p:txBody>
      </p:sp>
    </p:spTree>
    <p:extLst>
      <p:ext uri="{BB962C8B-B14F-4D97-AF65-F5344CB8AC3E}">
        <p14:creationId xmlns:p14="http://schemas.microsoft.com/office/powerpoint/2010/main" val="546227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black background with white text&#10;&#10;Description automatically generated with low confidence">
            <a:extLst>
              <a:ext uri="{FF2B5EF4-FFF2-40B4-BE49-F238E27FC236}">
                <a16:creationId xmlns:a16="http://schemas.microsoft.com/office/drawing/2014/main" id="{D89468B2-8D04-1B0F-1AD3-623DD2DE67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0" name="object 2">
            <a:extLst>
              <a:ext uri="{FF2B5EF4-FFF2-40B4-BE49-F238E27FC236}">
                <a16:creationId xmlns:a16="http://schemas.microsoft.com/office/drawing/2014/main" id="{72B9E355-529E-5D5B-9773-2B5AB55A0EDD}"/>
              </a:ext>
            </a:extLst>
          </p:cNvPr>
          <p:cNvPicPr/>
          <p:nvPr/>
        </p:nvPicPr>
        <p:blipFill>
          <a:blip r:embed="rId4" cstate="print"/>
          <a:stretch>
            <a:fillRect/>
          </a:stretch>
        </p:blipFill>
        <p:spPr>
          <a:xfrm>
            <a:off x="8999457" y="5921872"/>
            <a:ext cx="3087619" cy="854823"/>
          </a:xfrm>
          <a:prstGeom prst="rect">
            <a:avLst/>
          </a:prstGeom>
        </p:spPr>
      </p:pic>
      <p:sp>
        <p:nvSpPr>
          <p:cNvPr id="12" name="Title 1">
            <a:extLst>
              <a:ext uri="{FF2B5EF4-FFF2-40B4-BE49-F238E27FC236}">
                <a16:creationId xmlns:a16="http://schemas.microsoft.com/office/drawing/2014/main" id="{EBB7298A-93DE-4B6B-DB48-D97623393583}"/>
              </a:ext>
            </a:extLst>
          </p:cNvPr>
          <p:cNvSpPr txBox="1">
            <a:spLocks/>
          </p:cNvSpPr>
          <p:nvPr/>
        </p:nvSpPr>
        <p:spPr>
          <a:xfrm>
            <a:off x="1394691" y="661983"/>
            <a:ext cx="8965779" cy="854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32852"/>
                </a:solidFill>
                <a:latin typeface="+mn-lt"/>
                <a:ea typeface="Cambria" panose="02040503050406030204" pitchFamily="18" charset="0"/>
              </a:rPr>
              <a:t>Key Take-Home Messages</a:t>
            </a:r>
            <a:endParaRPr lang="en-AU" sz="3200" b="1" dirty="0">
              <a:solidFill>
                <a:srgbClr val="232852"/>
              </a:solidFill>
              <a:latin typeface="+mn-lt"/>
              <a:ea typeface="Cambria" panose="02040503050406030204" pitchFamily="18" charset="0"/>
            </a:endParaRPr>
          </a:p>
        </p:txBody>
      </p:sp>
      <p:sp>
        <p:nvSpPr>
          <p:cNvPr id="13" name="Subtitle 2">
            <a:extLst>
              <a:ext uri="{FF2B5EF4-FFF2-40B4-BE49-F238E27FC236}">
                <a16:creationId xmlns:a16="http://schemas.microsoft.com/office/drawing/2014/main" id="{BAF884FE-7AFE-E45A-F203-7B74E7973094}"/>
              </a:ext>
            </a:extLst>
          </p:cNvPr>
          <p:cNvSpPr txBox="1">
            <a:spLocks/>
          </p:cNvSpPr>
          <p:nvPr/>
        </p:nvSpPr>
        <p:spPr>
          <a:xfrm>
            <a:off x="1394691" y="1496570"/>
            <a:ext cx="8858639" cy="45083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t>Research as a mode of outreach and intervention</a:t>
            </a:r>
          </a:p>
          <a:p>
            <a:pPr marL="0" indent="0">
              <a:buNone/>
            </a:pPr>
            <a:r>
              <a:rPr lang="en-AU" sz="2000" b="1" dirty="0"/>
              <a:t>App awareness is low, but acceptability appears reasonable</a:t>
            </a:r>
          </a:p>
          <a:p>
            <a:pPr lvl="1"/>
            <a:r>
              <a:rPr lang="en-AU" sz="1600" dirty="0"/>
              <a:t>Challenge in app promotion reaching the target group</a:t>
            </a:r>
          </a:p>
          <a:p>
            <a:pPr lvl="1"/>
            <a:r>
              <a:rPr lang="en-AU" sz="1600" dirty="0"/>
              <a:t>PWID remain relatively ‘invisible’ in research and social efforts -  how can outreach be more effective? </a:t>
            </a:r>
            <a:endParaRPr lang="en-AU" sz="1200" dirty="0"/>
          </a:p>
          <a:p>
            <a:pPr marL="0" indent="0">
              <a:buNone/>
            </a:pPr>
            <a:r>
              <a:rPr lang="en-AU" sz="2000" b="1" dirty="0"/>
              <a:t>mHealth and access to technology</a:t>
            </a:r>
          </a:p>
          <a:p>
            <a:pPr lvl="1"/>
            <a:r>
              <a:rPr lang="en-AU" sz="1600" dirty="0"/>
              <a:t>Self-identified low literacy for technology </a:t>
            </a:r>
          </a:p>
          <a:p>
            <a:pPr lvl="1"/>
            <a:r>
              <a:rPr lang="en-AU" sz="1600" dirty="0"/>
              <a:t>Breaking or loss of smartphones or shared use of smartphone</a:t>
            </a:r>
          </a:p>
          <a:p>
            <a:pPr marL="0" indent="0">
              <a:buNone/>
            </a:pPr>
            <a:r>
              <a:rPr lang="en-AU" sz="2000" b="1" dirty="0"/>
              <a:t>App promotion and development – perceptions of utility</a:t>
            </a:r>
          </a:p>
          <a:p>
            <a:pPr lvl="1"/>
            <a:r>
              <a:rPr lang="en-AU" sz="1600" dirty="0"/>
              <a:t>Perceptions of knowledge and expertise around safe use</a:t>
            </a:r>
          </a:p>
          <a:p>
            <a:pPr lvl="1"/>
            <a:r>
              <a:rPr lang="en-AU" sz="1600" dirty="0"/>
              <a:t>Utility, functionality, ‘one-stop shop’</a:t>
            </a:r>
          </a:p>
          <a:p>
            <a:pPr lvl="1"/>
            <a:r>
              <a:rPr lang="en-AU" sz="1600" dirty="0"/>
              <a:t>Accessibility: ‘latest information’, ‘clean needles any-time, anywhere’ </a:t>
            </a:r>
          </a:p>
          <a:p>
            <a:pPr lvl="1"/>
            <a:r>
              <a:rPr lang="en-AU" sz="1600" dirty="0"/>
              <a:t>Confidential and discrete </a:t>
            </a:r>
          </a:p>
          <a:p>
            <a:pPr lvl="1"/>
            <a:r>
              <a:rPr lang="en-AU" sz="1600" dirty="0"/>
              <a:t>Trust: </a:t>
            </a:r>
            <a:endParaRPr lang="en-AU" sz="2000" dirty="0"/>
          </a:p>
          <a:p>
            <a:pPr lvl="2"/>
            <a:r>
              <a:rPr lang="en-AU" sz="1400" dirty="0"/>
              <a:t>How to make mHealth and apps for PWID feel safe? </a:t>
            </a:r>
          </a:p>
          <a:p>
            <a:pPr lvl="2"/>
            <a:r>
              <a:rPr lang="en-AU" sz="1400" dirty="0"/>
              <a:t>Governance and surveillance</a:t>
            </a:r>
          </a:p>
          <a:p>
            <a:pPr lvl="2"/>
            <a:r>
              <a:rPr lang="en-AU" sz="1400" dirty="0"/>
              <a:t>Data privacy </a:t>
            </a:r>
            <a:endParaRPr lang="en-AU" sz="1600" dirty="0"/>
          </a:p>
          <a:p>
            <a:pPr marL="0" indent="0">
              <a:buFont typeface="Arial" panose="020B0604020202020204" pitchFamily="34" charset="0"/>
              <a:buNone/>
            </a:pPr>
            <a:endParaRPr lang="en-US" sz="2400" dirty="0"/>
          </a:p>
        </p:txBody>
      </p:sp>
      <p:pic>
        <p:nvPicPr>
          <p:cNvPr id="9" name="Picture 8" descr="A picture containing clipart&#10;&#10;Description automatically generated">
            <a:extLst>
              <a:ext uri="{FF2B5EF4-FFF2-40B4-BE49-F238E27FC236}">
                <a16:creationId xmlns:a16="http://schemas.microsoft.com/office/drawing/2014/main" id="{6E2B343D-CDB6-F4ED-75C3-4CE170996D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64298">
            <a:off x="10078569" y="3816882"/>
            <a:ext cx="1791692" cy="1791692"/>
          </a:xfrm>
          <a:prstGeom prst="rect">
            <a:avLst/>
          </a:prstGeom>
        </p:spPr>
      </p:pic>
    </p:spTree>
    <p:extLst>
      <p:ext uri="{BB962C8B-B14F-4D97-AF65-F5344CB8AC3E}">
        <p14:creationId xmlns:p14="http://schemas.microsoft.com/office/powerpoint/2010/main" val="2071115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black background with white text&#10;&#10;Description automatically generated with low confidence">
            <a:extLst>
              <a:ext uri="{FF2B5EF4-FFF2-40B4-BE49-F238E27FC236}">
                <a16:creationId xmlns:a16="http://schemas.microsoft.com/office/drawing/2014/main" id="{D89468B2-8D04-1B0F-1AD3-623DD2DE67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0" name="object 2">
            <a:extLst>
              <a:ext uri="{FF2B5EF4-FFF2-40B4-BE49-F238E27FC236}">
                <a16:creationId xmlns:a16="http://schemas.microsoft.com/office/drawing/2014/main" id="{72B9E355-529E-5D5B-9773-2B5AB55A0EDD}"/>
              </a:ext>
            </a:extLst>
          </p:cNvPr>
          <p:cNvPicPr/>
          <p:nvPr/>
        </p:nvPicPr>
        <p:blipFill>
          <a:blip r:embed="rId4" cstate="print"/>
          <a:stretch>
            <a:fillRect/>
          </a:stretch>
        </p:blipFill>
        <p:spPr>
          <a:xfrm>
            <a:off x="8999457" y="5921872"/>
            <a:ext cx="3087619" cy="854823"/>
          </a:xfrm>
          <a:prstGeom prst="rect">
            <a:avLst/>
          </a:prstGeom>
        </p:spPr>
      </p:pic>
      <p:sp>
        <p:nvSpPr>
          <p:cNvPr id="12" name="Title 1">
            <a:extLst>
              <a:ext uri="{FF2B5EF4-FFF2-40B4-BE49-F238E27FC236}">
                <a16:creationId xmlns:a16="http://schemas.microsoft.com/office/drawing/2014/main" id="{EBB7298A-93DE-4B6B-DB48-D97623393583}"/>
              </a:ext>
            </a:extLst>
          </p:cNvPr>
          <p:cNvSpPr txBox="1">
            <a:spLocks/>
          </p:cNvSpPr>
          <p:nvPr/>
        </p:nvSpPr>
        <p:spPr>
          <a:xfrm>
            <a:off x="1394691" y="661983"/>
            <a:ext cx="8965779" cy="854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32852"/>
                </a:solidFill>
                <a:latin typeface="+mn-lt"/>
                <a:ea typeface="Cambria" panose="02040503050406030204" pitchFamily="18" charset="0"/>
              </a:rPr>
              <a:t>Implications for Policy</a:t>
            </a:r>
            <a:endParaRPr lang="en-AU" sz="3200" b="1" dirty="0">
              <a:solidFill>
                <a:srgbClr val="232852"/>
              </a:solidFill>
              <a:latin typeface="+mn-lt"/>
              <a:ea typeface="Cambria" panose="02040503050406030204" pitchFamily="18" charset="0"/>
            </a:endParaRPr>
          </a:p>
        </p:txBody>
      </p:sp>
      <p:sp>
        <p:nvSpPr>
          <p:cNvPr id="13" name="Subtitle 2">
            <a:extLst>
              <a:ext uri="{FF2B5EF4-FFF2-40B4-BE49-F238E27FC236}">
                <a16:creationId xmlns:a16="http://schemas.microsoft.com/office/drawing/2014/main" id="{BAF884FE-7AFE-E45A-F203-7B74E7973094}"/>
              </a:ext>
            </a:extLst>
          </p:cNvPr>
          <p:cNvSpPr txBox="1">
            <a:spLocks/>
          </p:cNvSpPr>
          <p:nvPr/>
        </p:nvSpPr>
        <p:spPr>
          <a:xfrm>
            <a:off x="1394691" y="1496570"/>
            <a:ext cx="8858639" cy="4508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b="1" dirty="0"/>
              <a:t>How can social systems better support mHealth for PWID?</a:t>
            </a:r>
          </a:p>
          <a:p>
            <a:pPr lvl="1"/>
            <a:r>
              <a:rPr lang="en-AU" sz="2000" dirty="0" err="1"/>
              <a:t>Wifi</a:t>
            </a:r>
            <a:r>
              <a:rPr lang="en-AU" sz="2000" dirty="0"/>
              <a:t> access</a:t>
            </a:r>
          </a:p>
          <a:p>
            <a:pPr marL="0" indent="0">
              <a:buNone/>
            </a:pPr>
            <a:r>
              <a:rPr lang="en-AU" sz="2400" b="1" dirty="0"/>
              <a:t>Remove barriers to accessing technology </a:t>
            </a:r>
          </a:p>
          <a:p>
            <a:pPr lvl="1"/>
            <a:r>
              <a:rPr lang="en-AU" sz="2000" dirty="0"/>
              <a:t>Support development of technology literacy </a:t>
            </a:r>
          </a:p>
          <a:p>
            <a:pPr lvl="1"/>
            <a:r>
              <a:rPr lang="en-AU" sz="2000" dirty="0"/>
              <a:t>Smartphone technology in community centres?</a:t>
            </a:r>
          </a:p>
          <a:p>
            <a:pPr marL="0" indent="0">
              <a:buNone/>
            </a:pPr>
            <a:r>
              <a:rPr lang="en-AU" sz="2400" b="1" dirty="0"/>
              <a:t>Development of data privacy and policy</a:t>
            </a:r>
          </a:p>
          <a:p>
            <a:pPr marL="0" indent="0">
              <a:buNone/>
            </a:pPr>
            <a:r>
              <a:rPr lang="en-AU" sz="2400" b="1" dirty="0"/>
              <a:t>How can trusted relationships be built? </a:t>
            </a:r>
          </a:p>
          <a:p>
            <a:pPr lvl="1"/>
            <a:r>
              <a:rPr lang="en-AU" sz="2000" dirty="0"/>
              <a:t>culture of distrust of governments </a:t>
            </a:r>
          </a:p>
          <a:p>
            <a:pPr lvl="1"/>
            <a:r>
              <a:rPr lang="en-AU" sz="2000" dirty="0"/>
              <a:t>culture of distrust of technology</a:t>
            </a:r>
          </a:p>
          <a:p>
            <a:pPr marL="0" indent="0">
              <a:buFont typeface="Arial" panose="020B0604020202020204" pitchFamily="34" charset="0"/>
              <a:buNone/>
            </a:pPr>
            <a:endParaRPr lang="en-US" sz="2400" dirty="0"/>
          </a:p>
        </p:txBody>
      </p:sp>
      <p:pic>
        <p:nvPicPr>
          <p:cNvPr id="9" name="Picture 8" descr="A picture containing clipart&#10;&#10;Description automatically generated">
            <a:extLst>
              <a:ext uri="{FF2B5EF4-FFF2-40B4-BE49-F238E27FC236}">
                <a16:creationId xmlns:a16="http://schemas.microsoft.com/office/drawing/2014/main" id="{6E2B343D-CDB6-F4ED-75C3-4CE170996D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64298">
            <a:off x="10078569" y="3816882"/>
            <a:ext cx="1791692" cy="1791692"/>
          </a:xfrm>
          <a:prstGeom prst="rect">
            <a:avLst/>
          </a:prstGeom>
        </p:spPr>
      </p:pic>
    </p:spTree>
    <p:extLst>
      <p:ext uri="{BB962C8B-B14F-4D97-AF65-F5344CB8AC3E}">
        <p14:creationId xmlns:p14="http://schemas.microsoft.com/office/powerpoint/2010/main" val="139262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4">
            <a:extLst>
              <a:ext uri="{FF2B5EF4-FFF2-40B4-BE49-F238E27FC236}">
                <a16:creationId xmlns:a16="http://schemas.microsoft.com/office/drawing/2014/main" id="{272546D1-648B-E947-8385-FEAC6C76382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21" b="21"/>
          <a:stretch/>
        </p:blipFill>
        <p:spPr>
          <a:xfrm>
            <a:off x="0" y="447"/>
            <a:ext cx="12192000" cy="6857107"/>
          </a:xfrm>
          <a:prstGeom prst="rect">
            <a:avLst/>
          </a:prstGeom>
        </p:spPr>
      </p:pic>
      <p:sp>
        <p:nvSpPr>
          <p:cNvPr id="12" name="Rectangle 11"/>
          <p:cNvSpPr/>
          <p:nvPr/>
        </p:nvSpPr>
        <p:spPr>
          <a:xfrm>
            <a:off x="0" y="-42051"/>
            <a:ext cx="12192000" cy="6933467"/>
          </a:xfrm>
          <a:prstGeom prst="rect">
            <a:avLst/>
          </a:prstGeom>
          <a:solidFill>
            <a:srgbClr val="0070C0">
              <a:alpha val="78039"/>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rgbClr val="713179"/>
              </a:solidFill>
            </a:endParaRPr>
          </a:p>
        </p:txBody>
      </p:sp>
      <p:sp>
        <p:nvSpPr>
          <p:cNvPr id="20" name="Title 1"/>
          <p:cNvSpPr txBox="1">
            <a:spLocks/>
          </p:cNvSpPr>
          <p:nvPr/>
        </p:nvSpPr>
        <p:spPr>
          <a:xfrm>
            <a:off x="1704622" y="1882145"/>
            <a:ext cx="8782756" cy="3136389"/>
          </a:xfrm>
          <a:prstGeom prst="rect">
            <a:avLst/>
          </a:prstGeom>
          <a:ln w="76200">
            <a:solidFill>
              <a:schemeClr val="bg1"/>
            </a:solidFill>
          </a:ln>
        </p:spPr>
        <p:txBody>
          <a:bodyPr vert="horz" wrap="square" lIns="359953" tIns="89988" rIns="359953" bIns="89988" rtlCol="0" anchor="ctr">
            <a:sp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r>
              <a:rPr lang="en-AU" sz="2400" dirty="0">
                <a:solidFill>
                  <a:schemeClr val="bg1"/>
                </a:solidFill>
                <a:latin typeface="+mj-lt"/>
                <a:cs typeface="Calibri Regular" charset="0"/>
              </a:rPr>
              <a:t>We acknowledge the traditional owners of the land on which Curtin University Perth is located, the Wadjuk people of the Nyungar Nation. We pay our respects to Elders past, present and emerging. We recognise the continuation of cultural, spiritual and educational practices of Aboriginal and Torres Strait Islander peoples and their critical contribution to the life of our region. We appreciate the vital contribution of Aboriginal and Torres Strait Islander people to the public's health.</a:t>
            </a:r>
            <a:endParaRPr lang="en-US" sz="4000" b="1" dirty="0">
              <a:solidFill>
                <a:srgbClr val="FF0000"/>
              </a:solidFill>
              <a:latin typeface="+mj-lt"/>
              <a:cs typeface="Calibri Regular" charset="0"/>
            </a:endParaRPr>
          </a:p>
        </p:txBody>
      </p:sp>
      <p:sp>
        <p:nvSpPr>
          <p:cNvPr id="10" name="Picture Placeholder 2">
            <a:extLst>
              <a:ext uri="{FF2B5EF4-FFF2-40B4-BE49-F238E27FC236}">
                <a16:creationId xmlns:a16="http://schemas.microsoft.com/office/drawing/2014/main" id="{C2C9A89D-6904-F342-AE98-632857D95A4B}"/>
              </a:ext>
            </a:extLst>
          </p:cNvPr>
          <p:cNvSpPr txBox="1">
            <a:spLocks/>
          </p:cNvSpPr>
          <p:nvPr/>
        </p:nvSpPr>
        <p:spPr>
          <a:xfrm>
            <a:off x="153174" y="17378"/>
            <a:ext cx="12192000" cy="6857107"/>
          </a:xfrm>
          <a:prstGeom prst="rect">
            <a:avLst/>
          </a:prstGeom>
        </p:spPr>
      </p:sp>
      <p:sp>
        <p:nvSpPr>
          <p:cNvPr id="23" name="TextBox 22"/>
          <p:cNvSpPr txBox="1"/>
          <p:nvPr/>
        </p:nvSpPr>
        <p:spPr>
          <a:xfrm>
            <a:off x="8278218" y="-1043473"/>
            <a:ext cx="184731" cy="230832"/>
          </a:xfrm>
          <a:prstGeom prst="rect">
            <a:avLst/>
          </a:prstGeom>
          <a:noFill/>
        </p:spPr>
        <p:txBody>
          <a:bodyPr wrap="none" rtlCol="0">
            <a:spAutoFit/>
          </a:bodyPr>
          <a:lstStyle/>
          <a:p>
            <a:endParaRPr lang="en-US" sz="900" dirty="0"/>
          </a:p>
        </p:txBody>
      </p:sp>
    </p:spTree>
    <p:extLst>
      <p:ext uri="{BB962C8B-B14F-4D97-AF65-F5344CB8AC3E}">
        <p14:creationId xmlns:p14="http://schemas.microsoft.com/office/powerpoint/2010/main" val="369352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D3C4-467A-4B36-98A7-1B4C2814C770}"/>
              </a:ext>
            </a:extLst>
          </p:cNvPr>
          <p:cNvSpPr>
            <a:spLocks noGrp="1"/>
          </p:cNvSpPr>
          <p:nvPr>
            <p:ph type="title"/>
          </p:nvPr>
        </p:nvSpPr>
        <p:spPr>
          <a:xfrm>
            <a:off x="2362317" y="2747239"/>
            <a:ext cx="7886700" cy="854822"/>
          </a:xfrm>
        </p:spPr>
        <p:txBody>
          <a:bodyPr>
            <a:noAutofit/>
          </a:bodyPr>
          <a:lstStyle/>
          <a:p>
            <a:pPr algn="ctr"/>
            <a:r>
              <a:rPr lang="en-US" sz="6000" b="1" dirty="0">
                <a:solidFill>
                  <a:srgbClr val="232852"/>
                </a:solidFill>
                <a:latin typeface="+mn-lt"/>
                <a:ea typeface="Cambria" panose="02040503050406030204" pitchFamily="18" charset="0"/>
              </a:rPr>
              <a:t>mHealth and People Who Inject Drugs…</a:t>
            </a:r>
            <a:br>
              <a:rPr lang="en-US" sz="4800" b="1" dirty="0">
                <a:solidFill>
                  <a:srgbClr val="232852"/>
                </a:solidFill>
                <a:latin typeface="+mn-lt"/>
                <a:ea typeface="Cambria" panose="02040503050406030204" pitchFamily="18" charset="0"/>
              </a:rPr>
            </a:br>
            <a:r>
              <a:rPr lang="en-US" sz="4800" dirty="0">
                <a:solidFill>
                  <a:srgbClr val="232852"/>
                </a:solidFill>
                <a:latin typeface="+mn-lt"/>
                <a:ea typeface="Cambria" panose="02040503050406030204" pitchFamily="18" charset="0"/>
              </a:rPr>
              <a:t>watch this space!</a:t>
            </a:r>
            <a:endParaRPr lang="en-AU" sz="4800" dirty="0">
              <a:solidFill>
                <a:srgbClr val="232852"/>
              </a:solidFill>
              <a:latin typeface="+mn-lt"/>
              <a:ea typeface="Cambria" panose="02040503050406030204" pitchFamily="18" charset="0"/>
            </a:endParaRPr>
          </a:p>
        </p:txBody>
      </p:sp>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black background with white text&#10;&#10;Description automatically generated with low confidence">
            <a:extLst>
              <a:ext uri="{FF2B5EF4-FFF2-40B4-BE49-F238E27FC236}">
                <a16:creationId xmlns:a16="http://schemas.microsoft.com/office/drawing/2014/main" id="{3B108F24-4D9E-34DC-B4F9-6211921295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1" name="object 2">
            <a:extLst>
              <a:ext uri="{FF2B5EF4-FFF2-40B4-BE49-F238E27FC236}">
                <a16:creationId xmlns:a16="http://schemas.microsoft.com/office/drawing/2014/main" id="{AA67DDC6-5EFB-7B0B-0B0E-2945A360F31A}"/>
              </a:ext>
            </a:extLst>
          </p:cNvPr>
          <p:cNvPicPr/>
          <p:nvPr/>
        </p:nvPicPr>
        <p:blipFill>
          <a:blip r:embed="rId4" cstate="print"/>
          <a:stretch>
            <a:fillRect/>
          </a:stretch>
        </p:blipFill>
        <p:spPr>
          <a:xfrm>
            <a:off x="8999457" y="5921872"/>
            <a:ext cx="3087619" cy="854823"/>
          </a:xfrm>
          <a:prstGeom prst="rect">
            <a:avLst/>
          </a:prstGeom>
        </p:spPr>
      </p:pic>
    </p:spTree>
    <p:extLst>
      <p:ext uri="{BB962C8B-B14F-4D97-AF65-F5344CB8AC3E}">
        <p14:creationId xmlns:p14="http://schemas.microsoft.com/office/powerpoint/2010/main" val="775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D3C4-467A-4B36-98A7-1B4C2814C770}"/>
              </a:ext>
            </a:extLst>
          </p:cNvPr>
          <p:cNvSpPr>
            <a:spLocks noGrp="1"/>
          </p:cNvSpPr>
          <p:nvPr>
            <p:ph type="title"/>
          </p:nvPr>
        </p:nvSpPr>
        <p:spPr>
          <a:xfrm>
            <a:off x="2400417" y="3001589"/>
            <a:ext cx="7886700" cy="854822"/>
          </a:xfrm>
        </p:spPr>
        <p:txBody>
          <a:bodyPr>
            <a:noAutofit/>
          </a:bodyPr>
          <a:lstStyle/>
          <a:p>
            <a:r>
              <a:rPr lang="en-US" sz="3200" dirty="0">
                <a:latin typeface="+mn-lt"/>
              </a:rPr>
              <a:t>We would like to thank </a:t>
            </a:r>
            <a:r>
              <a:rPr lang="en-US" sz="3200" dirty="0" err="1">
                <a:latin typeface="+mn-lt"/>
              </a:rPr>
              <a:t>HepatitisWA</a:t>
            </a:r>
            <a:r>
              <a:rPr lang="en-US" sz="3200" dirty="0">
                <a:latin typeface="+mn-lt"/>
              </a:rPr>
              <a:t>, </a:t>
            </a:r>
            <a:br>
              <a:rPr lang="en-US" sz="3200" dirty="0">
                <a:latin typeface="+mn-lt"/>
              </a:rPr>
            </a:br>
            <a:r>
              <a:rPr lang="en-US" sz="3200" dirty="0">
                <a:latin typeface="+mn-lt"/>
              </a:rPr>
              <a:t>Peer-Based Harm Reduction WA and WAAC who helped make this research possible.</a:t>
            </a:r>
            <a:br>
              <a:rPr lang="en-US" sz="3200" dirty="0">
                <a:latin typeface="+mn-lt"/>
              </a:rPr>
            </a:br>
            <a:br>
              <a:rPr lang="en-US" sz="3200" dirty="0">
                <a:latin typeface="+mn-lt"/>
              </a:rPr>
            </a:br>
            <a:r>
              <a:rPr lang="en-GB" sz="3200" dirty="0">
                <a:latin typeface="+mn-lt"/>
              </a:rPr>
              <a:t>This project is funded by the Sexual Health and Blood-borne Virus Program, Western Australian Department of Health. </a:t>
            </a:r>
            <a:br>
              <a:rPr lang="en-GB" sz="4800" dirty="0"/>
            </a:br>
            <a:br>
              <a:rPr lang="en-US" sz="4800" b="1" dirty="0">
                <a:solidFill>
                  <a:srgbClr val="232852"/>
                </a:solidFill>
                <a:latin typeface="+mn-lt"/>
                <a:ea typeface="Cambria" panose="02040503050406030204" pitchFamily="18" charset="0"/>
              </a:rPr>
            </a:br>
            <a:endParaRPr lang="en-AU" sz="4800" dirty="0">
              <a:solidFill>
                <a:srgbClr val="232852"/>
              </a:solidFill>
              <a:latin typeface="+mn-lt"/>
              <a:ea typeface="Cambria" panose="02040503050406030204" pitchFamily="18" charset="0"/>
            </a:endParaRPr>
          </a:p>
        </p:txBody>
      </p:sp>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7052EEC1-7642-BD72-E759-C58AFBC0BE81}"/>
              </a:ext>
            </a:extLst>
          </p:cNvPr>
          <p:cNvCxnSpPr/>
          <p:nvPr/>
        </p:nvCxnSpPr>
        <p:spPr>
          <a:xfrm>
            <a:off x="2514601" y="4831669"/>
            <a:ext cx="4237463" cy="0"/>
          </a:xfrm>
          <a:prstGeom prst="line">
            <a:avLst/>
          </a:prstGeom>
          <a:ln w="28575"/>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3B4A5275-A3F2-FD6D-14EC-B9C29FA90BA5}"/>
              </a:ext>
            </a:extLst>
          </p:cNvPr>
          <p:cNvSpPr txBox="1"/>
          <p:nvPr/>
        </p:nvSpPr>
        <p:spPr>
          <a:xfrm>
            <a:off x="2514601" y="5132894"/>
            <a:ext cx="3952875" cy="1200329"/>
          </a:xfrm>
          <a:prstGeom prst="rect">
            <a:avLst/>
          </a:prstGeom>
          <a:noFill/>
        </p:spPr>
        <p:txBody>
          <a:bodyPr wrap="square" rtlCol="0">
            <a:spAutoFit/>
          </a:bodyPr>
          <a:lstStyle/>
          <a:p>
            <a:r>
              <a:rPr lang="en-US" dirty="0"/>
              <a:t>Contact</a:t>
            </a:r>
          </a:p>
          <a:p>
            <a:r>
              <a:rPr lang="en-US" b="1" dirty="0"/>
              <a:t>Tamara Lipscombe</a:t>
            </a:r>
          </a:p>
          <a:p>
            <a:r>
              <a:rPr lang="en-US" dirty="0">
                <a:hlinkClick r:id="rId3"/>
              </a:rPr>
              <a:t>Tamara.Lipscombe@curtin.edu.au</a:t>
            </a:r>
            <a:r>
              <a:rPr lang="en-US" dirty="0"/>
              <a:t> </a:t>
            </a:r>
          </a:p>
          <a:p>
            <a:endParaRPr lang="en-AU" dirty="0"/>
          </a:p>
        </p:txBody>
      </p:sp>
      <p:pic>
        <p:nvPicPr>
          <p:cNvPr id="11" name="Picture 10" descr="A black background with white text&#10;&#10;Description automatically generated with low confidence">
            <a:extLst>
              <a:ext uri="{FF2B5EF4-FFF2-40B4-BE49-F238E27FC236}">
                <a16:creationId xmlns:a16="http://schemas.microsoft.com/office/drawing/2014/main" id="{50643D98-5CFF-204D-4298-CCF0E02CB08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2" name="object 2">
            <a:extLst>
              <a:ext uri="{FF2B5EF4-FFF2-40B4-BE49-F238E27FC236}">
                <a16:creationId xmlns:a16="http://schemas.microsoft.com/office/drawing/2014/main" id="{60A20829-762B-CE79-C411-F81B4188B888}"/>
              </a:ext>
            </a:extLst>
          </p:cNvPr>
          <p:cNvPicPr/>
          <p:nvPr/>
        </p:nvPicPr>
        <p:blipFill>
          <a:blip r:embed="rId5" cstate="print"/>
          <a:stretch>
            <a:fillRect/>
          </a:stretch>
        </p:blipFill>
        <p:spPr>
          <a:xfrm>
            <a:off x="8999457" y="5921872"/>
            <a:ext cx="3087619" cy="854823"/>
          </a:xfrm>
          <a:prstGeom prst="rect">
            <a:avLst/>
          </a:prstGeom>
        </p:spPr>
      </p:pic>
    </p:spTree>
    <p:extLst>
      <p:ext uri="{BB962C8B-B14F-4D97-AF65-F5344CB8AC3E}">
        <p14:creationId xmlns:p14="http://schemas.microsoft.com/office/powerpoint/2010/main" val="1558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D3C4-467A-4B36-98A7-1B4C2814C770}"/>
              </a:ext>
            </a:extLst>
          </p:cNvPr>
          <p:cNvSpPr>
            <a:spLocks noGrp="1"/>
          </p:cNvSpPr>
          <p:nvPr>
            <p:ph type="title"/>
          </p:nvPr>
        </p:nvSpPr>
        <p:spPr>
          <a:xfrm>
            <a:off x="1394691" y="641748"/>
            <a:ext cx="7886700" cy="854822"/>
          </a:xfrm>
        </p:spPr>
        <p:txBody>
          <a:bodyPr>
            <a:normAutofit/>
          </a:bodyPr>
          <a:lstStyle/>
          <a:p>
            <a:r>
              <a:rPr lang="en-AU" sz="3200" b="1" dirty="0">
                <a:solidFill>
                  <a:srgbClr val="232852"/>
                </a:solidFill>
                <a:latin typeface="+mn-lt"/>
                <a:ea typeface="Cambria" panose="02040503050406030204" pitchFamily="18" charset="0"/>
              </a:rPr>
              <a:t>References</a:t>
            </a:r>
          </a:p>
        </p:txBody>
      </p:sp>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black background with white text&#10;&#10;Description automatically generated with low confidence">
            <a:extLst>
              <a:ext uri="{FF2B5EF4-FFF2-40B4-BE49-F238E27FC236}">
                <a16:creationId xmlns:a16="http://schemas.microsoft.com/office/drawing/2014/main" id="{25BB620C-14BB-A6A3-7CBA-2B54BD33BC8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2" name="object 2">
            <a:extLst>
              <a:ext uri="{FF2B5EF4-FFF2-40B4-BE49-F238E27FC236}">
                <a16:creationId xmlns:a16="http://schemas.microsoft.com/office/drawing/2014/main" id="{67E17D7C-D616-43DA-D570-860C0B6C7E0D}"/>
              </a:ext>
            </a:extLst>
          </p:cNvPr>
          <p:cNvPicPr/>
          <p:nvPr/>
        </p:nvPicPr>
        <p:blipFill>
          <a:blip r:embed="rId3" cstate="print"/>
          <a:stretch>
            <a:fillRect/>
          </a:stretch>
        </p:blipFill>
        <p:spPr>
          <a:xfrm>
            <a:off x="8999457" y="5921872"/>
            <a:ext cx="3087619" cy="854823"/>
          </a:xfrm>
          <a:prstGeom prst="rect">
            <a:avLst/>
          </a:prstGeom>
        </p:spPr>
      </p:pic>
      <p:sp>
        <p:nvSpPr>
          <p:cNvPr id="13" name="Subtitle 2">
            <a:extLst>
              <a:ext uri="{FF2B5EF4-FFF2-40B4-BE49-F238E27FC236}">
                <a16:creationId xmlns:a16="http://schemas.microsoft.com/office/drawing/2014/main" id="{33AB7841-F0EA-11CD-3564-91A6EDFE1568}"/>
              </a:ext>
            </a:extLst>
          </p:cNvPr>
          <p:cNvSpPr txBox="1">
            <a:spLocks/>
          </p:cNvSpPr>
          <p:nvPr/>
        </p:nvSpPr>
        <p:spPr>
          <a:xfrm>
            <a:off x="1394691" y="1496570"/>
            <a:ext cx="8858639" cy="520373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Department of Health Western Australia (2022). Needle and syringe equipment distribution. </a:t>
            </a:r>
            <a:r>
              <a:rPr lang="en-AU" sz="2400" i="1" dirty="0"/>
              <a:t>FITS Database</a:t>
            </a:r>
            <a:r>
              <a:rPr lang="en-AU" sz="2400" dirty="0"/>
              <a:t>. Retrieved March 1, 2022, via personal communication from S. Yam, Department of Health. </a:t>
            </a:r>
          </a:p>
          <a:p>
            <a:pPr marL="0" indent="0">
              <a:buNone/>
            </a:pPr>
            <a:r>
              <a:rPr lang="en-AU" sz="2400" dirty="0" err="1"/>
              <a:t>Genz</a:t>
            </a:r>
            <a:r>
              <a:rPr lang="en-AU" sz="2400" dirty="0"/>
              <a:t>, A., Kirk, G., Piggott, D., Mehta, S., Linas, B., &amp; </a:t>
            </a:r>
            <a:r>
              <a:rPr lang="en-AU" sz="2400" dirty="0" err="1"/>
              <a:t>Westergaard</a:t>
            </a:r>
            <a:r>
              <a:rPr lang="en-AU" sz="2400" dirty="0"/>
              <a:t>, R. (2015). Uptake and acceptability of information and communication technology in a community-based cohort of people who inject drugs: Implications for mobile health interventions. </a:t>
            </a:r>
            <a:r>
              <a:rPr lang="en-AU" sz="2400" i="1" dirty="0"/>
              <a:t>JMIR </a:t>
            </a:r>
            <a:r>
              <a:rPr lang="en-AU" sz="2400" i="1" dirty="0" err="1"/>
              <a:t>Mhealth</a:t>
            </a:r>
            <a:r>
              <a:rPr lang="en-AU" sz="2400" i="1" dirty="0"/>
              <a:t> </a:t>
            </a:r>
            <a:r>
              <a:rPr lang="en-AU" sz="2400" i="1" dirty="0" err="1"/>
              <a:t>Uhealth</a:t>
            </a:r>
            <a:r>
              <a:rPr lang="en-AU" sz="2400" i="1" dirty="0"/>
              <a:t>, 3</a:t>
            </a:r>
            <a:r>
              <a:rPr lang="en-AU" sz="2400" dirty="0"/>
              <a:t>(2):e70. doi:10.2196/mhealth.3437</a:t>
            </a:r>
          </a:p>
          <a:p>
            <a:pPr marL="0" indent="0">
              <a:buNone/>
            </a:pPr>
            <a:r>
              <a:rPr lang="en-AU" sz="2400" dirty="0"/>
              <a:t>Lobo, R., McCausland, K., Reeves, K., Yam, S., Worthington, D., &amp; Deverell, S., (2021). </a:t>
            </a:r>
            <a:r>
              <a:rPr lang="en-AU" sz="2400" i="1" dirty="0"/>
              <a:t>Evaluation of the ACE (access, care and empowerment) mobile app. Interim report: December 2020-September 2021. </a:t>
            </a:r>
            <a:r>
              <a:rPr lang="en-AU" sz="2400" dirty="0"/>
              <a:t>SiREN, Curtin University. Perth, Western Australia. </a:t>
            </a:r>
          </a:p>
          <a:p>
            <a:pPr marL="0" indent="0">
              <a:buNone/>
            </a:pPr>
            <a:r>
              <a:rPr lang="en-AU" sz="2400" dirty="0"/>
              <a:t>Peacock, A., </a:t>
            </a:r>
            <a:r>
              <a:rPr lang="en-AU" sz="2400" dirty="0" err="1"/>
              <a:t>Uporova</a:t>
            </a:r>
            <a:r>
              <a:rPr lang="en-AU" sz="2400" dirty="0"/>
              <a:t>, J., Karlsson, A., Price, O., Gibbs, D., Swanton, R., Chan, R., Bruno, R., </a:t>
            </a:r>
            <a:r>
              <a:rPr lang="en-AU" sz="2400" dirty="0" err="1"/>
              <a:t>Dietze</a:t>
            </a:r>
            <a:r>
              <a:rPr lang="en-AU" sz="2400" dirty="0"/>
              <a:t>, P., Lenton, S., </a:t>
            </a:r>
            <a:r>
              <a:rPr lang="en-AU" sz="2400" dirty="0" err="1"/>
              <a:t>Salom</a:t>
            </a:r>
            <a:r>
              <a:rPr lang="en-AU" sz="2400" dirty="0"/>
              <a:t>, C., Degenhardt, L., &amp; Farrell, M. (2021). Australian drug trends 2020: Key findings from the national illicit drug reporting system (IDRS) interviews.  </a:t>
            </a:r>
          </a:p>
          <a:p>
            <a:pPr marL="0" indent="0">
              <a:buNone/>
            </a:pPr>
            <a:r>
              <a:rPr lang="en-AU" sz="2400" dirty="0"/>
              <a:t>Shelby, T., Xin, Z., Douglas, B., &amp; Frederick, A. (2021). Acceptability of an mHealth app that provides harm reduction services among people who inject drugs: Survey study. </a:t>
            </a:r>
            <a:r>
              <a:rPr lang="en-AU" sz="2400" i="1" dirty="0" err="1"/>
              <a:t>Jounral</a:t>
            </a:r>
            <a:r>
              <a:rPr lang="en-AU" sz="2400" i="1" dirty="0"/>
              <a:t> of Medical Internet Research. 23</a:t>
            </a:r>
            <a:r>
              <a:rPr lang="en-AU" sz="2400" dirty="0"/>
              <a:t>(7), e25428-e25428.</a:t>
            </a:r>
          </a:p>
          <a:p>
            <a:pPr marL="0" indent="0">
              <a:buNone/>
            </a:pPr>
            <a:r>
              <a:rPr lang="en-AU" sz="2400" dirty="0" err="1"/>
              <a:t>Storen</a:t>
            </a:r>
            <a:r>
              <a:rPr lang="en-AU" sz="2400" dirty="0"/>
              <a:t>, R., Corrigan, N. (2020). Covid-19: A chronology of state and territory government announcements (up until 30 June 2020). </a:t>
            </a:r>
            <a:r>
              <a:rPr lang="en-AU" sz="2400" i="1" dirty="0"/>
              <a:t>Research Paper Series, 2020-21. Social Policy. </a:t>
            </a:r>
            <a:r>
              <a:rPr lang="en-AU" sz="2400" dirty="0"/>
              <a:t>Parliamentary library: Information, analysis, advice. Department of Parliamentary Services. </a:t>
            </a:r>
          </a:p>
          <a:p>
            <a:pPr marL="0" indent="0">
              <a:buNone/>
            </a:pPr>
            <a:r>
              <a:rPr lang="en-AU" sz="2400" dirty="0" err="1"/>
              <a:t>Ozga</a:t>
            </a:r>
            <a:r>
              <a:rPr lang="en-AU" sz="2400" dirty="0"/>
              <a:t>, J., </a:t>
            </a:r>
            <a:r>
              <a:rPr lang="en-AU" sz="2400" dirty="0" err="1"/>
              <a:t>Paqutte</a:t>
            </a:r>
            <a:r>
              <a:rPr lang="en-AU" sz="2400" dirty="0"/>
              <a:t>, C., </a:t>
            </a:r>
            <a:r>
              <a:rPr lang="en-AU" sz="2400" dirty="0" err="1"/>
              <a:t>Syvertsen</a:t>
            </a:r>
            <a:r>
              <a:rPr lang="en-AU" sz="2400" dirty="0"/>
              <a:t>, J., Pollini, R. (2022). Mobile phone and internet use among people who inject drugs: Implications for mobile health interventions.  </a:t>
            </a:r>
            <a:r>
              <a:rPr lang="en-AU" sz="2400" i="1" dirty="0"/>
              <a:t>Substance Abuse, 43</a:t>
            </a:r>
            <a:r>
              <a:rPr lang="en-AU" sz="2400" dirty="0"/>
              <a:t>(1), 592-597. doi:10.1080/08897077.2021.1975871</a:t>
            </a:r>
          </a:p>
          <a:p>
            <a:pPr marL="0" indent="0">
              <a:buNone/>
            </a:pPr>
            <a:r>
              <a:rPr lang="en-AU" sz="2400" dirty="0" err="1"/>
              <a:t>Vasylyeva</a:t>
            </a:r>
            <a:r>
              <a:rPr lang="en-AU" sz="2400" dirty="0"/>
              <a:t>, T., </a:t>
            </a:r>
            <a:r>
              <a:rPr lang="en-AU" sz="2400" dirty="0" err="1"/>
              <a:t>Smyrnov</a:t>
            </a:r>
            <a:r>
              <a:rPr lang="en-AU" sz="2400" dirty="0"/>
              <a:t>, P., </a:t>
            </a:r>
            <a:r>
              <a:rPr lang="en-AU" sz="2400" dirty="0" err="1"/>
              <a:t>Strathdee</a:t>
            </a:r>
            <a:r>
              <a:rPr lang="en-AU" sz="2400" dirty="0"/>
              <a:t>, S., &amp; Friedman, S. (2020).  Challenges posed by Covid-19 to people who inject drugs and lessons from other outbreaks. </a:t>
            </a:r>
            <a:r>
              <a:rPr lang="en-AU" sz="2400" i="1" dirty="0"/>
              <a:t>Journal of International AIDS Society, 23</a:t>
            </a:r>
            <a:r>
              <a:rPr lang="en-AU" sz="2400" dirty="0"/>
              <a:t>(7), e25583. doi:10.1002/jia2.25583</a:t>
            </a:r>
          </a:p>
          <a:p>
            <a:pPr marL="0" indent="0">
              <a:buNone/>
            </a:pPr>
            <a:r>
              <a:rPr lang="en-AU" sz="2400" dirty="0"/>
              <a:t>Voce, A., Finney, J., Gately, N., &amp; Sullivan, T. (2020). Covid-19 pandemic constricts methamphetamine supply in Perth. </a:t>
            </a:r>
            <a:r>
              <a:rPr lang="en-AU" sz="2400" i="1" dirty="0"/>
              <a:t>Australian Institute of Criminology, Statistical Bulletin 29, </a:t>
            </a:r>
            <a:r>
              <a:rPr lang="en-AU" sz="2400" dirty="0"/>
              <a:t>1-9. </a:t>
            </a:r>
          </a:p>
          <a:p>
            <a:pPr marL="0" indent="0">
              <a:buNone/>
            </a:pPr>
            <a:r>
              <a:rPr lang="en-AU" sz="2400" dirty="0"/>
              <a:t>United Nations Office on Drug and Crime. (2021). World drug report 2021: Covid-19 and drugs: Impact outlook. Book 5. Vienna, Austria; United Nations Office on Drug and Crime.</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2260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D3C4-467A-4B36-98A7-1B4C2814C770}"/>
              </a:ext>
            </a:extLst>
          </p:cNvPr>
          <p:cNvSpPr>
            <a:spLocks noGrp="1"/>
          </p:cNvSpPr>
          <p:nvPr>
            <p:ph type="title"/>
          </p:nvPr>
        </p:nvSpPr>
        <p:spPr>
          <a:xfrm>
            <a:off x="1394691" y="661983"/>
            <a:ext cx="8965779" cy="854822"/>
          </a:xfrm>
        </p:spPr>
        <p:txBody>
          <a:bodyPr>
            <a:normAutofit/>
          </a:bodyPr>
          <a:lstStyle/>
          <a:p>
            <a:r>
              <a:rPr lang="en-AU" sz="3200" b="1" dirty="0">
                <a:solidFill>
                  <a:srgbClr val="232852"/>
                </a:solidFill>
                <a:latin typeface="+mn-lt"/>
                <a:ea typeface="Cambria" panose="02040503050406030204" pitchFamily="18" charset="0"/>
              </a:rPr>
              <a:t>Overview</a:t>
            </a:r>
          </a:p>
        </p:txBody>
      </p:sp>
      <p:sp>
        <p:nvSpPr>
          <p:cNvPr id="3" name="Subtitle 2">
            <a:extLst>
              <a:ext uri="{FF2B5EF4-FFF2-40B4-BE49-F238E27FC236}">
                <a16:creationId xmlns:a16="http://schemas.microsoft.com/office/drawing/2014/main" id="{76895BA1-D671-4AAF-A62B-152A1FD50C9B}"/>
              </a:ext>
            </a:extLst>
          </p:cNvPr>
          <p:cNvSpPr>
            <a:spLocks noGrp="1"/>
          </p:cNvSpPr>
          <p:nvPr>
            <p:ph sz="half" idx="1"/>
          </p:nvPr>
        </p:nvSpPr>
        <p:spPr>
          <a:xfrm>
            <a:off x="1394691" y="1496570"/>
            <a:ext cx="8858639" cy="4508305"/>
          </a:xfrm>
        </p:spPr>
        <p:txBody>
          <a:bodyPr>
            <a:normAutofit/>
          </a:bodyPr>
          <a:lstStyle/>
          <a:p>
            <a:r>
              <a:rPr lang="en-US" sz="2400" dirty="0"/>
              <a:t>About the project</a:t>
            </a:r>
          </a:p>
          <a:p>
            <a:r>
              <a:rPr lang="en-US" sz="2400" dirty="0"/>
              <a:t>Background</a:t>
            </a:r>
          </a:p>
          <a:p>
            <a:r>
              <a:rPr lang="en-US" sz="2400" dirty="0"/>
              <a:t>Research and evaluation methods</a:t>
            </a:r>
          </a:p>
          <a:p>
            <a:r>
              <a:rPr lang="en-US" sz="2400" dirty="0"/>
              <a:t>Findings </a:t>
            </a:r>
          </a:p>
          <a:p>
            <a:r>
              <a:rPr lang="en-US" sz="2400" dirty="0"/>
              <a:t>Conclusion </a:t>
            </a:r>
          </a:p>
          <a:p>
            <a:pPr marL="0" indent="0">
              <a:buNone/>
            </a:pPr>
            <a:endParaRPr lang="en-US" sz="2400" dirty="0"/>
          </a:p>
        </p:txBody>
      </p:sp>
      <p:sp>
        <p:nvSpPr>
          <p:cNvPr id="10" name="Rectangle 9">
            <a:extLst>
              <a:ext uri="{FF2B5EF4-FFF2-40B4-BE49-F238E27FC236}">
                <a16:creationId xmlns:a16="http://schemas.microsoft.com/office/drawing/2014/main" id="{D696C81A-016F-6AF5-62A8-97032BA06DDD}"/>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11" name="Rectangle 10">
            <a:extLst>
              <a:ext uri="{FF2B5EF4-FFF2-40B4-BE49-F238E27FC236}">
                <a16:creationId xmlns:a16="http://schemas.microsoft.com/office/drawing/2014/main" id="{D4A167A0-B6E6-2133-F6CF-23A8B47964E4}"/>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ack background with white text&#10;&#10;Description automatically generated with low confidence">
            <a:extLst>
              <a:ext uri="{FF2B5EF4-FFF2-40B4-BE49-F238E27FC236}">
                <a16:creationId xmlns:a16="http://schemas.microsoft.com/office/drawing/2014/main" id="{4DE7646C-3D4E-7D74-C367-DB2656158C0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3" name="object 2">
            <a:extLst>
              <a:ext uri="{FF2B5EF4-FFF2-40B4-BE49-F238E27FC236}">
                <a16:creationId xmlns:a16="http://schemas.microsoft.com/office/drawing/2014/main" id="{28D7AAA7-A4BD-C921-F910-D106AC9FE445}"/>
              </a:ext>
            </a:extLst>
          </p:cNvPr>
          <p:cNvPicPr/>
          <p:nvPr/>
        </p:nvPicPr>
        <p:blipFill>
          <a:blip r:embed="rId4" cstate="print"/>
          <a:stretch>
            <a:fillRect/>
          </a:stretch>
        </p:blipFill>
        <p:spPr>
          <a:xfrm>
            <a:off x="8999457" y="5921872"/>
            <a:ext cx="3087619" cy="854823"/>
          </a:xfrm>
          <a:prstGeom prst="rect">
            <a:avLst/>
          </a:prstGeom>
        </p:spPr>
      </p:pic>
    </p:spTree>
    <p:extLst>
      <p:ext uri="{BB962C8B-B14F-4D97-AF65-F5344CB8AC3E}">
        <p14:creationId xmlns:p14="http://schemas.microsoft.com/office/powerpoint/2010/main" val="122641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oogle Shape;76;p16">
            <a:extLst>
              <a:ext uri="{FF2B5EF4-FFF2-40B4-BE49-F238E27FC236}">
                <a16:creationId xmlns:a16="http://schemas.microsoft.com/office/drawing/2014/main" id="{80F662B2-A95A-FDCE-26BD-377230658F64}"/>
              </a:ext>
            </a:extLst>
          </p:cNvPr>
          <p:cNvGrpSpPr/>
          <p:nvPr/>
        </p:nvGrpSpPr>
        <p:grpSpPr>
          <a:xfrm>
            <a:off x="2610513" y="1172520"/>
            <a:ext cx="7018030" cy="5685480"/>
            <a:chOff x="1595350" y="1290207"/>
            <a:chExt cx="4874137" cy="3853295"/>
          </a:xfrm>
        </p:grpSpPr>
        <p:sp>
          <p:nvSpPr>
            <p:cNvPr id="277" name="Google Shape;77;p16">
              <a:extLst>
                <a:ext uri="{FF2B5EF4-FFF2-40B4-BE49-F238E27FC236}">
                  <a16:creationId xmlns:a16="http://schemas.microsoft.com/office/drawing/2014/main" id="{12093773-8C2D-B787-7CE8-D8C6E84C597B}"/>
                </a:ext>
              </a:extLst>
            </p:cNvPr>
            <p:cNvSpPr/>
            <p:nvPr/>
          </p:nvSpPr>
          <p:spPr>
            <a:xfrm>
              <a:off x="1595350" y="1290207"/>
              <a:ext cx="4874137" cy="3853295"/>
            </a:xfrm>
            <a:custGeom>
              <a:avLst/>
              <a:gdLst/>
              <a:ahLst/>
              <a:cxnLst/>
              <a:rect l="l" t="t" r="r" b="b"/>
              <a:pathLst>
                <a:path w="174904" h="138272" extrusionOk="0">
                  <a:moveTo>
                    <a:pt x="124203" y="0"/>
                  </a:moveTo>
                  <a:cubicBezTo>
                    <a:pt x="122858" y="0"/>
                    <a:pt x="121513" y="166"/>
                    <a:pt x="120206" y="504"/>
                  </a:cubicBezTo>
                  <a:cubicBezTo>
                    <a:pt x="116051" y="1552"/>
                    <a:pt x="112407" y="4302"/>
                    <a:pt x="110252" y="8005"/>
                  </a:cubicBezTo>
                  <a:cubicBezTo>
                    <a:pt x="108074" y="11696"/>
                    <a:pt x="107454" y="16221"/>
                    <a:pt x="108562" y="20352"/>
                  </a:cubicBezTo>
                  <a:cubicBezTo>
                    <a:pt x="109098" y="22424"/>
                    <a:pt x="110074" y="24376"/>
                    <a:pt x="111372" y="26055"/>
                  </a:cubicBezTo>
                  <a:lnTo>
                    <a:pt x="111479" y="26222"/>
                  </a:lnTo>
                  <a:lnTo>
                    <a:pt x="111538" y="26293"/>
                  </a:lnTo>
                  <a:lnTo>
                    <a:pt x="111586" y="26353"/>
                  </a:lnTo>
                  <a:lnTo>
                    <a:pt x="111776" y="26591"/>
                  </a:lnTo>
                  <a:lnTo>
                    <a:pt x="112146" y="27055"/>
                  </a:lnTo>
                  <a:lnTo>
                    <a:pt x="112896" y="27996"/>
                  </a:lnTo>
                  <a:lnTo>
                    <a:pt x="114384" y="29877"/>
                  </a:lnTo>
                  <a:lnTo>
                    <a:pt x="120361" y="37378"/>
                  </a:lnTo>
                  <a:lnTo>
                    <a:pt x="132303" y="52392"/>
                  </a:lnTo>
                  <a:lnTo>
                    <a:pt x="138280" y="59905"/>
                  </a:lnTo>
                  <a:lnTo>
                    <a:pt x="141268" y="63655"/>
                  </a:lnTo>
                  <a:cubicBezTo>
                    <a:pt x="141554" y="64012"/>
                    <a:pt x="141661" y="64179"/>
                    <a:pt x="141828" y="64417"/>
                  </a:cubicBezTo>
                  <a:cubicBezTo>
                    <a:pt x="141899" y="64524"/>
                    <a:pt x="141995" y="64631"/>
                    <a:pt x="142066" y="64750"/>
                  </a:cubicBezTo>
                  <a:lnTo>
                    <a:pt x="142256" y="65096"/>
                  </a:lnTo>
                  <a:cubicBezTo>
                    <a:pt x="142328" y="65215"/>
                    <a:pt x="142399" y="65334"/>
                    <a:pt x="142459" y="65453"/>
                  </a:cubicBezTo>
                  <a:lnTo>
                    <a:pt x="142626" y="65822"/>
                  </a:lnTo>
                  <a:lnTo>
                    <a:pt x="142792" y="66191"/>
                  </a:lnTo>
                  <a:lnTo>
                    <a:pt x="142911" y="66572"/>
                  </a:lnTo>
                  <a:cubicBezTo>
                    <a:pt x="143602" y="68608"/>
                    <a:pt x="143459" y="70942"/>
                    <a:pt x="142530" y="72882"/>
                  </a:cubicBezTo>
                  <a:cubicBezTo>
                    <a:pt x="142066" y="73859"/>
                    <a:pt x="141411" y="74740"/>
                    <a:pt x="140613" y="75466"/>
                  </a:cubicBezTo>
                  <a:lnTo>
                    <a:pt x="140316" y="75740"/>
                  </a:lnTo>
                  <a:lnTo>
                    <a:pt x="140161" y="75883"/>
                  </a:lnTo>
                  <a:lnTo>
                    <a:pt x="139923" y="76061"/>
                  </a:lnTo>
                  <a:lnTo>
                    <a:pt x="139458" y="76442"/>
                  </a:lnTo>
                  <a:lnTo>
                    <a:pt x="139399" y="76490"/>
                  </a:lnTo>
                  <a:lnTo>
                    <a:pt x="139363" y="76514"/>
                  </a:lnTo>
                  <a:lnTo>
                    <a:pt x="139280" y="76573"/>
                  </a:lnTo>
                  <a:lnTo>
                    <a:pt x="139113" y="76692"/>
                  </a:lnTo>
                  <a:cubicBezTo>
                    <a:pt x="138887" y="76847"/>
                    <a:pt x="138673" y="77026"/>
                    <a:pt x="138435" y="77133"/>
                  </a:cubicBezTo>
                  <a:cubicBezTo>
                    <a:pt x="138196" y="77264"/>
                    <a:pt x="137970" y="77431"/>
                    <a:pt x="137720" y="77514"/>
                  </a:cubicBezTo>
                  <a:cubicBezTo>
                    <a:pt x="136605" y="78048"/>
                    <a:pt x="135364" y="78318"/>
                    <a:pt x="134119" y="78318"/>
                  </a:cubicBezTo>
                  <a:cubicBezTo>
                    <a:pt x="133197" y="78318"/>
                    <a:pt x="132274" y="78170"/>
                    <a:pt x="131398" y="77871"/>
                  </a:cubicBezTo>
                  <a:cubicBezTo>
                    <a:pt x="130374" y="77526"/>
                    <a:pt x="129422" y="76990"/>
                    <a:pt x="128612" y="76288"/>
                  </a:cubicBezTo>
                  <a:cubicBezTo>
                    <a:pt x="128421" y="76097"/>
                    <a:pt x="128207" y="75918"/>
                    <a:pt x="128017" y="75728"/>
                  </a:cubicBezTo>
                  <a:cubicBezTo>
                    <a:pt x="127838" y="75514"/>
                    <a:pt x="127671" y="75323"/>
                    <a:pt x="127469" y="75109"/>
                  </a:cubicBezTo>
                  <a:lnTo>
                    <a:pt x="125981" y="73240"/>
                  </a:lnTo>
                  <a:lnTo>
                    <a:pt x="114039" y="58226"/>
                  </a:lnTo>
                  <a:lnTo>
                    <a:pt x="102085" y="43212"/>
                  </a:lnTo>
                  <a:lnTo>
                    <a:pt x="99108" y="39462"/>
                  </a:lnTo>
                  <a:lnTo>
                    <a:pt x="98358" y="38521"/>
                  </a:lnTo>
                  <a:lnTo>
                    <a:pt x="97989" y="38045"/>
                  </a:lnTo>
                  <a:lnTo>
                    <a:pt x="97799" y="37819"/>
                  </a:lnTo>
                  <a:lnTo>
                    <a:pt x="97751" y="37759"/>
                  </a:lnTo>
                  <a:lnTo>
                    <a:pt x="97691" y="37688"/>
                  </a:lnTo>
                  <a:lnTo>
                    <a:pt x="97560" y="37533"/>
                  </a:lnTo>
                  <a:cubicBezTo>
                    <a:pt x="97203" y="37140"/>
                    <a:pt x="96870" y="36735"/>
                    <a:pt x="96501" y="36354"/>
                  </a:cubicBezTo>
                  <a:cubicBezTo>
                    <a:pt x="96108" y="35997"/>
                    <a:pt x="95727" y="35628"/>
                    <a:pt x="95322" y="35282"/>
                  </a:cubicBezTo>
                  <a:cubicBezTo>
                    <a:pt x="93691" y="33937"/>
                    <a:pt x="91786" y="32901"/>
                    <a:pt x="89774" y="32270"/>
                  </a:cubicBezTo>
                  <a:cubicBezTo>
                    <a:pt x="88158" y="31754"/>
                    <a:pt x="86462" y="31493"/>
                    <a:pt x="84765" y="31493"/>
                  </a:cubicBezTo>
                  <a:cubicBezTo>
                    <a:pt x="84386" y="31493"/>
                    <a:pt x="84008" y="31506"/>
                    <a:pt x="83630" y="31532"/>
                  </a:cubicBezTo>
                  <a:cubicBezTo>
                    <a:pt x="83594" y="31520"/>
                    <a:pt x="83547" y="31520"/>
                    <a:pt x="83511" y="31520"/>
                  </a:cubicBezTo>
                  <a:cubicBezTo>
                    <a:pt x="83440" y="31520"/>
                    <a:pt x="83368" y="31532"/>
                    <a:pt x="83309" y="31568"/>
                  </a:cubicBezTo>
                  <a:cubicBezTo>
                    <a:pt x="81261" y="31734"/>
                    <a:pt x="79249" y="32294"/>
                    <a:pt x="77415" y="33211"/>
                  </a:cubicBezTo>
                  <a:cubicBezTo>
                    <a:pt x="75510" y="34163"/>
                    <a:pt x="73819" y="35461"/>
                    <a:pt x="72402" y="37033"/>
                  </a:cubicBezTo>
                  <a:cubicBezTo>
                    <a:pt x="70986" y="38616"/>
                    <a:pt x="69878" y="40474"/>
                    <a:pt x="69164" y="42462"/>
                  </a:cubicBezTo>
                  <a:cubicBezTo>
                    <a:pt x="68450" y="44450"/>
                    <a:pt x="68116" y="46570"/>
                    <a:pt x="68188" y="48689"/>
                  </a:cubicBezTo>
                  <a:cubicBezTo>
                    <a:pt x="68271" y="50796"/>
                    <a:pt x="68747" y="52904"/>
                    <a:pt x="69616" y="54833"/>
                  </a:cubicBezTo>
                  <a:lnTo>
                    <a:pt x="69938" y="55559"/>
                  </a:lnTo>
                  <a:lnTo>
                    <a:pt x="70331" y="56249"/>
                  </a:lnTo>
                  <a:lnTo>
                    <a:pt x="70724" y="56940"/>
                  </a:lnTo>
                  <a:cubicBezTo>
                    <a:pt x="70867" y="57166"/>
                    <a:pt x="71021" y="57380"/>
                    <a:pt x="71176" y="57595"/>
                  </a:cubicBezTo>
                  <a:lnTo>
                    <a:pt x="71640" y="58238"/>
                  </a:lnTo>
                  <a:lnTo>
                    <a:pt x="71760" y="58392"/>
                  </a:lnTo>
                  <a:lnTo>
                    <a:pt x="71855" y="58512"/>
                  </a:lnTo>
                  <a:lnTo>
                    <a:pt x="72033" y="58750"/>
                  </a:lnTo>
                  <a:lnTo>
                    <a:pt x="72783" y="59690"/>
                  </a:lnTo>
                  <a:lnTo>
                    <a:pt x="78737" y="67203"/>
                  </a:lnTo>
                  <a:lnTo>
                    <a:pt x="90667" y="82241"/>
                  </a:lnTo>
                  <a:lnTo>
                    <a:pt x="96620" y="89753"/>
                  </a:lnTo>
                  <a:lnTo>
                    <a:pt x="99596" y="93516"/>
                  </a:lnTo>
                  <a:lnTo>
                    <a:pt x="101097" y="95397"/>
                  </a:lnTo>
                  <a:lnTo>
                    <a:pt x="101466" y="95861"/>
                  </a:lnTo>
                  <a:lnTo>
                    <a:pt x="101692" y="96195"/>
                  </a:lnTo>
                  <a:lnTo>
                    <a:pt x="101930" y="96528"/>
                  </a:lnTo>
                  <a:cubicBezTo>
                    <a:pt x="102013" y="96635"/>
                    <a:pt x="102073" y="96766"/>
                    <a:pt x="102132" y="96873"/>
                  </a:cubicBezTo>
                  <a:cubicBezTo>
                    <a:pt x="103240" y="98731"/>
                    <a:pt x="103561" y="101017"/>
                    <a:pt x="103049" y="103136"/>
                  </a:cubicBezTo>
                  <a:cubicBezTo>
                    <a:pt x="102537" y="105243"/>
                    <a:pt x="101204" y="107101"/>
                    <a:pt x="99370" y="108280"/>
                  </a:cubicBezTo>
                  <a:cubicBezTo>
                    <a:pt x="98017" y="109146"/>
                    <a:pt x="96414" y="109599"/>
                    <a:pt x="94806" y="109599"/>
                  </a:cubicBezTo>
                  <a:cubicBezTo>
                    <a:pt x="94249" y="109599"/>
                    <a:pt x="93691" y="109545"/>
                    <a:pt x="93143" y="109434"/>
                  </a:cubicBezTo>
                  <a:cubicBezTo>
                    <a:pt x="92084" y="109220"/>
                    <a:pt x="91060" y="108803"/>
                    <a:pt x="90167" y="108208"/>
                  </a:cubicBezTo>
                  <a:cubicBezTo>
                    <a:pt x="90048" y="108149"/>
                    <a:pt x="89940" y="108053"/>
                    <a:pt x="89833" y="107970"/>
                  </a:cubicBezTo>
                  <a:lnTo>
                    <a:pt x="89512" y="107732"/>
                  </a:lnTo>
                  <a:cubicBezTo>
                    <a:pt x="89405" y="107660"/>
                    <a:pt x="89309" y="107553"/>
                    <a:pt x="89214" y="107470"/>
                  </a:cubicBezTo>
                  <a:lnTo>
                    <a:pt x="88916" y="107196"/>
                  </a:lnTo>
                  <a:lnTo>
                    <a:pt x="88762" y="107053"/>
                  </a:lnTo>
                  <a:lnTo>
                    <a:pt x="88631" y="106898"/>
                  </a:lnTo>
                  <a:lnTo>
                    <a:pt x="88357" y="106589"/>
                  </a:lnTo>
                  <a:lnTo>
                    <a:pt x="88226" y="106446"/>
                  </a:lnTo>
                  <a:lnTo>
                    <a:pt x="88190" y="106410"/>
                  </a:lnTo>
                  <a:lnTo>
                    <a:pt x="88143" y="106351"/>
                  </a:lnTo>
                  <a:lnTo>
                    <a:pt x="88047" y="106232"/>
                  </a:lnTo>
                  <a:lnTo>
                    <a:pt x="87678" y="105755"/>
                  </a:lnTo>
                  <a:lnTo>
                    <a:pt x="81701" y="98254"/>
                  </a:lnTo>
                  <a:lnTo>
                    <a:pt x="80213" y="96373"/>
                  </a:lnTo>
                  <a:lnTo>
                    <a:pt x="79832" y="95909"/>
                  </a:lnTo>
                  <a:lnTo>
                    <a:pt x="79653" y="95671"/>
                  </a:lnTo>
                  <a:lnTo>
                    <a:pt x="79391" y="95385"/>
                  </a:lnTo>
                  <a:lnTo>
                    <a:pt x="78868" y="94778"/>
                  </a:lnTo>
                  <a:cubicBezTo>
                    <a:pt x="78689" y="94587"/>
                    <a:pt x="78522" y="94385"/>
                    <a:pt x="78320" y="94206"/>
                  </a:cubicBezTo>
                  <a:cubicBezTo>
                    <a:pt x="76808" y="92706"/>
                    <a:pt x="74986" y="91504"/>
                    <a:pt x="72998" y="90706"/>
                  </a:cubicBezTo>
                  <a:cubicBezTo>
                    <a:pt x="71076" y="89942"/>
                    <a:pt x="69009" y="89538"/>
                    <a:pt x="66937" y="89538"/>
                  </a:cubicBezTo>
                  <a:cubicBezTo>
                    <a:pt x="66877" y="89538"/>
                    <a:pt x="66818" y="89538"/>
                    <a:pt x="66759" y="89539"/>
                  </a:cubicBezTo>
                  <a:cubicBezTo>
                    <a:pt x="64628" y="89563"/>
                    <a:pt x="62496" y="90003"/>
                    <a:pt x="60544" y="90849"/>
                  </a:cubicBezTo>
                  <a:cubicBezTo>
                    <a:pt x="60056" y="91075"/>
                    <a:pt x="59556" y="91277"/>
                    <a:pt x="59103" y="91563"/>
                  </a:cubicBezTo>
                  <a:cubicBezTo>
                    <a:pt x="58639" y="91825"/>
                    <a:pt x="58175" y="92075"/>
                    <a:pt x="57746" y="92397"/>
                  </a:cubicBezTo>
                  <a:lnTo>
                    <a:pt x="57103" y="92861"/>
                  </a:lnTo>
                  <a:lnTo>
                    <a:pt x="56936" y="92980"/>
                  </a:lnTo>
                  <a:cubicBezTo>
                    <a:pt x="56889" y="93028"/>
                    <a:pt x="56829" y="93063"/>
                    <a:pt x="56793" y="93087"/>
                  </a:cubicBezTo>
                  <a:lnTo>
                    <a:pt x="56555" y="93278"/>
                  </a:lnTo>
                  <a:lnTo>
                    <a:pt x="55615" y="94028"/>
                  </a:lnTo>
                  <a:lnTo>
                    <a:pt x="51864" y="97016"/>
                  </a:lnTo>
                  <a:lnTo>
                    <a:pt x="36850" y="108958"/>
                  </a:lnTo>
                  <a:lnTo>
                    <a:pt x="1" y="138271"/>
                  </a:lnTo>
                  <a:lnTo>
                    <a:pt x="13062" y="138271"/>
                  </a:lnTo>
                  <a:lnTo>
                    <a:pt x="41911" y="115304"/>
                  </a:lnTo>
                  <a:lnTo>
                    <a:pt x="56924" y="103362"/>
                  </a:lnTo>
                  <a:lnTo>
                    <a:pt x="60675" y="100374"/>
                  </a:lnTo>
                  <a:lnTo>
                    <a:pt x="61615" y="99636"/>
                  </a:lnTo>
                  <a:lnTo>
                    <a:pt x="61854" y="99445"/>
                  </a:lnTo>
                  <a:cubicBezTo>
                    <a:pt x="61889" y="99409"/>
                    <a:pt x="61913" y="99386"/>
                    <a:pt x="61949" y="99374"/>
                  </a:cubicBezTo>
                  <a:lnTo>
                    <a:pt x="62032" y="99314"/>
                  </a:lnTo>
                  <a:lnTo>
                    <a:pt x="62354" y="99088"/>
                  </a:lnTo>
                  <a:cubicBezTo>
                    <a:pt x="62568" y="98909"/>
                    <a:pt x="62806" y="98802"/>
                    <a:pt x="63032" y="98659"/>
                  </a:cubicBezTo>
                  <a:cubicBezTo>
                    <a:pt x="63258" y="98516"/>
                    <a:pt x="63509" y="98421"/>
                    <a:pt x="63747" y="98314"/>
                  </a:cubicBezTo>
                  <a:cubicBezTo>
                    <a:pt x="64745" y="97879"/>
                    <a:pt x="65841" y="97662"/>
                    <a:pt x="66940" y="97662"/>
                  </a:cubicBezTo>
                  <a:cubicBezTo>
                    <a:pt x="67976" y="97662"/>
                    <a:pt x="69014" y="97855"/>
                    <a:pt x="69974" y="98243"/>
                  </a:cubicBezTo>
                  <a:cubicBezTo>
                    <a:pt x="70962" y="98635"/>
                    <a:pt x="71855" y="99231"/>
                    <a:pt x="72617" y="99981"/>
                  </a:cubicBezTo>
                  <a:cubicBezTo>
                    <a:pt x="72724" y="100064"/>
                    <a:pt x="72795" y="100171"/>
                    <a:pt x="72891" y="100267"/>
                  </a:cubicBezTo>
                  <a:lnTo>
                    <a:pt x="73153" y="100576"/>
                  </a:lnTo>
                  <a:cubicBezTo>
                    <a:pt x="73200" y="100624"/>
                    <a:pt x="73236" y="100660"/>
                    <a:pt x="73295" y="100731"/>
                  </a:cubicBezTo>
                  <a:lnTo>
                    <a:pt x="73486" y="100969"/>
                  </a:lnTo>
                  <a:lnTo>
                    <a:pt x="73855" y="101433"/>
                  </a:lnTo>
                  <a:lnTo>
                    <a:pt x="75355" y="103315"/>
                  </a:lnTo>
                  <a:lnTo>
                    <a:pt x="81320" y="110816"/>
                  </a:lnTo>
                  <a:lnTo>
                    <a:pt x="81701" y="111280"/>
                  </a:lnTo>
                  <a:lnTo>
                    <a:pt x="81785" y="111399"/>
                  </a:lnTo>
                  <a:lnTo>
                    <a:pt x="81832" y="111459"/>
                  </a:lnTo>
                  <a:lnTo>
                    <a:pt x="81904" y="111542"/>
                  </a:lnTo>
                  <a:lnTo>
                    <a:pt x="82166" y="111840"/>
                  </a:lnTo>
                  <a:lnTo>
                    <a:pt x="82689" y="112423"/>
                  </a:lnTo>
                  <a:lnTo>
                    <a:pt x="82951" y="112721"/>
                  </a:lnTo>
                  <a:lnTo>
                    <a:pt x="83237" y="112994"/>
                  </a:lnTo>
                  <a:lnTo>
                    <a:pt x="83821" y="113530"/>
                  </a:lnTo>
                  <a:cubicBezTo>
                    <a:pt x="84011" y="113721"/>
                    <a:pt x="84202" y="113899"/>
                    <a:pt x="84428" y="114054"/>
                  </a:cubicBezTo>
                  <a:lnTo>
                    <a:pt x="85059" y="114530"/>
                  </a:lnTo>
                  <a:cubicBezTo>
                    <a:pt x="85273" y="114685"/>
                    <a:pt x="85476" y="114852"/>
                    <a:pt x="85702" y="114995"/>
                  </a:cubicBezTo>
                  <a:cubicBezTo>
                    <a:pt x="87476" y="116161"/>
                    <a:pt x="89476" y="116971"/>
                    <a:pt x="91548" y="117388"/>
                  </a:cubicBezTo>
                  <a:cubicBezTo>
                    <a:pt x="92629" y="117605"/>
                    <a:pt x="93730" y="117716"/>
                    <a:pt x="94832" y="117716"/>
                  </a:cubicBezTo>
                  <a:cubicBezTo>
                    <a:pt x="95841" y="117716"/>
                    <a:pt x="96850" y="117623"/>
                    <a:pt x="97846" y="117435"/>
                  </a:cubicBezTo>
                  <a:cubicBezTo>
                    <a:pt x="99930" y="117054"/>
                    <a:pt x="101954" y="116269"/>
                    <a:pt x="103728" y="115126"/>
                  </a:cubicBezTo>
                  <a:cubicBezTo>
                    <a:pt x="105502" y="113983"/>
                    <a:pt x="107073" y="112506"/>
                    <a:pt x="108300" y="110780"/>
                  </a:cubicBezTo>
                  <a:cubicBezTo>
                    <a:pt x="109538" y="109065"/>
                    <a:pt x="110431" y="107101"/>
                    <a:pt x="110931" y="105041"/>
                  </a:cubicBezTo>
                  <a:cubicBezTo>
                    <a:pt x="111431" y="102993"/>
                    <a:pt x="111538" y="100850"/>
                    <a:pt x="111229" y="98755"/>
                  </a:cubicBezTo>
                  <a:cubicBezTo>
                    <a:pt x="110931" y="96659"/>
                    <a:pt x="110217" y="94611"/>
                    <a:pt x="109157" y="92790"/>
                  </a:cubicBezTo>
                  <a:cubicBezTo>
                    <a:pt x="109014" y="92563"/>
                    <a:pt x="108895" y="92325"/>
                    <a:pt x="108752" y="92111"/>
                  </a:cubicBezTo>
                  <a:lnTo>
                    <a:pt x="108288" y="91456"/>
                  </a:lnTo>
                  <a:lnTo>
                    <a:pt x="107824" y="90825"/>
                  </a:lnTo>
                  <a:lnTo>
                    <a:pt x="107454" y="90349"/>
                  </a:lnTo>
                  <a:lnTo>
                    <a:pt x="105966" y="88468"/>
                  </a:lnTo>
                  <a:lnTo>
                    <a:pt x="102990" y="84705"/>
                  </a:lnTo>
                  <a:lnTo>
                    <a:pt x="97025" y="77192"/>
                  </a:lnTo>
                  <a:lnTo>
                    <a:pt x="85106" y="62155"/>
                  </a:lnTo>
                  <a:lnTo>
                    <a:pt x="79141" y="54642"/>
                  </a:lnTo>
                  <a:lnTo>
                    <a:pt x="78403" y="53701"/>
                  </a:lnTo>
                  <a:lnTo>
                    <a:pt x="78213" y="53475"/>
                  </a:lnTo>
                  <a:lnTo>
                    <a:pt x="78117" y="53356"/>
                  </a:lnTo>
                  <a:lnTo>
                    <a:pt x="78058" y="53273"/>
                  </a:lnTo>
                  <a:lnTo>
                    <a:pt x="77832" y="52939"/>
                  </a:lnTo>
                  <a:cubicBezTo>
                    <a:pt x="77748" y="52820"/>
                    <a:pt x="77665" y="52725"/>
                    <a:pt x="77594" y="52606"/>
                  </a:cubicBezTo>
                  <a:lnTo>
                    <a:pt x="77391" y="52249"/>
                  </a:lnTo>
                  <a:lnTo>
                    <a:pt x="77189" y="51904"/>
                  </a:lnTo>
                  <a:lnTo>
                    <a:pt x="77034" y="51534"/>
                  </a:lnTo>
                  <a:cubicBezTo>
                    <a:pt x="76593" y="50546"/>
                    <a:pt x="76343" y="49475"/>
                    <a:pt x="76308" y="48403"/>
                  </a:cubicBezTo>
                  <a:cubicBezTo>
                    <a:pt x="76224" y="46236"/>
                    <a:pt x="77010" y="44045"/>
                    <a:pt x="78451" y="42450"/>
                  </a:cubicBezTo>
                  <a:cubicBezTo>
                    <a:pt x="79165" y="41652"/>
                    <a:pt x="80058" y="40974"/>
                    <a:pt x="81011" y="40486"/>
                  </a:cubicBezTo>
                  <a:cubicBezTo>
                    <a:pt x="81975" y="40009"/>
                    <a:pt x="83035" y="39724"/>
                    <a:pt x="84118" y="39640"/>
                  </a:cubicBezTo>
                  <a:cubicBezTo>
                    <a:pt x="84331" y="39624"/>
                    <a:pt x="84544" y="39616"/>
                    <a:pt x="84757" y="39616"/>
                  </a:cubicBezTo>
                  <a:cubicBezTo>
                    <a:pt x="86715" y="39616"/>
                    <a:pt x="88662" y="40300"/>
                    <a:pt x="90155" y="41545"/>
                  </a:cubicBezTo>
                  <a:cubicBezTo>
                    <a:pt x="90357" y="41724"/>
                    <a:pt x="90548" y="41914"/>
                    <a:pt x="90750" y="42093"/>
                  </a:cubicBezTo>
                  <a:cubicBezTo>
                    <a:pt x="90941" y="42283"/>
                    <a:pt x="91107" y="42498"/>
                    <a:pt x="91298" y="42700"/>
                  </a:cubicBezTo>
                  <a:lnTo>
                    <a:pt x="91369" y="42771"/>
                  </a:lnTo>
                  <a:lnTo>
                    <a:pt x="91393" y="42807"/>
                  </a:lnTo>
                  <a:lnTo>
                    <a:pt x="91441" y="42867"/>
                  </a:lnTo>
                  <a:lnTo>
                    <a:pt x="91631" y="43105"/>
                  </a:lnTo>
                  <a:lnTo>
                    <a:pt x="92000" y="43569"/>
                  </a:lnTo>
                  <a:lnTo>
                    <a:pt x="92750" y="44510"/>
                  </a:lnTo>
                  <a:lnTo>
                    <a:pt x="95739" y="48260"/>
                  </a:lnTo>
                  <a:lnTo>
                    <a:pt x="107681" y="63274"/>
                  </a:lnTo>
                  <a:lnTo>
                    <a:pt x="119635" y="78288"/>
                  </a:lnTo>
                  <a:lnTo>
                    <a:pt x="121123" y="80169"/>
                  </a:lnTo>
                  <a:cubicBezTo>
                    <a:pt x="121456" y="80562"/>
                    <a:pt x="121813" y="80967"/>
                    <a:pt x="122159" y="81348"/>
                  </a:cubicBezTo>
                  <a:cubicBezTo>
                    <a:pt x="122528" y="81729"/>
                    <a:pt x="122933" y="82086"/>
                    <a:pt x="123314" y="82443"/>
                  </a:cubicBezTo>
                  <a:cubicBezTo>
                    <a:pt x="124921" y="83824"/>
                    <a:pt x="126802" y="84896"/>
                    <a:pt x="128802" y="85562"/>
                  </a:cubicBezTo>
                  <a:cubicBezTo>
                    <a:pt x="130518" y="86141"/>
                    <a:pt x="132320" y="86434"/>
                    <a:pt x="134120" y="86434"/>
                  </a:cubicBezTo>
                  <a:cubicBezTo>
                    <a:pt x="134431" y="86434"/>
                    <a:pt x="134743" y="86425"/>
                    <a:pt x="135053" y="86408"/>
                  </a:cubicBezTo>
                  <a:cubicBezTo>
                    <a:pt x="137161" y="86301"/>
                    <a:pt x="139256" y="85765"/>
                    <a:pt x="141173" y="84860"/>
                  </a:cubicBezTo>
                  <a:cubicBezTo>
                    <a:pt x="141661" y="84658"/>
                    <a:pt x="142114" y="84384"/>
                    <a:pt x="142578" y="84122"/>
                  </a:cubicBezTo>
                  <a:cubicBezTo>
                    <a:pt x="143042" y="83872"/>
                    <a:pt x="143471" y="83550"/>
                    <a:pt x="143900" y="83241"/>
                  </a:cubicBezTo>
                  <a:lnTo>
                    <a:pt x="144221" y="83015"/>
                  </a:lnTo>
                  <a:lnTo>
                    <a:pt x="144376" y="82895"/>
                  </a:lnTo>
                  <a:lnTo>
                    <a:pt x="144459" y="82836"/>
                  </a:lnTo>
                  <a:lnTo>
                    <a:pt x="144519" y="82788"/>
                  </a:lnTo>
                  <a:lnTo>
                    <a:pt x="144983" y="82419"/>
                  </a:lnTo>
                  <a:lnTo>
                    <a:pt x="145221" y="82229"/>
                  </a:lnTo>
                  <a:lnTo>
                    <a:pt x="145519" y="81967"/>
                  </a:lnTo>
                  <a:lnTo>
                    <a:pt x="146114" y="81455"/>
                  </a:lnTo>
                  <a:cubicBezTo>
                    <a:pt x="147674" y="80026"/>
                    <a:pt x="148960" y="78288"/>
                    <a:pt x="149865" y="76371"/>
                  </a:cubicBezTo>
                  <a:cubicBezTo>
                    <a:pt x="151686" y="72549"/>
                    <a:pt x="151972" y="68037"/>
                    <a:pt x="150615" y="64012"/>
                  </a:cubicBezTo>
                  <a:lnTo>
                    <a:pt x="150365" y="63250"/>
                  </a:lnTo>
                  <a:lnTo>
                    <a:pt x="150043" y="62524"/>
                  </a:lnTo>
                  <a:lnTo>
                    <a:pt x="149710" y="61798"/>
                  </a:lnTo>
                  <a:cubicBezTo>
                    <a:pt x="149591" y="61571"/>
                    <a:pt x="149460" y="61345"/>
                    <a:pt x="149329" y="61107"/>
                  </a:cubicBezTo>
                  <a:lnTo>
                    <a:pt x="148936" y="60417"/>
                  </a:lnTo>
                  <a:cubicBezTo>
                    <a:pt x="148805" y="60190"/>
                    <a:pt x="148638" y="59988"/>
                    <a:pt x="148483" y="59774"/>
                  </a:cubicBezTo>
                  <a:cubicBezTo>
                    <a:pt x="148186" y="59345"/>
                    <a:pt x="147840" y="58869"/>
                    <a:pt x="147614" y="58607"/>
                  </a:cubicBezTo>
                  <a:lnTo>
                    <a:pt x="144638" y="54844"/>
                  </a:lnTo>
                  <a:lnTo>
                    <a:pt x="138661" y="47343"/>
                  </a:lnTo>
                  <a:lnTo>
                    <a:pt x="126719" y="32330"/>
                  </a:lnTo>
                  <a:lnTo>
                    <a:pt x="120742" y="24817"/>
                  </a:lnTo>
                  <a:lnTo>
                    <a:pt x="119254" y="22948"/>
                  </a:lnTo>
                  <a:lnTo>
                    <a:pt x="118503" y="22007"/>
                  </a:lnTo>
                  <a:lnTo>
                    <a:pt x="118134" y="21543"/>
                  </a:lnTo>
                  <a:lnTo>
                    <a:pt x="117944" y="21305"/>
                  </a:lnTo>
                  <a:lnTo>
                    <a:pt x="117896" y="21245"/>
                  </a:lnTo>
                  <a:lnTo>
                    <a:pt x="117861" y="21197"/>
                  </a:lnTo>
                  <a:lnTo>
                    <a:pt x="117813" y="21114"/>
                  </a:lnTo>
                  <a:cubicBezTo>
                    <a:pt x="117158" y="20269"/>
                    <a:pt x="116682" y="19304"/>
                    <a:pt x="116408" y="18280"/>
                  </a:cubicBezTo>
                  <a:cubicBezTo>
                    <a:pt x="115860" y="16221"/>
                    <a:pt x="116170" y="13935"/>
                    <a:pt x="117253" y="12113"/>
                  </a:cubicBezTo>
                  <a:cubicBezTo>
                    <a:pt x="118313" y="10291"/>
                    <a:pt x="120170" y="8874"/>
                    <a:pt x="122218" y="8363"/>
                  </a:cubicBezTo>
                  <a:cubicBezTo>
                    <a:pt x="122859" y="8200"/>
                    <a:pt x="123521" y="8120"/>
                    <a:pt x="124184" y="8120"/>
                  </a:cubicBezTo>
                  <a:cubicBezTo>
                    <a:pt x="125654" y="8120"/>
                    <a:pt x="127127" y="8513"/>
                    <a:pt x="128374" y="9267"/>
                  </a:cubicBezTo>
                  <a:lnTo>
                    <a:pt x="128719" y="9470"/>
                  </a:lnTo>
                  <a:cubicBezTo>
                    <a:pt x="128826" y="9529"/>
                    <a:pt x="128921" y="9625"/>
                    <a:pt x="129029" y="9708"/>
                  </a:cubicBezTo>
                  <a:lnTo>
                    <a:pt x="129350" y="9946"/>
                  </a:lnTo>
                  <a:cubicBezTo>
                    <a:pt x="129457" y="10017"/>
                    <a:pt x="129552" y="10125"/>
                    <a:pt x="129648" y="10208"/>
                  </a:cubicBezTo>
                  <a:lnTo>
                    <a:pt x="129945" y="10482"/>
                  </a:lnTo>
                  <a:cubicBezTo>
                    <a:pt x="130053" y="10565"/>
                    <a:pt x="130124" y="10672"/>
                    <a:pt x="130207" y="10779"/>
                  </a:cubicBezTo>
                  <a:lnTo>
                    <a:pt x="130481" y="11077"/>
                  </a:lnTo>
                  <a:lnTo>
                    <a:pt x="130553" y="11149"/>
                  </a:lnTo>
                  <a:cubicBezTo>
                    <a:pt x="130565" y="11172"/>
                    <a:pt x="130612" y="11220"/>
                    <a:pt x="130636" y="11256"/>
                  </a:cubicBezTo>
                  <a:lnTo>
                    <a:pt x="130826" y="11494"/>
                  </a:lnTo>
                  <a:lnTo>
                    <a:pt x="133815" y="15244"/>
                  </a:lnTo>
                  <a:lnTo>
                    <a:pt x="139780" y="22757"/>
                  </a:lnTo>
                  <a:lnTo>
                    <a:pt x="141280" y="24626"/>
                  </a:lnTo>
                  <a:lnTo>
                    <a:pt x="142018" y="25567"/>
                  </a:lnTo>
                  <a:lnTo>
                    <a:pt x="142114" y="25686"/>
                  </a:lnTo>
                  <a:lnTo>
                    <a:pt x="142245" y="25841"/>
                  </a:lnTo>
                  <a:lnTo>
                    <a:pt x="142518" y="26150"/>
                  </a:lnTo>
                  <a:lnTo>
                    <a:pt x="143066" y="26758"/>
                  </a:lnTo>
                  <a:cubicBezTo>
                    <a:pt x="144590" y="28353"/>
                    <a:pt x="146495" y="29579"/>
                    <a:pt x="148555" y="30341"/>
                  </a:cubicBezTo>
                  <a:cubicBezTo>
                    <a:pt x="150210" y="30954"/>
                    <a:pt x="151974" y="31282"/>
                    <a:pt x="153746" y="31282"/>
                  </a:cubicBezTo>
                  <a:cubicBezTo>
                    <a:pt x="154178" y="31282"/>
                    <a:pt x="154611" y="31262"/>
                    <a:pt x="155044" y="31222"/>
                  </a:cubicBezTo>
                  <a:cubicBezTo>
                    <a:pt x="157235" y="31020"/>
                    <a:pt x="159390" y="30329"/>
                    <a:pt x="161271" y="29198"/>
                  </a:cubicBezTo>
                  <a:cubicBezTo>
                    <a:pt x="161759" y="28936"/>
                    <a:pt x="162199" y="28603"/>
                    <a:pt x="162640" y="28282"/>
                  </a:cubicBezTo>
                  <a:lnTo>
                    <a:pt x="162961" y="28043"/>
                  </a:lnTo>
                  <a:lnTo>
                    <a:pt x="163200" y="27865"/>
                  </a:lnTo>
                  <a:lnTo>
                    <a:pt x="163676" y="27484"/>
                  </a:lnTo>
                  <a:lnTo>
                    <a:pt x="165545" y="25996"/>
                  </a:lnTo>
                  <a:lnTo>
                    <a:pt x="169296" y="23007"/>
                  </a:lnTo>
                  <a:lnTo>
                    <a:pt x="170212" y="24162"/>
                  </a:lnTo>
                  <a:lnTo>
                    <a:pt x="171272" y="25496"/>
                  </a:lnTo>
                  <a:lnTo>
                    <a:pt x="174903" y="13363"/>
                  </a:lnTo>
                  <a:lnTo>
                    <a:pt x="174903" y="13363"/>
                  </a:lnTo>
                  <a:lnTo>
                    <a:pt x="162271" y="14173"/>
                  </a:lnTo>
                  <a:lnTo>
                    <a:pt x="162783" y="14816"/>
                  </a:lnTo>
                  <a:lnTo>
                    <a:pt x="163331" y="15506"/>
                  </a:lnTo>
                  <a:lnTo>
                    <a:pt x="163842" y="16149"/>
                  </a:lnTo>
                  <a:lnTo>
                    <a:pt x="164247" y="16649"/>
                  </a:lnTo>
                  <a:lnTo>
                    <a:pt x="160497" y="19638"/>
                  </a:lnTo>
                  <a:lnTo>
                    <a:pt x="158616" y="21138"/>
                  </a:lnTo>
                  <a:lnTo>
                    <a:pt x="158151" y="21507"/>
                  </a:lnTo>
                  <a:lnTo>
                    <a:pt x="157913" y="21697"/>
                  </a:lnTo>
                  <a:cubicBezTo>
                    <a:pt x="157842" y="21745"/>
                    <a:pt x="157806" y="21769"/>
                    <a:pt x="157746" y="21805"/>
                  </a:cubicBezTo>
                  <a:cubicBezTo>
                    <a:pt x="157544" y="21948"/>
                    <a:pt x="157354" y="22114"/>
                    <a:pt x="157127" y="22221"/>
                  </a:cubicBezTo>
                  <a:cubicBezTo>
                    <a:pt x="156270" y="22733"/>
                    <a:pt x="155318" y="23043"/>
                    <a:pt x="154317" y="23138"/>
                  </a:cubicBezTo>
                  <a:cubicBezTo>
                    <a:pt x="154125" y="23157"/>
                    <a:pt x="153931" y="23166"/>
                    <a:pt x="153737" y="23166"/>
                  </a:cubicBezTo>
                  <a:cubicBezTo>
                    <a:pt x="152937" y="23166"/>
                    <a:pt x="152134" y="23011"/>
                    <a:pt x="151377" y="22733"/>
                  </a:cubicBezTo>
                  <a:cubicBezTo>
                    <a:pt x="150448" y="22388"/>
                    <a:pt x="149591" y="21852"/>
                    <a:pt x="148912" y="21126"/>
                  </a:cubicBezTo>
                  <a:lnTo>
                    <a:pt x="148662" y="20840"/>
                  </a:lnTo>
                  <a:lnTo>
                    <a:pt x="148531" y="20697"/>
                  </a:lnTo>
                  <a:cubicBezTo>
                    <a:pt x="148507" y="20674"/>
                    <a:pt x="148495" y="20662"/>
                    <a:pt x="148472" y="20626"/>
                  </a:cubicBezTo>
                  <a:lnTo>
                    <a:pt x="148376" y="20507"/>
                  </a:lnTo>
                  <a:lnTo>
                    <a:pt x="147626" y="19566"/>
                  </a:lnTo>
                  <a:lnTo>
                    <a:pt x="146138" y="17697"/>
                  </a:lnTo>
                  <a:lnTo>
                    <a:pt x="140161" y="10184"/>
                  </a:lnTo>
                  <a:lnTo>
                    <a:pt x="137172" y="6434"/>
                  </a:lnTo>
                  <a:lnTo>
                    <a:pt x="136994" y="6196"/>
                  </a:lnTo>
                  <a:cubicBezTo>
                    <a:pt x="136958" y="6160"/>
                    <a:pt x="136934" y="6124"/>
                    <a:pt x="136887" y="6077"/>
                  </a:cubicBezTo>
                  <a:lnTo>
                    <a:pt x="136756" y="5922"/>
                  </a:lnTo>
                  <a:lnTo>
                    <a:pt x="136232" y="5326"/>
                  </a:lnTo>
                  <a:cubicBezTo>
                    <a:pt x="136053" y="5136"/>
                    <a:pt x="135887" y="4922"/>
                    <a:pt x="135684" y="4743"/>
                  </a:cubicBezTo>
                  <a:lnTo>
                    <a:pt x="135101" y="4195"/>
                  </a:lnTo>
                  <a:cubicBezTo>
                    <a:pt x="134910" y="4017"/>
                    <a:pt x="134720" y="3826"/>
                    <a:pt x="134505" y="3671"/>
                  </a:cubicBezTo>
                  <a:lnTo>
                    <a:pt x="133863" y="3183"/>
                  </a:lnTo>
                  <a:cubicBezTo>
                    <a:pt x="133648" y="3029"/>
                    <a:pt x="133446" y="2850"/>
                    <a:pt x="133220" y="2707"/>
                  </a:cubicBezTo>
                  <a:lnTo>
                    <a:pt x="132541" y="2290"/>
                  </a:lnTo>
                  <a:cubicBezTo>
                    <a:pt x="130031" y="783"/>
                    <a:pt x="127119" y="0"/>
                    <a:pt x="1242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278" name="Google Shape;78;p16">
              <a:extLst>
                <a:ext uri="{FF2B5EF4-FFF2-40B4-BE49-F238E27FC236}">
                  <a16:creationId xmlns:a16="http://schemas.microsoft.com/office/drawing/2014/main" id="{57718FE5-2744-8A60-7011-39E262891428}"/>
                </a:ext>
              </a:extLst>
            </p:cNvPr>
            <p:cNvGrpSpPr/>
            <p:nvPr/>
          </p:nvGrpSpPr>
          <p:grpSpPr>
            <a:xfrm>
              <a:off x="1806690" y="1389189"/>
              <a:ext cx="4502713" cy="3725654"/>
              <a:chOff x="2346303" y="1389189"/>
              <a:chExt cx="4502713" cy="3725654"/>
            </a:xfrm>
          </p:grpSpPr>
          <p:sp>
            <p:nvSpPr>
              <p:cNvPr id="279" name="Google Shape;79;p16">
                <a:extLst>
                  <a:ext uri="{FF2B5EF4-FFF2-40B4-BE49-F238E27FC236}">
                    <a16:creationId xmlns:a16="http://schemas.microsoft.com/office/drawing/2014/main" id="{2516899D-2AF9-8942-3EEF-46D83A954048}"/>
                  </a:ext>
                </a:extLst>
              </p:cNvPr>
              <p:cNvSpPr/>
              <p:nvPr/>
            </p:nvSpPr>
            <p:spPr>
              <a:xfrm>
                <a:off x="5565644" y="2271083"/>
                <a:ext cx="46149" cy="58076"/>
              </a:xfrm>
              <a:custGeom>
                <a:avLst/>
                <a:gdLst/>
                <a:ahLst/>
                <a:cxnLst/>
                <a:rect l="l" t="t" r="r" b="b"/>
                <a:pathLst>
                  <a:path w="1656" h="2084" extrusionOk="0">
                    <a:moveTo>
                      <a:pt x="0" y="0"/>
                    </a:moveTo>
                    <a:lnTo>
                      <a:pt x="1655" y="2084"/>
                    </a:lnTo>
                    <a:lnTo>
                      <a:pt x="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0" name="Google Shape;80;p16">
                <a:extLst>
                  <a:ext uri="{FF2B5EF4-FFF2-40B4-BE49-F238E27FC236}">
                    <a16:creationId xmlns:a16="http://schemas.microsoft.com/office/drawing/2014/main" id="{C0D2ECB7-602A-C123-79D7-4B0BF8537D30}"/>
                  </a:ext>
                </a:extLst>
              </p:cNvPr>
              <p:cNvSpPr/>
              <p:nvPr/>
            </p:nvSpPr>
            <p:spPr>
              <a:xfrm>
                <a:off x="5518522" y="2212006"/>
                <a:ext cx="46483" cy="58104"/>
              </a:xfrm>
              <a:custGeom>
                <a:avLst/>
                <a:gdLst/>
                <a:ahLst/>
                <a:cxnLst/>
                <a:rect l="l" t="t" r="r" b="b"/>
                <a:pathLst>
                  <a:path w="1668" h="2085" extrusionOk="0">
                    <a:moveTo>
                      <a:pt x="1" y="1"/>
                    </a:moveTo>
                    <a:lnTo>
                      <a:pt x="1667" y="2084"/>
                    </a:lnTo>
                    <a:lnTo>
                      <a:pt x="1667" y="2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1" name="Google Shape;81;p16">
                <a:extLst>
                  <a:ext uri="{FF2B5EF4-FFF2-40B4-BE49-F238E27FC236}">
                    <a16:creationId xmlns:a16="http://schemas.microsoft.com/office/drawing/2014/main" id="{EB1ACAC6-D0DE-15E1-744C-D6E845F64D78}"/>
                  </a:ext>
                </a:extLst>
              </p:cNvPr>
              <p:cNvSpPr/>
              <p:nvPr/>
            </p:nvSpPr>
            <p:spPr>
              <a:xfrm>
                <a:off x="2476718" y="4996685"/>
                <a:ext cx="0" cy="28"/>
              </a:xfrm>
              <a:custGeom>
                <a:avLst/>
                <a:gdLst/>
                <a:ahLst/>
                <a:cxnLst/>
                <a:rect l="l" t="t" r="r" b="b"/>
                <a:pathLst>
                  <a:path h="1" extrusionOk="0">
                    <a:moveTo>
                      <a:pt x="0" y="1"/>
                    </a:move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2" name="Google Shape;82;p16">
                <a:extLst>
                  <a:ext uri="{FF2B5EF4-FFF2-40B4-BE49-F238E27FC236}">
                    <a16:creationId xmlns:a16="http://schemas.microsoft.com/office/drawing/2014/main" id="{CFDC8BA5-3228-8ADA-B0AD-DE658CEE54F0}"/>
                  </a:ext>
                </a:extLst>
              </p:cNvPr>
              <p:cNvSpPr/>
              <p:nvPr/>
            </p:nvSpPr>
            <p:spPr>
              <a:xfrm>
                <a:off x="4051681" y="3888849"/>
                <a:ext cx="148367" cy="81317"/>
              </a:xfrm>
              <a:custGeom>
                <a:avLst/>
                <a:gdLst/>
                <a:ahLst/>
                <a:cxnLst/>
                <a:rect l="l" t="t" r="r" b="b"/>
                <a:pathLst>
                  <a:path w="5324" h="2918" extrusionOk="0">
                    <a:moveTo>
                      <a:pt x="168" y="1"/>
                    </a:moveTo>
                    <a:lnTo>
                      <a:pt x="1" y="1025"/>
                    </a:lnTo>
                    <a:cubicBezTo>
                      <a:pt x="215" y="1061"/>
                      <a:pt x="430" y="1072"/>
                      <a:pt x="632" y="1132"/>
                    </a:cubicBezTo>
                    <a:lnTo>
                      <a:pt x="1251" y="1299"/>
                    </a:lnTo>
                    <a:cubicBezTo>
                      <a:pt x="1680" y="1382"/>
                      <a:pt x="2073" y="1561"/>
                      <a:pt x="2477" y="1703"/>
                    </a:cubicBezTo>
                    <a:cubicBezTo>
                      <a:pt x="2680" y="1775"/>
                      <a:pt x="2870" y="1870"/>
                      <a:pt x="3061" y="1965"/>
                    </a:cubicBezTo>
                    <a:lnTo>
                      <a:pt x="3632" y="2239"/>
                    </a:lnTo>
                    <a:cubicBezTo>
                      <a:pt x="4001" y="2465"/>
                      <a:pt x="4371" y="2680"/>
                      <a:pt x="4728" y="2918"/>
                    </a:cubicBezTo>
                    <a:lnTo>
                      <a:pt x="5323" y="2061"/>
                    </a:lnTo>
                    <a:cubicBezTo>
                      <a:pt x="4930" y="1811"/>
                      <a:pt x="4537" y="1573"/>
                      <a:pt x="4132" y="1334"/>
                    </a:cubicBezTo>
                    <a:lnTo>
                      <a:pt x="3501" y="1025"/>
                    </a:lnTo>
                    <a:cubicBezTo>
                      <a:pt x="3287" y="930"/>
                      <a:pt x="3085" y="811"/>
                      <a:pt x="2858" y="739"/>
                    </a:cubicBezTo>
                    <a:cubicBezTo>
                      <a:pt x="2418" y="584"/>
                      <a:pt x="1989" y="394"/>
                      <a:pt x="1537" y="299"/>
                    </a:cubicBezTo>
                    <a:lnTo>
                      <a:pt x="858" y="120"/>
                    </a:lnTo>
                    <a:cubicBezTo>
                      <a:pt x="632" y="60"/>
                      <a:pt x="394" y="37"/>
                      <a:pt x="16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3" name="Google Shape;83;p16">
                <a:extLst>
                  <a:ext uri="{FF2B5EF4-FFF2-40B4-BE49-F238E27FC236}">
                    <a16:creationId xmlns:a16="http://schemas.microsoft.com/office/drawing/2014/main" id="{698D6F8F-259F-8A3F-3E2B-A438BC24C509}"/>
                  </a:ext>
                </a:extLst>
              </p:cNvPr>
              <p:cNvSpPr/>
              <p:nvPr/>
            </p:nvSpPr>
            <p:spPr>
              <a:xfrm>
                <a:off x="6180436" y="3034516"/>
                <a:ext cx="73682" cy="149676"/>
              </a:xfrm>
              <a:custGeom>
                <a:avLst/>
                <a:gdLst/>
                <a:ahLst/>
                <a:cxnLst/>
                <a:rect l="l" t="t" r="r" b="b"/>
                <a:pathLst>
                  <a:path w="2644" h="5371" extrusionOk="0">
                    <a:moveTo>
                      <a:pt x="882" y="0"/>
                    </a:moveTo>
                    <a:lnTo>
                      <a:pt x="0" y="524"/>
                    </a:lnTo>
                    <a:lnTo>
                      <a:pt x="322" y="1084"/>
                    </a:lnTo>
                    <a:cubicBezTo>
                      <a:pt x="429" y="1262"/>
                      <a:pt x="501" y="1477"/>
                      <a:pt x="596" y="1667"/>
                    </a:cubicBezTo>
                    <a:lnTo>
                      <a:pt x="858" y="2251"/>
                    </a:lnTo>
                    <a:cubicBezTo>
                      <a:pt x="929" y="2453"/>
                      <a:pt x="989" y="2655"/>
                      <a:pt x="1060" y="2858"/>
                    </a:cubicBezTo>
                    <a:cubicBezTo>
                      <a:pt x="1132" y="3060"/>
                      <a:pt x="1203" y="3263"/>
                      <a:pt x="1263" y="3477"/>
                    </a:cubicBezTo>
                    <a:lnTo>
                      <a:pt x="1405" y="4096"/>
                    </a:lnTo>
                    <a:cubicBezTo>
                      <a:pt x="1513" y="4513"/>
                      <a:pt x="1560" y="4941"/>
                      <a:pt x="1608" y="5370"/>
                    </a:cubicBezTo>
                    <a:lnTo>
                      <a:pt x="2644" y="5263"/>
                    </a:lnTo>
                    <a:cubicBezTo>
                      <a:pt x="2584" y="4799"/>
                      <a:pt x="2537" y="4334"/>
                      <a:pt x="2417" y="3882"/>
                    </a:cubicBezTo>
                    <a:lnTo>
                      <a:pt x="2263" y="3203"/>
                    </a:lnTo>
                    <a:cubicBezTo>
                      <a:pt x="2203" y="2977"/>
                      <a:pt x="2120" y="2751"/>
                      <a:pt x="2048" y="2536"/>
                    </a:cubicBezTo>
                    <a:cubicBezTo>
                      <a:pt x="1977" y="2310"/>
                      <a:pt x="1905" y="2084"/>
                      <a:pt x="1822" y="1870"/>
                    </a:cubicBezTo>
                    <a:lnTo>
                      <a:pt x="1536" y="1227"/>
                    </a:lnTo>
                    <a:cubicBezTo>
                      <a:pt x="1429" y="1024"/>
                      <a:pt x="1358" y="798"/>
                      <a:pt x="1239" y="596"/>
                    </a:cubicBezTo>
                    <a:lnTo>
                      <a:pt x="88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4" name="Google Shape;84;p16">
                <a:extLst>
                  <a:ext uri="{FF2B5EF4-FFF2-40B4-BE49-F238E27FC236}">
                    <a16:creationId xmlns:a16="http://schemas.microsoft.com/office/drawing/2014/main" id="{F3F80D19-BF7B-61D5-01B9-22EAF9CB7926}"/>
                  </a:ext>
                </a:extLst>
              </p:cNvPr>
              <p:cNvSpPr/>
              <p:nvPr/>
            </p:nvSpPr>
            <p:spPr>
              <a:xfrm>
                <a:off x="6157224" y="3295960"/>
                <a:ext cx="89260" cy="146360"/>
              </a:xfrm>
              <a:custGeom>
                <a:avLst/>
                <a:gdLst/>
                <a:ahLst/>
                <a:cxnLst/>
                <a:rect l="l" t="t" r="r" b="b"/>
                <a:pathLst>
                  <a:path w="3203" h="5252" extrusionOk="0">
                    <a:moveTo>
                      <a:pt x="2203" y="0"/>
                    </a:moveTo>
                    <a:cubicBezTo>
                      <a:pt x="1810" y="1679"/>
                      <a:pt x="1060" y="3263"/>
                      <a:pt x="0" y="4620"/>
                    </a:cubicBezTo>
                    <a:lnTo>
                      <a:pt x="822" y="5251"/>
                    </a:lnTo>
                    <a:cubicBezTo>
                      <a:pt x="1965" y="3775"/>
                      <a:pt x="2786" y="2048"/>
                      <a:pt x="3203" y="239"/>
                    </a:cubicBezTo>
                    <a:lnTo>
                      <a:pt x="220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5" name="Google Shape;85;p16">
                <a:extLst>
                  <a:ext uri="{FF2B5EF4-FFF2-40B4-BE49-F238E27FC236}">
                    <a16:creationId xmlns:a16="http://schemas.microsoft.com/office/drawing/2014/main" id="{AAAAF30E-44FC-E044-1897-7915A34FA75F}"/>
                  </a:ext>
                </a:extLst>
              </p:cNvPr>
              <p:cNvSpPr/>
              <p:nvPr/>
            </p:nvSpPr>
            <p:spPr>
              <a:xfrm>
                <a:off x="5351963" y="1985060"/>
                <a:ext cx="115817" cy="135074"/>
              </a:xfrm>
              <a:custGeom>
                <a:avLst/>
                <a:gdLst/>
                <a:ahLst/>
                <a:cxnLst/>
                <a:rect l="l" t="t" r="r" b="b"/>
                <a:pathLst>
                  <a:path w="4156" h="4847" extrusionOk="0">
                    <a:moveTo>
                      <a:pt x="810" y="1"/>
                    </a:moveTo>
                    <a:lnTo>
                      <a:pt x="1" y="644"/>
                    </a:lnTo>
                    <a:lnTo>
                      <a:pt x="3346" y="4847"/>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6" name="Google Shape;86;p16">
                <a:extLst>
                  <a:ext uri="{FF2B5EF4-FFF2-40B4-BE49-F238E27FC236}">
                    <a16:creationId xmlns:a16="http://schemas.microsoft.com/office/drawing/2014/main" id="{99692820-7609-6D2B-FD5A-A3C2755E5C9B}"/>
                  </a:ext>
                </a:extLst>
              </p:cNvPr>
              <p:cNvSpPr/>
              <p:nvPr/>
            </p:nvSpPr>
            <p:spPr>
              <a:xfrm>
                <a:off x="5518522" y="2193753"/>
                <a:ext cx="115817" cy="135408"/>
              </a:xfrm>
              <a:custGeom>
                <a:avLst/>
                <a:gdLst/>
                <a:ahLst/>
                <a:cxnLst/>
                <a:rect l="l" t="t" r="r" b="b"/>
                <a:pathLst>
                  <a:path w="4156" h="4859" extrusionOk="0">
                    <a:moveTo>
                      <a:pt x="810" y="1"/>
                    </a:moveTo>
                    <a:lnTo>
                      <a:pt x="1" y="656"/>
                    </a:lnTo>
                    <a:lnTo>
                      <a:pt x="1667" y="2739"/>
                    </a:lnTo>
                    <a:cubicBezTo>
                      <a:pt x="1667" y="2751"/>
                      <a:pt x="1667" y="2751"/>
                      <a:pt x="1667" y="2751"/>
                    </a:cubicBezTo>
                    <a:cubicBezTo>
                      <a:pt x="1679" y="2763"/>
                      <a:pt x="1679" y="2763"/>
                      <a:pt x="1691" y="2775"/>
                    </a:cubicBezTo>
                    <a:lnTo>
                      <a:pt x="3346" y="4859"/>
                    </a:lnTo>
                    <a:lnTo>
                      <a:pt x="4156" y="4216"/>
                    </a:lnTo>
                    <a:lnTo>
                      <a:pt x="2489" y="2108"/>
                    </a:lnTo>
                    <a:lnTo>
                      <a:pt x="8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7" name="Google Shape;87;p16">
                <a:extLst>
                  <a:ext uri="{FF2B5EF4-FFF2-40B4-BE49-F238E27FC236}">
                    <a16:creationId xmlns:a16="http://schemas.microsoft.com/office/drawing/2014/main" id="{10D9795E-E431-2079-0F34-042069256E6A}"/>
                  </a:ext>
                </a:extLst>
              </p:cNvPr>
              <p:cNvSpPr/>
              <p:nvPr/>
            </p:nvSpPr>
            <p:spPr>
              <a:xfrm>
                <a:off x="5684746" y="2403115"/>
                <a:ext cx="115817" cy="135408"/>
              </a:xfrm>
              <a:custGeom>
                <a:avLst/>
                <a:gdLst/>
                <a:ahLst/>
                <a:cxnLst/>
                <a:rect l="l" t="t" r="r" b="b"/>
                <a:pathLst>
                  <a:path w="4156" h="4859" extrusionOk="0">
                    <a:moveTo>
                      <a:pt x="810" y="1"/>
                    </a:moveTo>
                    <a:lnTo>
                      <a:pt x="1" y="656"/>
                    </a:lnTo>
                    <a:lnTo>
                      <a:pt x="3346" y="4859"/>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8" name="Google Shape;88;p16">
                <a:extLst>
                  <a:ext uri="{FF2B5EF4-FFF2-40B4-BE49-F238E27FC236}">
                    <a16:creationId xmlns:a16="http://schemas.microsoft.com/office/drawing/2014/main" id="{69446048-093D-BAF2-E60D-6CCE67448703}"/>
                  </a:ext>
                </a:extLst>
              </p:cNvPr>
              <p:cNvSpPr/>
              <p:nvPr/>
            </p:nvSpPr>
            <p:spPr>
              <a:xfrm>
                <a:off x="5851304" y="2612142"/>
                <a:ext cx="116152" cy="135408"/>
              </a:xfrm>
              <a:custGeom>
                <a:avLst/>
                <a:gdLst/>
                <a:ahLst/>
                <a:cxnLst/>
                <a:rect l="l" t="t" r="r" b="b"/>
                <a:pathLst>
                  <a:path w="4168" h="4859" extrusionOk="0">
                    <a:moveTo>
                      <a:pt x="822" y="1"/>
                    </a:moveTo>
                    <a:lnTo>
                      <a:pt x="0" y="656"/>
                    </a:lnTo>
                    <a:lnTo>
                      <a:pt x="1679" y="2751"/>
                    </a:lnTo>
                    <a:lnTo>
                      <a:pt x="3346" y="4858"/>
                    </a:lnTo>
                    <a:lnTo>
                      <a:pt x="4168" y="4204"/>
                    </a:lnTo>
                    <a:lnTo>
                      <a:pt x="2489" y="2108"/>
                    </a:lnTo>
                    <a:lnTo>
                      <a:pt x="82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9" name="Google Shape;89;p16">
                <a:extLst>
                  <a:ext uri="{FF2B5EF4-FFF2-40B4-BE49-F238E27FC236}">
                    <a16:creationId xmlns:a16="http://schemas.microsoft.com/office/drawing/2014/main" id="{D6D0D601-54AD-29D3-9F18-42153B697F7E}"/>
                  </a:ext>
                </a:extLst>
              </p:cNvPr>
              <p:cNvSpPr/>
              <p:nvPr/>
            </p:nvSpPr>
            <p:spPr>
              <a:xfrm>
                <a:off x="6017528" y="2821504"/>
                <a:ext cx="115817" cy="135408"/>
              </a:xfrm>
              <a:custGeom>
                <a:avLst/>
                <a:gdLst/>
                <a:ahLst/>
                <a:cxnLst/>
                <a:rect l="l" t="t" r="r" b="b"/>
                <a:pathLst>
                  <a:path w="4156" h="4859" extrusionOk="0">
                    <a:moveTo>
                      <a:pt x="822" y="1"/>
                    </a:moveTo>
                    <a:lnTo>
                      <a:pt x="1" y="644"/>
                    </a:lnTo>
                    <a:lnTo>
                      <a:pt x="3346" y="4858"/>
                    </a:lnTo>
                    <a:lnTo>
                      <a:pt x="4156" y="4203"/>
                    </a:lnTo>
                    <a:lnTo>
                      <a:pt x="82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0" name="Google Shape;90;p16">
                <a:extLst>
                  <a:ext uri="{FF2B5EF4-FFF2-40B4-BE49-F238E27FC236}">
                    <a16:creationId xmlns:a16="http://schemas.microsoft.com/office/drawing/2014/main" id="{C7AE2FB3-2ED3-D021-4120-0893009CFCCD}"/>
                  </a:ext>
                </a:extLst>
              </p:cNvPr>
              <p:cNvSpPr/>
              <p:nvPr/>
            </p:nvSpPr>
            <p:spPr>
              <a:xfrm>
                <a:off x="5945856" y="3502340"/>
                <a:ext cx="146695" cy="88619"/>
              </a:xfrm>
              <a:custGeom>
                <a:avLst/>
                <a:gdLst/>
                <a:ahLst/>
                <a:cxnLst/>
                <a:rect l="l" t="t" r="r" b="b"/>
                <a:pathLst>
                  <a:path w="5264" h="3180" extrusionOk="0">
                    <a:moveTo>
                      <a:pt x="4632" y="0"/>
                    </a:moveTo>
                    <a:cubicBezTo>
                      <a:pt x="3942" y="524"/>
                      <a:pt x="3215" y="976"/>
                      <a:pt x="2430" y="1334"/>
                    </a:cubicBezTo>
                    <a:cubicBezTo>
                      <a:pt x="2037" y="1512"/>
                      <a:pt x="1656" y="1703"/>
                      <a:pt x="1239" y="1822"/>
                    </a:cubicBezTo>
                    <a:lnTo>
                      <a:pt x="632" y="2024"/>
                    </a:lnTo>
                    <a:cubicBezTo>
                      <a:pt x="429" y="2084"/>
                      <a:pt x="215" y="2119"/>
                      <a:pt x="1" y="2179"/>
                    </a:cubicBezTo>
                    <a:lnTo>
                      <a:pt x="239" y="3179"/>
                    </a:lnTo>
                    <a:cubicBezTo>
                      <a:pt x="465" y="3131"/>
                      <a:pt x="691" y="3084"/>
                      <a:pt x="918" y="3024"/>
                    </a:cubicBezTo>
                    <a:lnTo>
                      <a:pt x="1584" y="2798"/>
                    </a:lnTo>
                    <a:cubicBezTo>
                      <a:pt x="2025" y="2667"/>
                      <a:pt x="2453" y="2465"/>
                      <a:pt x="2870" y="2274"/>
                    </a:cubicBezTo>
                    <a:cubicBezTo>
                      <a:pt x="3716" y="1881"/>
                      <a:pt x="4513" y="1393"/>
                      <a:pt x="5263" y="834"/>
                    </a:cubicBezTo>
                    <a:lnTo>
                      <a:pt x="463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1" name="Google Shape;91;p16">
                <a:extLst>
                  <a:ext uri="{FF2B5EF4-FFF2-40B4-BE49-F238E27FC236}">
                    <a16:creationId xmlns:a16="http://schemas.microsoft.com/office/drawing/2014/main" id="{81818FB9-D315-5D49-0C36-1F5A25537000}"/>
                  </a:ext>
                </a:extLst>
              </p:cNvPr>
              <p:cNvSpPr/>
              <p:nvPr/>
            </p:nvSpPr>
            <p:spPr>
              <a:xfrm>
                <a:off x="5684411" y="3523574"/>
                <a:ext cx="149676" cy="74685"/>
              </a:xfrm>
              <a:custGeom>
                <a:avLst/>
                <a:gdLst/>
                <a:ahLst/>
                <a:cxnLst/>
                <a:rect l="l" t="t" r="r" b="b"/>
                <a:pathLst>
                  <a:path w="5371" h="2680" extrusionOk="0">
                    <a:moveTo>
                      <a:pt x="536" y="0"/>
                    </a:moveTo>
                    <a:lnTo>
                      <a:pt x="1" y="893"/>
                    </a:lnTo>
                    <a:cubicBezTo>
                      <a:pt x="1596" y="1846"/>
                      <a:pt x="3394" y="2465"/>
                      <a:pt x="5251" y="2679"/>
                    </a:cubicBezTo>
                    <a:lnTo>
                      <a:pt x="5370" y="1655"/>
                    </a:lnTo>
                    <a:cubicBezTo>
                      <a:pt x="3656" y="1453"/>
                      <a:pt x="2001" y="881"/>
                      <a:pt x="5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2" name="Google Shape;92;p16">
                <a:extLst>
                  <a:ext uri="{FF2B5EF4-FFF2-40B4-BE49-F238E27FC236}">
                    <a16:creationId xmlns:a16="http://schemas.microsoft.com/office/drawing/2014/main" id="{D611CEF0-F981-8E9C-7C28-1900AFF9AA7E}"/>
                  </a:ext>
                </a:extLst>
              </p:cNvPr>
              <p:cNvSpPr/>
              <p:nvPr/>
            </p:nvSpPr>
            <p:spPr>
              <a:xfrm>
                <a:off x="5498291" y="3333775"/>
                <a:ext cx="115817" cy="135408"/>
              </a:xfrm>
              <a:custGeom>
                <a:avLst/>
                <a:gdLst/>
                <a:ahLst/>
                <a:cxnLst/>
                <a:rect l="l" t="t" r="r" b="b"/>
                <a:pathLst>
                  <a:path w="4156" h="4859" extrusionOk="0">
                    <a:moveTo>
                      <a:pt x="810" y="1"/>
                    </a:moveTo>
                    <a:lnTo>
                      <a:pt x="0" y="656"/>
                    </a:lnTo>
                    <a:lnTo>
                      <a:pt x="1667" y="2751"/>
                    </a:lnTo>
                    <a:cubicBezTo>
                      <a:pt x="2239" y="3454"/>
                      <a:pt x="2762" y="4156"/>
                      <a:pt x="3358" y="4859"/>
                    </a:cubicBezTo>
                    <a:lnTo>
                      <a:pt x="4156" y="4192"/>
                    </a:lnTo>
                    <a:cubicBezTo>
                      <a:pt x="3596" y="3525"/>
                      <a:pt x="3036" y="2799"/>
                      <a:pt x="2477" y="2108"/>
                    </a:cubicBezTo>
                    <a:lnTo>
                      <a:pt x="8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3" name="Google Shape;93;p16">
                <a:extLst>
                  <a:ext uri="{FF2B5EF4-FFF2-40B4-BE49-F238E27FC236}">
                    <a16:creationId xmlns:a16="http://schemas.microsoft.com/office/drawing/2014/main" id="{E5D753E8-1327-C296-DAC7-1C92137F639B}"/>
                  </a:ext>
                </a:extLst>
              </p:cNvPr>
              <p:cNvSpPr/>
              <p:nvPr/>
            </p:nvSpPr>
            <p:spPr>
              <a:xfrm>
                <a:off x="5332066" y="3124748"/>
                <a:ext cx="115817" cy="135074"/>
              </a:xfrm>
              <a:custGeom>
                <a:avLst/>
                <a:gdLst/>
                <a:ahLst/>
                <a:cxnLst/>
                <a:rect l="l" t="t" r="r" b="b"/>
                <a:pathLst>
                  <a:path w="4156" h="4847" extrusionOk="0">
                    <a:moveTo>
                      <a:pt x="810" y="1"/>
                    </a:moveTo>
                    <a:lnTo>
                      <a:pt x="0" y="644"/>
                    </a:lnTo>
                    <a:lnTo>
                      <a:pt x="3346" y="4847"/>
                    </a:lnTo>
                    <a:lnTo>
                      <a:pt x="4155" y="4204"/>
                    </a:lnTo>
                    <a:lnTo>
                      <a:pt x="8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4" name="Google Shape;94;p16">
                <a:extLst>
                  <a:ext uri="{FF2B5EF4-FFF2-40B4-BE49-F238E27FC236}">
                    <a16:creationId xmlns:a16="http://schemas.microsoft.com/office/drawing/2014/main" id="{397C4161-4887-15E2-1CCA-769FE0AF23BD}"/>
                  </a:ext>
                </a:extLst>
              </p:cNvPr>
              <p:cNvSpPr/>
              <p:nvPr/>
            </p:nvSpPr>
            <p:spPr>
              <a:xfrm>
                <a:off x="5165174" y="2915414"/>
                <a:ext cx="115817" cy="135380"/>
              </a:xfrm>
              <a:custGeom>
                <a:avLst/>
                <a:gdLst/>
                <a:ahLst/>
                <a:cxnLst/>
                <a:rect l="l" t="t" r="r" b="b"/>
                <a:pathLst>
                  <a:path w="4156" h="4858" extrusionOk="0">
                    <a:moveTo>
                      <a:pt x="810" y="0"/>
                    </a:moveTo>
                    <a:lnTo>
                      <a:pt x="0" y="655"/>
                    </a:lnTo>
                    <a:lnTo>
                      <a:pt x="1679" y="2750"/>
                    </a:lnTo>
                    <a:lnTo>
                      <a:pt x="3346" y="4858"/>
                    </a:lnTo>
                    <a:lnTo>
                      <a:pt x="4156" y="4215"/>
                    </a:lnTo>
                    <a:lnTo>
                      <a:pt x="2489" y="2107"/>
                    </a:lnTo>
                    <a:cubicBezTo>
                      <a:pt x="2489" y="2107"/>
                      <a:pt x="2489" y="2107"/>
                      <a:pt x="2477" y="2096"/>
                    </a:cubicBez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5" name="Google Shape;95;p16">
                <a:extLst>
                  <a:ext uri="{FF2B5EF4-FFF2-40B4-BE49-F238E27FC236}">
                    <a16:creationId xmlns:a16="http://schemas.microsoft.com/office/drawing/2014/main" id="{E26960F8-C3B2-F235-780A-651E9BF0F1DD}"/>
                  </a:ext>
                </a:extLst>
              </p:cNvPr>
              <p:cNvSpPr/>
              <p:nvPr/>
            </p:nvSpPr>
            <p:spPr>
              <a:xfrm>
                <a:off x="4998949" y="2706387"/>
                <a:ext cx="115817" cy="135046"/>
              </a:xfrm>
              <a:custGeom>
                <a:avLst/>
                <a:gdLst/>
                <a:ahLst/>
                <a:cxnLst/>
                <a:rect l="l" t="t" r="r" b="b"/>
                <a:pathLst>
                  <a:path w="4156" h="4846" extrusionOk="0">
                    <a:moveTo>
                      <a:pt x="810" y="0"/>
                    </a:moveTo>
                    <a:lnTo>
                      <a:pt x="0" y="643"/>
                    </a:lnTo>
                    <a:lnTo>
                      <a:pt x="3346"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6" name="Google Shape;96;p16">
                <a:extLst>
                  <a:ext uri="{FF2B5EF4-FFF2-40B4-BE49-F238E27FC236}">
                    <a16:creationId xmlns:a16="http://schemas.microsoft.com/office/drawing/2014/main" id="{8A56D247-79FA-9918-5F91-310F869D766C}"/>
                  </a:ext>
                </a:extLst>
              </p:cNvPr>
              <p:cNvSpPr/>
              <p:nvPr/>
            </p:nvSpPr>
            <p:spPr>
              <a:xfrm>
                <a:off x="4832391" y="2497360"/>
                <a:ext cx="115817" cy="135074"/>
              </a:xfrm>
              <a:custGeom>
                <a:avLst/>
                <a:gdLst/>
                <a:ahLst/>
                <a:cxnLst/>
                <a:rect l="l" t="t" r="r" b="b"/>
                <a:pathLst>
                  <a:path w="4156" h="4847" extrusionOk="0">
                    <a:moveTo>
                      <a:pt x="810" y="0"/>
                    </a:moveTo>
                    <a:lnTo>
                      <a:pt x="0" y="643"/>
                    </a:lnTo>
                    <a:lnTo>
                      <a:pt x="1643" y="2703"/>
                    </a:lnTo>
                    <a:cubicBezTo>
                      <a:pt x="1643" y="2727"/>
                      <a:pt x="1655" y="2739"/>
                      <a:pt x="1667" y="2751"/>
                    </a:cubicBezTo>
                    <a:cubicBezTo>
                      <a:pt x="1679" y="2762"/>
                      <a:pt x="1691" y="2774"/>
                      <a:pt x="1703" y="2774"/>
                    </a:cubicBezTo>
                    <a:lnTo>
                      <a:pt x="3346" y="4846"/>
                    </a:lnTo>
                    <a:lnTo>
                      <a:pt x="4156" y="4203"/>
                    </a:lnTo>
                    <a:lnTo>
                      <a:pt x="2489" y="2096"/>
                    </a:ln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7" name="Google Shape;97;p16">
                <a:extLst>
                  <a:ext uri="{FF2B5EF4-FFF2-40B4-BE49-F238E27FC236}">
                    <a16:creationId xmlns:a16="http://schemas.microsoft.com/office/drawing/2014/main" id="{C806F58A-1915-0E11-81EA-C3E3245F206C}"/>
                  </a:ext>
                </a:extLst>
              </p:cNvPr>
              <p:cNvSpPr/>
              <p:nvPr/>
            </p:nvSpPr>
            <p:spPr>
              <a:xfrm>
                <a:off x="4649252" y="2306919"/>
                <a:ext cx="132398" cy="116152"/>
              </a:xfrm>
              <a:custGeom>
                <a:avLst/>
                <a:gdLst/>
                <a:ahLst/>
                <a:cxnLst/>
                <a:rect l="l" t="t" r="r" b="b"/>
                <a:pathLst>
                  <a:path w="4751" h="4168" extrusionOk="0">
                    <a:moveTo>
                      <a:pt x="464" y="0"/>
                    </a:moveTo>
                    <a:lnTo>
                      <a:pt x="0" y="929"/>
                    </a:lnTo>
                    <a:cubicBezTo>
                      <a:pt x="1524" y="1703"/>
                      <a:pt x="2881" y="2810"/>
                      <a:pt x="3941" y="4167"/>
                    </a:cubicBezTo>
                    <a:lnTo>
                      <a:pt x="4751" y="3524"/>
                    </a:lnTo>
                    <a:cubicBezTo>
                      <a:pt x="3608" y="2060"/>
                      <a:pt x="2131" y="845"/>
                      <a:pt x="46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8" name="Google Shape;98;p16">
                <a:extLst>
                  <a:ext uri="{FF2B5EF4-FFF2-40B4-BE49-F238E27FC236}">
                    <a16:creationId xmlns:a16="http://schemas.microsoft.com/office/drawing/2014/main" id="{EC9C5197-C78A-910D-2E34-AF3BD8BB3BBF}"/>
                  </a:ext>
                </a:extLst>
              </p:cNvPr>
              <p:cNvSpPr/>
              <p:nvPr/>
            </p:nvSpPr>
            <p:spPr>
              <a:xfrm>
                <a:off x="4391765" y="2266680"/>
                <a:ext cx="154330" cy="42916"/>
              </a:xfrm>
              <a:custGeom>
                <a:avLst/>
                <a:gdLst/>
                <a:ahLst/>
                <a:cxnLst/>
                <a:rect l="l" t="t" r="r" b="b"/>
                <a:pathLst>
                  <a:path w="5538" h="1540" extrusionOk="0">
                    <a:moveTo>
                      <a:pt x="3945" y="1"/>
                    </a:moveTo>
                    <a:cubicBezTo>
                      <a:pt x="3547" y="1"/>
                      <a:pt x="3149" y="27"/>
                      <a:pt x="2751" y="27"/>
                    </a:cubicBezTo>
                    <a:cubicBezTo>
                      <a:pt x="2287" y="87"/>
                      <a:pt x="1823" y="134"/>
                      <a:pt x="1358" y="218"/>
                    </a:cubicBezTo>
                    <a:lnTo>
                      <a:pt x="680" y="372"/>
                    </a:lnTo>
                    <a:cubicBezTo>
                      <a:pt x="453" y="420"/>
                      <a:pt x="227" y="468"/>
                      <a:pt x="1" y="551"/>
                    </a:cubicBezTo>
                    <a:lnTo>
                      <a:pt x="299" y="1539"/>
                    </a:lnTo>
                    <a:cubicBezTo>
                      <a:pt x="501" y="1468"/>
                      <a:pt x="715" y="1432"/>
                      <a:pt x="930" y="1373"/>
                    </a:cubicBezTo>
                    <a:lnTo>
                      <a:pt x="1549" y="1230"/>
                    </a:lnTo>
                    <a:cubicBezTo>
                      <a:pt x="1977" y="1158"/>
                      <a:pt x="2406" y="1123"/>
                      <a:pt x="2823" y="1063"/>
                    </a:cubicBezTo>
                    <a:cubicBezTo>
                      <a:pt x="3190" y="1063"/>
                      <a:pt x="3557" y="1037"/>
                      <a:pt x="3925" y="1037"/>
                    </a:cubicBezTo>
                    <a:cubicBezTo>
                      <a:pt x="3986" y="1037"/>
                      <a:pt x="4047" y="1037"/>
                      <a:pt x="4109" y="1039"/>
                    </a:cubicBezTo>
                    <a:lnTo>
                      <a:pt x="4751" y="1087"/>
                    </a:lnTo>
                    <a:lnTo>
                      <a:pt x="5073" y="1111"/>
                    </a:lnTo>
                    <a:cubicBezTo>
                      <a:pt x="5180" y="1123"/>
                      <a:pt x="5287" y="1134"/>
                      <a:pt x="5394" y="1158"/>
                    </a:cubicBezTo>
                    <a:lnTo>
                      <a:pt x="5537" y="134"/>
                    </a:lnTo>
                    <a:cubicBezTo>
                      <a:pt x="5418" y="111"/>
                      <a:pt x="5311" y="87"/>
                      <a:pt x="5192" y="75"/>
                    </a:cubicBezTo>
                    <a:lnTo>
                      <a:pt x="4847" y="51"/>
                    </a:lnTo>
                    <a:lnTo>
                      <a:pt x="4144" y="3"/>
                    </a:lnTo>
                    <a:cubicBezTo>
                      <a:pt x="4078" y="2"/>
                      <a:pt x="4012" y="1"/>
                      <a:pt x="394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9" name="Google Shape;99;p16">
                <a:extLst>
                  <a:ext uri="{FF2B5EF4-FFF2-40B4-BE49-F238E27FC236}">
                    <a16:creationId xmlns:a16="http://schemas.microsoft.com/office/drawing/2014/main" id="{895417E1-F3F5-6A0D-8E51-DC995564C9B9}"/>
                  </a:ext>
                </a:extLst>
              </p:cNvPr>
              <p:cNvSpPr/>
              <p:nvPr/>
            </p:nvSpPr>
            <p:spPr>
              <a:xfrm>
                <a:off x="4132327" y="2565688"/>
                <a:ext cx="39516" cy="154665"/>
              </a:xfrm>
              <a:custGeom>
                <a:avLst/>
                <a:gdLst/>
                <a:ahLst/>
                <a:cxnLst/>
                <a:rect l="l" t="t" r="r" b="b"/>
                <a:pathLst>
                  <a:path w="1418" h="5550" extrusionOk="0">
                    <a:moveTo>
                      <a:pt x="215" y="1"/>
                    </a:moveTo>
                    <a:lnTo>
                      <a:pt x="107" y="691"/>
                    </a:lnTo>
                    <a:cubicBezTo>
                      <a:pt x="60" y="930"/>
                      <a:pt x="60" y="1156"/>
                      <a:pt x="48" y="1394"/>
                    </a:cubicBezTo>
                    <a:lnTo>
                      <a:pt x="0" y="2084"/>
                    </a:lnTo>
                    <a:lnTo>
                      <a:pt x="24" y="2787"/>
                    </a:lnTo>
                    <a:cubicBezTo>
                      <a:pt x="36" y="3025"/>
                      <a:pt x="24" y="3251"/>
                      <a:pt x="60" y="3489"/>
                    </a:cubicBezTo>
                    <a:lnTo>
                      <a:pt x="143" y="4180"/>
                    </a:lnTo>
                    <a:cubicBezTo>
                      <a:pt x="179" y="4644"/>
                      <a:pt x="322" y="5097"/>
                      <a:pt x="405" y="5549"/>
                    </a:cubicBezTo>
                    <a:lnTo>
                      <a:pt x="1417" y="5299"/>
                    </a:lnTo>
                    <a:cubicBezTo>
                      <a:pt x="1334" y="4871"/>
                      <a:pt x="1203" y="4466"/>
                      <a:pt x="1167" y="4037"/>
                    </a:cubicBezTo>
                    <a:lnTo>
                      <a:pt x="1084" y="3394"/>
                    </a:lnTo>
                    <a:cubicBezTo>
                      <a:pt x="1048" y="3180"/>
                      <a:pt x="1072" y="2966"/>
                      <a:pt x="1060" y="2751"/>
                    </a:cubicBezTo>
                    <a:lnTo>
                      <a:pt x="1036" y="2108"/>
                    </a:lnTo>
                    <a:lnTo>
                      <a:pt x="1084" y="1465"/>
                    </a:lnTo>
                    <a:cubicBezTo>
                      <a:pt x="1096" y="1251"/>
                      <a:pt x="1096" y="1037"/>
                      <a:pt x="1131" y="822"/>
                    </a:cubicBezTo>
                    <a:lnTo>
                      <a:pt x="1238" y="191"/>
                    </a:lnTo>
                    <a:lnTo>
                      <a:pt x="215"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0" name="Google Shape;100;p16">
                <a:extLst>
                  <a:ext uri="{FF2B5EF4-FFF2-40B4-BE49-F238E27FC236}">
                    <a16:creationId xmlns:a16="http://schemas.microsoft.com/office/drawing/2014/main" id="{376A84B3-A4E4-BF1E-5E00-574A413A40B5}"/>
                  </a:ext>
                </a:extLst>
              </p:cNvPr>
              <p:cNvSpPr/>
              <p:nvPr/>
            </p:nvSpPr>
            <p:spPr>
              <a:xfrm>
                <a:off x="4179421" y="2336096"/>
                <a:ext cx="120471" cy="129445"/>
              </a:xfrm>
              <a:custGeom>
                <a:avLst/>
                <a:gdLst/>
                <a:ahLst/>
                <a:cxnLst/>
                <a:rect l="l" t="t" r="r" b="b"/>
                <a:pathLst>
                  <a:path w="4323" h="4645" extrusionOk="0">
                    <a:moveTo>
                      <a:pt x="3716" y="1"/>
                    </a:moveTo>
                    <a:cubicBezTo>
                      <a:pt x="2204" y="1096"/>
                      <a:pt x="930" y="2513"/>
                      <a:pt x="1" y="4132"/>
                    </a:cubicBezTo>
                    <a:lnTo>
                      <a:pt x="906" y="4644"/>
                    </a:lnTo>
                    <a:cubicBezTo>
                      <a:pt x="1751" y="3144"/>
                      <a:pt x="2930" y="1846"/>
                      <a:pt x="4323" y="834"/>
                    </a:cubicBezTo>
                    <a:lnTo>
                      <a:pt x="371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1" name="Google Shape;101;p16">
                <a:extLst>
                  <a:ext uri="{FF2B5EF4-FFF2-40B4-BE49-F238E27FC236}">
                    <a16:creationId xmlns:a16="http://schemas.microsoft.com/office/drawing/2014/main" id="{3974CFC8-CC62-3F3E-1AAB-60B3640C0C8C}"/>
                  </a:ext>
                </a:extLst>
              </p:cNvPr>
              <p:cNvSpPr/>
              <p:nvPr/>
            </p:nvSpPr>
            <p:spPr>
              <a:xfrm>
                <a:off x="4193355" y="2815540"/>
                <a:ext cx="115176" cy="135380"/>
              </a:xfrm>
              <a:custGeom>
                <a:avLst/>
                <a:gdLst/>
                <a:ahLst/>
                <a:cxnLst/>
                <a:rect l="l" t="t" r="r" b="b"/>
                <a:pathLst>
                  <a:path w="4133" h="4858" extrusionOk="0">
                    <a:moveTo>
                      <a:pt x="858" y="0"/>
                    </a:moveTo>
                    <a:lnTo>
                      <a:pt x="1" y="584"/>
                    </a:lnTo>
                    <a:lnTo>
                      <a:pt x="406" y="1143"/>
                    </a:lnTo>
                    <a:cubicBezTo>
                      <a:pt x="537" y="1346"/>
                      <a:pt x="680" y="1524"/>
                      <a:pt x="822" y="1703"/>
                    </a:cubicBezTo>
                    <a:lnTo>
                      <a:pt x="1656" y="2751"/>
                    </a:lnTo>
                    <a:lnTo>
                      <a:pt x="3323" y="4858"/>
                    </a:lnTo>
                    <a:lnTo>
                      <a:pt x="4132" y="4215"/>
                    </a:lnTo>
                    <a:lnTo>
                      <a:pt x="2466" y="2108"/>
                    </a:lnTo>
                    <a:lnTo>
                      <a:pt x="1632" y="1060"/>
                    </a:lnTo>
                    <a:cubicBezTo>
                      <a:pt x="1489" y="881"/>
                      <a:pt x="1358" y="703"/>
                      <a:pt x="1239" y="524"/>
                    </a:cubicBezTo>
                    <a:lnTo>
                      <a:pt x="858"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2" name="Google Shape;102;p16">
                <a:extLst>
                  <a:ext uri="{FF2B5EF4-FFF2-40B4-BE49-F238E27FC236}">
                    <a16:creationId xmlns:a16="http://schemas.microsoft.com/office/drawing/2014/main" id="{64FC79CE-5FF4-FE67-B742-D69630317A87}"/>
                  </a:ext>
                </a:extLst>
              </p:cNvPr>
              <p:cNvSpPr/>
              <p:nvPr/>
            </p:nvSpPr>
            <p:spPr>
              <a:xfrm>
                <a:off x="4358938" y="3024902"/>
                <a:ext cx="115817" cy="135380"/>
              </a:xfrm>
              <a:custGeom>
                <a:avLst/>
                <a:gdLst/>
                <a:ahLst/>
                <a:cxnLst/>
                <a:rect l="l" t="t" r="r" b="b"/>
                <a:pathLst>
                  <a:path w="4156" h="4858" extrusionOk="0">
                    <a:moveTo>
                      <a:pt x="810" y="0"/>
                    </a:moveTo>
                    <a:lnTo>
                      <a:pt x="0" y="655"/>
                    </a:lnTo>
                    <a:lnTo>
                      <a:pt x="1667" y="2750"/>
                    </a:lnTo>
                    <a:lnTo>
                      <a:pt x="3334" y="4858"/>
                    </a:lnTo>
                    <a:lnTo>
                      <a:pt x="4155" y="4215"/>
                    </a:lnTo>
                    <a:lnTo>
                      <a:pt x="2489" y="2107"/>
                    </a:ln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3" name="Google Shape;103;p16">
                <a:extLst>
                  <a:ext uri="{FF2B5EF4-FFF2-40B4-BE49-F238E27FC236}">
                    <a16:creationId xmlns:a16="http://schemas.microsoft.com/office/drawing/2014/main" id="{1A5DD501-9F86-8095-67F5-2DB453FF65B1}"/>
                  </a:ext>
                </a:extLst>
              </p:cNvPr>
              <p:cNvSpPr/>
              <p:nvPr/>
            </p:nvSpPr>
            <p:spPr>
              <a:xfrm>
                <a:off x="4525162" y="3234570"/>
                <a:ext cx="115817" cy="135074"/>
              </a:xfrm>
              <a:custGeom>
                <a:avLst/>
                <a:gdLst/>
                <a:ahLst/>
                <a:cxnLst/>
                <a:rect l="l" t="t" r="r" b="b"/>
                <a:pathLst>
                  <a:path w="4156" h="4847" extrusionOk="0">
                    <a:moveTo>
                      <a:pt x="810" y="1"/>
                    </a:moveTo>
                    <a:lnTo>
                      <a:pt x="0" y="644"/>
                    </a:lnTo>
                    <a:lnTo>
                      <a:pt x="3334" y="4847"/>
                    </a:lnTo>
                    <a:lnTo>
                      <a:pt x="4155" y="4204"/>
                    </a:lnTo>
                    <a:lnTo>
                      <a:pt x="8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4" name="Google Shape;104;p16">
                <a:extLst>
                  <a:ext uri="{FF2B5EF4-FFF2-40B4-BE49-F238E27FC236}">
                    <a16:creationId xmlns:a16="http://schemas.microsoft.com/office/drawing/2014/main" id="{CD951F42-E886-D9AF-DD68-C49934332904}"/>
                  </a:ext>
                </a:extLst>
              </p:cNvPr>
              <p:cNvSpPr/>
              <p:nvPr/>
            </p:nvSpPr>
            <p:spPr>
              <a:xfrm>
                <a:off x="4691052" y="3443932"/>
                <a:ext cx="115817" cy="135408"/>
              </a:xfrm>
              <a:custGeom>
                <a:avLst/>
                <a:gdLst/>
                <a:ahLst/>
                <a:cxnLst/>
                <a:rect l="l" t="t" r="r" b="b"/>
                <a:pathLst>
                  <a:path w="4156" h="4859" extrusionOk="0">
                    <a:moveTo>
                      <a:pt x="822" y="1"/>
                    </a:moveTo>
                    <a:lnTo>
                      <a:pt x="0" y="644"/>
                    </a:lnTo>
                    <a:lnTo>
                      <a:pt x="1667" y="2751"/>
                    </a:lnTo>
                    <a:lnTo>
                      <a:pt x="3346" y="4858"/>
                    </a:lnTo>
                    <a:lnTo>
                      <a:pt x="4156" y="4215"/>
                    </a:lnTo>
                    <a:lnTo>
                      <a:pt x="2489" y="2108"/>
                    </a:lnTo>
                    <a:lnTo>
                      <a:pt x="82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5" name="Google Shape;105;p16">
                <a:extLst>
                  <a:ext uri="{FF2B5EF4-FFF2-40B4-BE49-F238E27FC236}">
                    <a16:creationId xmlns:a16="http://schemas.microsoft.com/office/drawing/2014/main" id="{C2AD6E23-F76E-143B-28EB-6A1D506668C8}"/>
                  </a:ext>
                </a:extLst>
              </p:cNvPr>
              <p:cNvSpPr/>
              <p:nvPr/>
            </p:nvSpPr>
            <p:spPr>
              <a:xfrm>
                <a:off x="4857276" y="3653628"/>
                <a:ext cx="115817" cy="135074"/>
              </a:xfrm>
              <a:custGeom>
                <a:avLst/>
                <a:gdLst/>
                <a:ahLst/>
                <a:cxnLst/>
                <a:rect l="l" t="t" r="r" b="b"/>
                <a:pathLst>
                  <a:path w="4156" h="4847" extrusionOk="0">
                    <a:moveTo>
                      <a:pt x="810" y="0"/>
                    </a:moveTo>
                    <a:lnTo>
                      <a:pt x="0" y="643"/>
                    </a:lnTo>
                    <a:lnTo>
                      <a:pt x="3346"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6" name="Google Shape;106;p16">
                <a:extLst>
                  <a:ext uri="{FF2B5EF4-FFF2-40B4-BE49-F238E27FC236}">
                    <a16:creationId xmlns:a16="http://schemas.microsoft.com/office/drawing/2014/main" id="{1AAA1195-6D2A-5663-FA3F-645E171DAD05}"/>
                  </a:ext>
                </a:extLst>
              </p:cNvPr>
              <p:cNvSpPr/>
              <p:nvPr/>
            </p:nvSpPr>
            <p:spPr>
              <a:xfrm>
                <a:off x="5076920" y="4116464"/>
                <a:ext cx="63064" cy="150986"/>
              </a:xfrm>
              <a:custGeom>
                <a:avLst/>
                <a:gdLst/>
                <a:ahLst/>
                <a:cxnLst/>
                <a:rect l="l" t="t" r="r" b="b"/>
                <a:pathLst>
                  <a:path w="2263" h="5418" extrusionOk="0">
                    <a:moveTo>
                      <a:pt x="1215" y="1"/>
                    </a:moveTo>
                    <a:cubicBezTo>
                      <a:pt x="1167" y="1715"/>
                      <a:pt x="750" y="3418"/>
                      <a:pt x="0" y="4965"/>
                    </a:cubicBezTo>
                    <a:lnTo>
                      <a:pt x="941" y="5418"/>
                    </a:lnTo>
                    <a:cubicBezTo>
                      <a:pt x="1751" y="3739"/>
                      <a:pt x="2203" y="1894"/>
                      <a:pt x="2262" y="24"/>
                    </a:cubicBezTo>
                    <a:lnTo>
                      <a:pt x="1215"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7" name="Google Shape;107;p16">
                <a:extLst>
                  <a:ext uri="{FF2B5EF4-FFF2-40B4-BE49-F238E27FC236}">
                    <a16:creationId xmlns:a16="http://schemas.microsoft.com/office/drawing/2014/main" id="{557042B0-4B06-F2DB-7663-11E30BF98C83}"/>
                  </a:ext>
                </a:extLst>
              </p:cNvPr>
              <p:cNvSpPr/>
              <p:nvPr/>
            </p:nvSpPr>
            <p:spPr>
              <a:xfrm>
                <a:off x="4891775" y="4346056"/>
                <a:ext cx="140369" cy="103556"/>
              </a:xfrm>
              <a:custGeom>
                <a:avLst/>
                <a:gdLst/>
                <a:ahLst/>
                <a:cxnLst/>
                <a:rect l="l" t="t" r="r" b="b"/>
                <a:pathLst>
                  <a:path w="5037" h="3716" extrusionOk="0">
                    <a:moveTo>
                      <a:pt x="4311" y="1"/>
                    </a:moveTo>
                    <a:cubicBezTo>
                      <a:pt x="4001" y="298"/>
                      <a:pt x="3668" y="572"/>
                      <a:pt x="3346" y="858"/>
                    </a:cubicBezTo>
                    <a:cubicBezTo>
                      <a:pt x="3001" y="1108"/>
                      <a:pt x="2656" y="1358"/>
                      <a:pt x="2299" y="1608"/>
                    </a:cubicBezTo>
                    <a:cubicBezTo>
                      <a:pt x="1929" y="1810"/>
                      <a:pt x="1560" y="2049"/>
                      <a:pt x="1179" y="2239"/>
                    </a:cubicBezTo>
                    <a:lnTo>
                      <a:pt x="596" y="2501"/>
                    </a:lnTo>
                    <a:cubicBezTo>
                      <a:pt x="394" y="2584"/>
                      <a:pt x="203" y="2680"/>
                      <a:pt x="1" y="2739"/>
                    </a:cubicBezTo>
                    <a:lnTo>
                      <a:pt x="358" y="3715"/>
                    </a:lnTo>
                    <a:cubicBezTo>
                      <a:pt x="584" y="3644"/>
                      <a:pt x="786" y="3549"/>
                      <a:pt x="1001" y="3453"/>
                    </a:cubicBezTo>
                    <a:lnTo>
                      <a:pt x="1644" y="3168"/>
                    </a:lnTo>
                    <a:cubicBezTo>
                      <a:pt x="2060" y="2953"/>
                      <a:pt x="2453" y="2703"/>
                      <a:pt x="2858" y="2477"/>
                    </a:cubicBezTo>
                    <a:cubicBezTo>
                      <a:pt x="3239" y="2215"/>
                      <a:pt x="3620" y="1941"/>
                      <a:pt x="4001" y="1668"/>
                    </a:cubicBezTo>
                    <a:cubicBezTo>
                      <a:pt x="4346" y="1358"/>
                      <a:pt x="4704" y="1060"/>
                      <a:pt x="5037" y="739"/>
                    </a:cubicBezTo>
                    <a:lnTo>
                      <a:pt x="431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8" name="Google Shape;108;p16">
                <a:extLst>
                  <a:ext uri="{FF2B5EF4-FFF2-40B4-BE49-F238E27FC236}">
                    <a16:creationId xmlns:a16="http://schemas.microsoft.com/office/drawing/2014/main" id="{717F02BF-1B21-4609-C114-E92D93E8336A}"/>
                  </a:ext>
                </a:extLst>
              </p:cNvPr>
              <p:cNvSpPr/>
              <p:nvPr/>
            </p:nvSpPr>
            <p:spPr>
              <a:xfrm>
                <a:off x="4630330" y="4414748"/>
                <a:ext cx="151655" cy="56822"/>
              </a:xfrm>
              <a:custGeom>
                <a:avLst/>
                <a:gdLst/>
                <a:ahLst/>
                <a:cxnLst/>
                <a:rect l="l" t="t" r="r" b="b"/>
                <a:pathLst>
                  <a:path w="5442" h="2039" extrusionOk="0">
                    <a:moveTo>
                      <a:pt x="405" y="0"/>
                    </a:moveTo>
                    <a:lnTo>
                      <a:pt x="0" y="953"/>
                    </a:lnTo>
                    <a:cubicBezTo>
                      <a:pt x="1626" y="1680"/>
                      <a:pt x="3403" y="2039"/>
                      <a:pt x="5187" y="2039"/>
                    </a:cubicBezTo>
                    <a:cubicBezTo>
                      <a:pt x="5272" y="2039"/>
                      <a:pt x="5357" y="2038"/>
                      <a:pt x="5442" y="2036"/>
                    </a:cubicBezTo>
                    <a:lnTo>
                      <a:pt x="5418" y="1000"/>
                    </a:lnTo>
                    <a:cubicBezTo>
                      <a:pt x="5359" y="1001"/>
                      <a:pt x="5300" y="1002"/>
                      <a:pt x="5241" y="1002"/>
                    </a:cubicBezTo>
                    <a:cubicBezTo>
                      <a:pt x="3585" y="1002"/>
                      <a:pt x="1923" y="679"/>
                      <a:pt x="40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9" name="Google Shape;109;p16">
                <a:extLst>
                  <a:ext uri="{FF2B5EF4-FFF2-40B4-BE49-F238E27FC236}">
                    <a16:creationId xmlns:a16="http://schemas.microsoft.com/office/drawing/2014/main" id="{1960AAED-E0C4-154B-7E02-A1BA2B7C761F}"/>
                  </a:ext>
                </a:extLst>
              </p:cNvPr>
              <p:cNvSpPr/>
              <p:nvPr/>
            </p:nvSpPr>
            <p:spPr>
              <a:xfrm>
                <a:off x="4430583" y="4240219"/>
                <a:ext cx="117824" cy="134071"/>
              </a:xfrm>
              <a:custGeom>
                <a:avLst/>
                <a:gdLst/>
                <a:ahLst/>
                <a:cxnLst/>
                <a:rect l="l" t="t" r="r" b="b"/>
                <a:pathLst>
                  <a:path w="4228" h="4811" extrusionOk="0">
                    <a:moveTo>
                      <a:pt x="811" y="1"/>
                    </a:moveTo>
                    <a:lnTo>
                      <a:pt x="1" y="644"/>
                    </a:lnTo>
                    <a:lnTo>
                      <a:pt x="1668" y="2739"/>
                    </a:lnTo>
                    <a:cubicBezTo>
                      <a:pt x="1668" y="2739"/>
                      <a:pt x="1680" y="2751"/>
                      <a:pt x="1680" y="2751"/>
                    </a:cubicBezTo>
                    <a:cubicBezTo>
                      <a:pt x="1954" y="3096"/>
                      <a:pt x="2227" y="3453"/>
                      <a:pt x="2549" y="3799"/>
                    </a:cubicBezTo>
                    <a:lnTo>
                      <a:pt x="3013" y="4323"/>
                    </a:lnTo>
                    <a:cubicBezTo>
                      <a:pt x="3168" y="4489"/>
                      <a:pt x="3347" y="4644"/>
                      <a:pt x="3513" y="4811"/>
                    </a:cubicBezTo>
                    <a:lnTo>
                      <a:pt x="4228" y="4049"/>
                    </a:lnTo>
                    <a:cubicBezTo>
                      <a:pt x="4073" y="3894"/>
                      <a:pt x="3906" y="3763"/>
                      <a:pt x="3751" y="3608"/>
                    </a:cubicBezTo>
                    <a:lnTo>
                      <a:pt x="3335" y="3120"/>
                    </a:lnTo>
                    <a:cubicBezTo>
                      <a:pt x="3049" y="2810"/>
                      <a:pt x="2763" y="2453"/>
                      <a:pt x="2489" y="2108"/>
                    </a:cubicBezTo>
                    <a:lnTo>
                      <a:pt x="81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0" name="Google Shape;110;p16">
                <a:extLst>
                  <a:ext uri="{FF2B5EF4-FFF2-40B4-BE49-F238E27FC236}">
                    <a16:creationId xmlns:a16="http://schemas.microsoft.com/office/drawing/2014/main" id="{921B77E5-2CCC-D358-471D-6E5E5F0B20F7}"/>
                  </a:ext>
                </a:extLst>
              </p:cNvPr>
              <p:cNvSpPr/>
              <p:nvPr/>
            </p:nvSpPr>
            <p:spPr>
              <a:xfrm>
                <a:off x="4264359" y="4030857"/>
                <a:ext cx="115845" cy="135408"/>
              </a:xfrm>
              <a:custGeom>
                <a:avLst/>
                <a:gdLst/>
                <a:ahLst/>
                <a:cxnLst/>
                <a:rect l="l" t="t" r="r" b="b"/>
                <a:pathLst>
                  <a:path w="4157" h="4859" extrusionOk="0">
                    <a:moveTo>
                      <a:pt x="811" y="1"/>
                    </a:moveTo>
                    <a:lnTo>
                      <a:pt x="1" y="656"/>
                    </a:lnTo>
                    <a:lnTo>
                      <a:pt x="3347" y="4858"/>
                    </a:lnTo>
                    <a:lnTo>
                      <a:pt x="4156" y="4204"/>
                    </a:lnTo>
                    <a:lnTo>
                      <a:pt x="81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1" name="Google Shape;111;p16">
                <a:extLst>
                  <a:ext uri="{FF2B5EF4-FFF2-40B4-BE49-F238E27FC236}">
                    <a16:creationId xmlns:a16="http://schemas.microsoft.com/office/drawing/2014/main" id="{4CC80949-9079-46F2-A934-8B38BB96059D}"/>
                  </a:ext>
                </a:extLst>
              </p:cNvPr>
              <p:cNvSpPr/>
              <p:nvPr/>
            </p:nvSpPr>
            <p:spPr>
              <a:xfrm>
                <a:off x="4051681" y="3888849"/>
                <a:ext cx="148367" cy="81317"/>
              </a:xfrm>
              <a:custGeom>
                <a:avLst/>
                <a:gdLst/>
                <a:ahLst/>
                <a:cxnLst/>
                <a:rect l="l" t="t" r="r" b="b"/>
                <a:pathLst>
                  <a:path w="5324" h="2918" extrusionOk="0">
                    <a:moveTo>
                      <a:pt x="168" y="1"/>
                    </a:moveTo>
                    <a:lnTo>
                      <a:pt x="1" y="1013"/>
                    </a:lnTo>
                    <a:cubicBezTo>
                      <a:pt x="215" y="1061"/>
                      <a:pt x="430" y="1072"/>
                      <a:pt x="632" y="1132"/>
                    </a:cubicBezTo>
                    <a:lnTo>
                      <a:pt x="1251" y="1299"/>
                    </a:lnTo>
                    <a:cubicBezTo>
                      <a:pt x="1680" y="1382"/>
                      <a:pt x="2073" y="1561"/>
                      <a:pt x="2477" y="1703"/>
                    </a:cubicBezTo>
                    <a:cubicBezTo>
                      <a:pt x="2680" y="1763"/>
                      <a:pt x="2870" y="1870"/>
                      <a:pt x="3061" y="1965"/>
                    </a:cubicBezTo>
                    <a:lnTo>
                      <a:pt x="3632" y="2239"/>
                    </a:lnTo>
                    <a:cubicBezTo>
                      <a:pt x="4001" y="2465"/>
                      <a:pt x="4371" y="2680"/>
                      <a:pt x="4728" y="2918"/>
                    </a:cubicBezTo>
                    <a:lnTo>
                      <a:pt x="5323" y="2061"/>
                    </a:lnTo>
                    <a:cubicBezTo>
                      <a:pt x="4930" y="1811"/>
                      <a:pt x="4537" y="1561"/>
                      <a:pt x="4132" y="1334"/>
                    </a:cubicBezTo>
                    <a:lnTo>
                      <a:pt x="3501" y="1025"/>
                    </a:lnTo>
                    <a:cubicBezTo>
                      <a:pt x="3287" y="930"/>
                      <a:pt x="3085" y="811"/>
                      <a:pt x="2858" y="739"/>
                    </a:cubicBezTo>
                    <a:cubicBezTo>
                      <a:pt x="2418" y="584"/>
                      <a:pt x="1989" y="394"/>
                      <a:pt x="1537" y="299"/>
                    </a:cubicBezTo>
                    <a:lnTo>
                      <a:pt x="858" y="120"/>
                    </a:lnTo>
                    <a:cubicBezTo>
                      <a:pt x="632" y="60"/>
                      <a:pt x="394" y="37"/>
                      <a:pt x="16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2" name="Google Shape;112;p16">
                <a:extLst>
                  <a:ext uri="{FF2B5EF4-FFF2-40B4-BE49-F238E27FC236}">
                    <a16:creationId xmlns:a16="http://schemas.microsoft.com/office/drawing/2014/main" id="{12CEFF58-6547-5925-3F5C-01472C5BF6F7}"/>
                  </a:ext>
                </a:extLst>
              </p:cNvPr>
              <p:cNvSpPr/>
              <p:nvPr/>
            </p:nvSpPr>
            <p:spPr>
              <a:xfrm>
                <a:off x="3792243" y="3889853"/>
                <a:ext cx="147335" cy="84634"/>
              </a:xfrm>
              <a:custGeom>
                <a:avLst/>
                <a:gdLst/>
                <a:ahLst/>
                <a:cxnLst/>
                <a:rect l="l" t="t" r="r" b="b"/>
                <a:pathLst>
                  <a:path w="5287" h="3037" extrusionOk="0">
                    <a:moveTo>
                      <a:pt x="5096" y="1"/>
                    </a:moveTo>
                    <a:cubicBezTo>
                      <a:pt x="3263" y="346"/>
                      <a:pt x="1512" y="1108"/>
                      <a:pt x="0" y="2203"/>
                    </a:cubicBezTo>
                    <a:lnTo>
                      <a:pt x="608" y="3037"/>
                    </a:lnTo>
                    <a:cubicBezTo>
                      <a:pt x="2001" y="2037"/>
                      <a:pt x="3608" y="1334"/>
                      <a:pt x="5287" y="1013"/>
                    </a:cubicBezTo>
                    <a:lnTo>
                      <a:pt x="509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3" name="Google Shape;113;p16">
                <a:extLst>
                  <a:ext uri="{FF2B5EF4-FFF2-40B4-BE49-F238E27FC236}">
                    <a16:creationId xmlns:a16="http://schemas.microsoft.com/office/drawing/2014/main" id="{B1AC436C-6873-991B-7152-8B95547ED754}"/>
                  </a:ext>
                </a:extLst>
              </p:cNvPr>
              <p:cNvSpPr/>
              <p:nvPr/>
            </p:nvSpPr>
            <p:spPr>
              <a:xfrm>
                <a:off x="3582213" y="4024225"/>
                <a:ext cx="135074" cy="115817"/>
              </a:xfrm>
              <a:custGeom>
                <a:avLst/>
                <a:gdLst/>
                <a:ahLst/>
                <a:cxnLst/>
                <a:rect l="l" t="t" r="r" b="b"/>
                <a:pathLst>
                  <a:path w="4847" h="4156" extrusionOk="0">
                    <a:moveTo>
                      <a:pt x="4204" y="1"/>
                    </a:moveTo>
                    <a:lnTo>
                      <a:pt x="2096" y="1667"/>
                    </a:lnTo>
                    <a:lnTo>
                      <a:pt x="1" y="3346"/>
                    </a:lnTo>
                    <a:lnTo>
                      <a:pt x="644" y="4156"/>
                    </a:lnTo>
                    <a:lnTo>
                      <a:pt x="2751" y="2477"/>
                    </a:lnTo>
                    <a:lnTo>
                      <a:pt x="2763" y="2465"/>
                    </a:lnTo>
                    <a:cubicBezTo>
                      <a:pt x="2775" y="2465"/>
                      <a:pt x="2775" y="2465"/>
                      <a:pt x="2787" y="2453"/>
                    </a:cubicBezTo>
                    <a:lnTo>
                      <a:pt x="2799" y="2453"/>
                    </a:lnTo>
                    <a:cubicBezTo>
                      <a:pt x="2811" y="2441"/>
                      <a:pt x="2822" y="2418"/>
                      <a:pt x="2834" y="2406"/>
                    </a:cubicBezTo>
                    <a:lnTo>
                      <a:pt x="4846" y="810"/>
                    </a:lnTo>
                    <a:lnTo>
                      <a:pt x="4204"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4" name="Google Shape;114;p16">
                <a:extLst>
                  <a:ext uri="{FF2B5EF4-FFF2-40B4-BE49-F238E27FC236}">
                    <a16:creationId xmlns:a16="http://schemas.microsoft.com/office/drawing/2014/main" id="{DFBDC8A3-9E3C-83FB-638E-CFCBC69F0B06}"/>
                  </a:ext>
                </a:extLst>
              </p:cNvPr>
              <p:cNvSpPr/>
              <p:nvPr/>
            </p:nvSpPr>
            <p:spPr>
              <a:xfrm>
                <a:off x="3373186" y="4190449"/>
                <a:ext cx="135074" cy="115817"/>
              </a:xfrm>
              <a:custGeom>
                <a:avLst/>
                <a:gdLst/>
                <a:ahLst/>
                <a:cxnLst/>
                <a:rect l="l" t="t" r="r" b="b"/>
                <a:pathLst>
                  <a:path w="4847" h="4156" extrusionOk="0">
                    <a:moveTo>
                      <a:pt x="4204" y="1"/>
                    </a:moveTo>
                    <a:lnTo>
                      <a:pt x="1" y="3346"/>
                    </a:lnTo>
                    <a:lnTo>
                      <a:pt x="644" y="4156"/>
                    </a:lnTo>
                    <a:lnTo>
                      <a:pt x="4847" y="810"/>
                    </a:lnTo>
                    <a:lnTo>
                      <a:pt x="4204"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5" name="Google Shape;115;p16">
                <a:extLst>
                  <a:ext uri="{FF2B5EF4-FFF2-40B4-BE49-F238E27FC236}">
                    <a16:creationId xmlns:a16="http://schemas.microsoft.com/office/drawing/2014/main" id="{17A412DA-351A-2888-D5CB-3327F3788542}"/>
                  </a:ext>
                </a:extLst>
              </p:cNvPr>
              <p:cNvSpPr/>
              <p:nvPr/>
            </p:nvSpPr>
            <p:spPr>
              <a:xfrm>
                <a:off x="2954797" y="4523567"/>
                <a:ext cx="135074" cy="115817"/>
              </a:xfrm>
              <a:custGeom>
                <a:avLst/>
                <a:gdLst/>
                <a:ahLst/>
                <a:cxnLst/>
                <a:rect l="l" t="t" r="r" b="b"/>
                <a:pathLst>
                  <a:path w="4847" h="4156" extrusionOk="0">
                    <a:moveTo>
                      <a:pt x="4204" y="0"/>
                    </a:moveTo>
                    <a:lnTo>
                      <a:pt x="1" y="3334"/>
                    </a:lnTo>
                    <a:lnTo>
                      <a:pt x="644" y="4156"/>
                    </a:lnTo>
                    <a:lnTo>
                      <a:pt x="4847" y="810"/>
                    </a:lnTo>
                    <a:lnTo>
                      <a:pt x="4204"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6" name="Google Shape;116;p16">
                <a:extLst>
                  <a:ext uri="{FF2B5EF4-FFF2-40B4-BE49-F238E27FC236}">
                    <a16:creationId xmlns:a16="http://schemas.microsoft.com/office/drawing/2014/main" id="{ADFEF0B1-A954-B3C1-F9DD-49203FA109D3}"/>
                  </a:ext>
                </a:extLst>
              </p:cNvPr>
              <p:cNvSpPr/>
              <p:nvPr/>
            </p:nvSpPr>
            <p:spPr>
              <a:xfrm>
                <a:off x="2954491" y="4523567"/>
                <a:ext cx="135046" cy="115817"/>
              </a:xfrm>
              <a:custGeom>
                <a:avLst/>
                <a:gdLst/>
                <a:ahLst/>
                <a:cxnLst/>
                <a:rect l="l" t="t" r="r" b="b"/>
                <a:pathLst>
                  <a:path w="4846" h="4156" extrusionOk="0">
                    <a:moveTo>
                      <a:pt x="4203" y="0"/>
                    </a:moveTo>
                    <a:lnTo>
                      <a:pt x="0" y="3346"/>
                    </a:lnTo>
                    <a:lnTo>
                      <a:pt x="643" y="4156"/>
                    </a:lnTo>
                    <a:lnTo>
                      <a:pt x="4846" y="810"/>
                    </a:lnTo>
                    <a:lnTo>
                      <a:pt x="420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7" name="Google Shape;117;p16">
                <a:extLst>
                  <a:ext uri="{FF2B5EF4-FFF2-40B4-BE49-F238E27FC236}">
                    <a16:creationId xmlns:a16="http://schemas.microsoft.com/office/drawing/2014/main" id="{2A0E6FB8-25BF-06D6-51B1-1C8EC24E43B9}"/>
                  </a:ext>
                </a:extLst>
              </p:cNvPr>
              <p:cNvSpPr/>
              <p:nvPr/>
            </p:nvSpPr>
            <p:spPr>
              <a:xfrm>
                <a:off x="3163824" y="4357008"/>
                <a:ext cx="135074" cy="115817"/>
              </a:xfrm>
              <a:custGeom>
                <a:avLst/>
                <a:gdLst/>
                <a:ahLst/>
                <a:cxnLst/>
                <a:rect l="l" t="t" r="r" b="b"/>
                <a:pathLst>
                  <a:path w="4847" h="4156" extrusionOk="0">
                    <a:moveTo>
                      <a:pt x="4204" y="1"/>
                    </a:moveTo>
                    <a:lnTo>
                      <a:pt x="2096" y="1679"/>
                    </a:lnTo>
                    <a:lnTo>
                      <a:pt x="1" y="3346"/>
                    </a:lnTo>
                    <a:lnTo>
                      <a:pt x="644" y="4156"/>
                    </a:lnTo>
                    <a:lnTo>
                      <a:pt x="2751" y="2489"/>
                    </a:lnTo>
                    <a:lnTo>
                      <a:pt x="4847" y="810"/>
                    </a:lnTo>
                    <a:lnTo>
                      <a:pt x="4204"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8" name="Google Shape;118;p16">
                <a:extLst>
                  <a:ext uri="{FF2B5EF4-FFF2-40B4-BE49-F238E27FC236}">
                    <a16:creationId xmlns:a16="http://schemas.microsoft.com/office/drawing/2014/main" id="{1549A25F-7811-8AFA-3EC4-9B053307DA09}"/>
                  </a:ext>
                </a:extLst>
              </p:cNvPr>
              <p:cNvSpPr/>
              <p:nvPr/>
            </p:nvSpPr>
            <p:spPr>
              <a:xfrm>
                <a:off x="3372851" y="4190784"/>
                <a:ext cx="135074" cy="115817"/>
              </a:xfrm>
              <a:custGeom>
                <a:avLst/>
                <a:gdLst/>
                <a:ahLst/>
                <a:cxnLst/>
                <a:rect l="l" t="t" r="r" b="b"/>
                <a:pathLst>
                  <a:path w="4847" h="4156" extrusionOk="0">
                    <a:moveTo>
                      <a:pt x="4204" y="1"/>
                    </a:moveTo>
                    <a:lnTo>
                      <a:pt x="1" y="3346"/>
                    </a:lnTo>
                    <a:lnTo>
                      <a:pt x="644" y="4156"/>
                    </a:lnTo>
                    <a:lnTo>
                      <a:pt x="4847" y="810"/>
                    </a:lnTo>
                    <a:lnTo>
                      <a:pt x="4204"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9" name="Google Shape;119;p16">
                <a:extLst>
                  <a:ext uri="{FF2B5EF4-FFF2-40B4-BE49-F238E27FC236}">
                    <a16:creationId xmlns:a16="http://schemas.microsoft.com/office/drawing/2014/main" id="{C27A8F28-7737-A958-6D6E-C3079AA1D9A4}"/>
                  </a:ext>
                </a:extLst>
              </p:cNvPr>
              <p:cNvSpPr/>
              <p:nvPr/>
            </p:nvSpPr>
            <p:spPr>
              <a:xfrm>
                <a:off x="2346303" y="4999026"/>
                <a:ext cx="135074" cy="115817"/>
              </a:xfrm>
              <a:custGeom>
                <a:avLst/>
                <a:gdLst/>
                <a:ahLst/>
                <a:cxnLst/>
                <a:rect l="l" t="t" r="r" b="b"/>
                <a:pathLst>
                  <a:path w="4847" h="4156" extrusionOk="0">
                    <a:moveTo>
                      <a:pt x="4204" y="0"/>
                    </a:moveTo>
                    <a:lnTo>
                      <a:pt x="1" y="3346"/>
                    </a:lnTo>
                    <a:lnTo>
                      <a:pt x="644" y="4155"/>
                    </a:lnTo>
                    <a:lnTo>
                      <a:pt x="4847" y="810"/>
                    </a:lnTo>
                    <a:lnTo>
                      <a:pt x="4204"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0" name="Google Shape;120;p16">
                <a:extLst>
                  <a:ext uri="{FF2B5EF4-FFF2-40B4-BE49-F238E27FC236}">
                    <a16:creationId xmlns:a16="http://schemas.microsoft.com/office/drawing/2014/main" id="{A310E0AB-817C-5A87-0863-BECDC8D97354}"/>
                  </a:ext>
                </a:extLst>
              </p:cNvPr>
              <p:cNvSpPr/>
              <p:nvPr/>
            </p:nvSpPr>
            <p:spPr>
              <a:xfrm>
                <a:off x="2555664" y="4832468"/>
                <a:ext cx="135074" cy="115817"/>
              </a:xfrm>
              <a:custGeom>
                <a:avLst/>
                <a:gdLst/>
                <a:ahLst/>
                <a:cxnLst/>
                <a:rect l="l" t="t" r="r" b="b"/>
                <a:pathLst>
                  <a:path w="4847" h="4156" extrusionOk="0">
                    <a:moveTo>
                      <a:pt x="4204" y="0"/>
                    </a:moveTo>
                    <a:lnTo>
                      <a:pt x="2096" y="1679"/>
                    </a:lnTo>
                    <a:lnTo>
                      <a:pt x="1" y="3346"/>
                    </a:lnTo>
                    <a:lnTo>
                      <a:pt x="644" y="4155"/>
                    </a:lnTo>
                    <a:lnTo>
                      <a:pt x="2739" y="2489"/>
                    </a:lnTo>
                    <a:lnTo>
                      <a:pt x="4847" y="822"/>
                    </a:lnTo>
                    <a:lnTo>
                      <a:pt x="4204"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1" name="Google Shape;121;p16">
                <a:extLst>
                  <a:ext uri="{FF2B5EF4-FFF2-40B4-BE49-F238E27FC236}">
                    <a16:creationId xmlns:a16="http://schemas.microsoft.com/office/drawing/2014/main" id="{6755EE71-2E69-6A8B-A64F-AF25D4D79502}"/>
                  </a:ext>
                </a:extLst>
              </p:cNvPr>
              <p:cNvSpPr/>
              <p:nvPr/>
            </p:nvSpPr>
            <p:spPr>
              <a:xfrm>
                <a:off x="2764691" y="4666243"/>
                <a:ext cx="135074" cy="115817"/>
              </a:xfrm>
              <a:custGeom>
                <a:avLst/>
                <a:gdLst/>
                <a:ahLst/>
                <a:cxnLst/>
                <a:rect l="l" t="t" r="r" b="b"/>
                <a:pathLst>
                  <a:path w="4847" h="4156" extrusionOk="0">
                    <a:moveTo>
                      <a:pt x="4204" y="0"/>
                    </a:moveTo>
                    <a:lnTo>
                      <a:pt x="1" y="3346"/>
                    </a:lnTo>
                    <a:lnTo>
                      <a:pt x="644" y="4155"/>
                    </a:lnTo>
                    <a:lnTo>
                      <a:pt x="4846" y="810"/>
                    </a:lnTo>
                    <a:lnTo>
                      <a:pt x="4204"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2" name="Google Shape;122;p16">
                <a:extLst>
                  <a:ext uri="{FF2B5EF4-FFF2-40B4-BE49-F238E27FC236}">
                    <a16:creationId xmlns:a16="http://schemas.microsoft.com/office/drawing/2014/main" id="{4BCCCF23-474E-12E8-4C4B-3855C3E49945}"/>
                  </a:ext>
                </a:extLst>
              </p:cNvPr>
              <p:cNvSpPr/>
              <p:nvPr/>
            </p:nvSpPr>
            <p:spPr>
              <a:xfrm>
                <a:off x="3582213" y="4024225"/>
                <a:ext cx="135074" cy="115817"/>
              </a:xfrm>
              <a:custGeom>
                <a:avLst/>
                <a:gdLst/>
                <a:ahLst/>
                <a:cxnLst/>
                <a:rect l="l" t="t" r="r" b="b"/>
                <a:pathLst>
                  <a:path w="4847" h="4156" extrusionOk="0">
                    <a:moveTo>
                      <a:pt x="4204" y="1"/>
                    </a:moveTo>
                    <a:lnTo>
                      <a:pt x="2096" y="1667"/>
                    </a:lnTo>
                    <a:lnTo>
                      <a:pt x="1" y="3346"/>
                    </a:lnTo>
                    <a:lnTo>
                      <a:pt x="644" y="4156"/>
                    </a:lnTo>
                    <a:lnTo>
                      <a:pt x="2751" y="2477"/>
                    </a:lnTo>
                    <a:lnTo>
                      <a:pt x="2763" y="2465"/>
                    </a:lnTo>
                    <a:cubicBezTo>
                      <a:pt x="2775" y="2465"/>
                      <a:pt x="2775" y="2465"/>
                      <a:pt x="2787" y="2453"/>
                    </a:cubicBezTo>
                    <a:lnTo>
                      <a:pt x="2799" y="2453"/>
                    </a:lnTo>
                    <a:cubicBezTo>
                      <a:pt x="2811" y="2441"/>
                      <a:pt x="2822" y="2418"/>
                      <a:pt x="2834" y="2406"/>
                    </a:cubicBezTo>
                    <a:lnTo>
                      <a:pt x="4846" y="810"/>
                    </a:lnTo>
                    <a:lnTo>
                      <a:pt x="4204"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3" name="Google Shape;123;p16">
                <a:extLst>
                  <a:ext uri="{FF2B5EF4-FFF2-40B4-BE49-F238E27FC236}">
                    <a16:creationId xmlns:a16="http://schemas.microsoft.com/office/drawing/2014/main" id="{3569F781-A4A4-22C8-9E44-2E6851E13D7A}"/>
                  </a:ext>
                </a:extLst>
              </p:cNvPr>
              <p:cNvSpPr/>
              <p:nvPr/>
            </p:nvSpPr>
            <p:spPr>
              <a:xfrm>
                <a:off x="3792243" y="3889853"/>
                <a:ext cx="147335" cy="84634"/>
              </a:xfrm>
              <a:custGeom>
                <a:avLst/>
                <a:gdLst/>
                <a:ahLst/>
                <a:cxnLst/>
                <a:rect l="l" t="t" r="r" b="b"/>
                <a:pathLst>
                  <a:path w="5287" h="3037" extrusionOk="0">
                    <a:moveTo>
                      <a:pt x="5096" y="1"/>
                    </a:moveTo>
                    <a:cubicBezTo>
                      <a:pt x="3263" y="346"/>
                      <a:pt x="1512" y="1108"/>
                      <a:pt x="0" y="2203"/>
                    </a:cubicBezTo>
                    <a:lnTo>
                      <a:pt x="608" y="3037"/>
                    </a:lnTo>
                    <a:cubicBezTo>
                      <a:pt x="2001" y="2037"/>
                      <a:pt x="3608" y="1334"/>
                      <a:pt x="5287" y="1013"/>
                    </a:cubicBezTo>
                    <a:lnTo>
                      <a:pt x="509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4" name="Google Shape;124;p16">
                <a:extLst>
                  <a:ext uri="{FF2B5EF4-FFF2-40B4-BE49-F238E27FC236}">
                    <a16:creationId xmlns:a16="http://schemas.microsoft.com/office/drawing/2014/main" id="{0245AB07-1A9D-43F5-9A29-79FCE0864277}"/>
                  </a:ext>
                </a:extLst>
              </p:cNvPr>
              <p:cNvSpPr/>
              <p:nvPr/>
            </p:nvSpPr>
            <p:spPr>
              <a:xfrm>
                <a:off x="4264024" y="4031192"/>
                <a:ext cx="115845" cy="135074"/>
              </a:xfrm>
              <a:custGeom>
                <a:avLst/>
                <a:gdLst/>
                <a:ahLst/>
                <a:cxnLst/>
                <a:rect l="l" t="t" r="r" b="b"/>
                <a:pathLst>
                  <a:path w="4157" h="4847" extrusionOk="0">
                    <a:moveTo>
                      <a:pt x="811" y="1"/>
                    </a:moveTo>
                    <a:lnTo>
                      <a:pt x="1" y="644"/>
                    </a:lnTo>
                    <a:lnTo>
                      <a:pt x="3347" y="4846"/>
                    </a:lnTo>
                    <a:lnTo>
                      <a:pt x="4156" y="4204"/>
                    </a:lnTo>
                    <a:lnTo>
                      <a:pt x="81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5" name="Google Shape;125;p16">
                <a:extLst>
                  <a:ext uri="{FF2B5EF4-FFF2-40B4-BE49-F238E27FC236}">
                    <a16:creationId xmlns:a16="http://schemas.microsoft.com/office/drawing/2014/main" id="{D5EB36F6-8626-438A-CD41-8FBAC94644B4}"/>
                  </a:ext>
                </a:extLst>
              </p:cNvPr>
              <p:cNvSpPr/>
              <p:nvPr/>
            </p:nvSpPr>
            <p:spPr>
              <a:xfrm>
                <a:off x="4430583" y="4240219"/>
                <a:ext cx="117824" cy="134071"/>
              </a:xfrm>
              <a:custGeom>
                <a:avLst/>
                <a:gdLst/>
                <a:ahLst/>
                <a:cxnLst/>
                <a:rect l="l" t="t" r="r" b="b"/>
                <a:pathLst>
                  <a:path w="4228" h="4811" extrusionOk="0">
                    <a:moveTo>
                      <a:pt x="811" y="1"/>
                    </a:moveTo>
                    <a:lnTo>
                      <a:pt x="1" y="644"/>
                    </a:lnTo>
                    <a:lnTo>
                      <a:pt x="1668" y="2739"/>
                    </a:lnTo>
                    <a:cubicBezTo>
                      <a:pt x="1668" y="2739"/>
                      <a:pt x="1680" y="2751"/>
                      <a:pt x="1680" y="2751"/>
                    </a:cubicBezTo>
                    <a:cubicBezTo>
                      <a:pt x="1954" y="3096"/>
                      <a:pt x="2227" y="3453"/>
                      <a:pt x="2549" y="3799"/>
                    </a:cubicBezTo>
                    <a:lnTo>
                      <a:pt x="3013" y="4323"/>
                    </a:lnTo>
                    <a:cubicBezTo>
                      <a:pt x="3168" y="4489"/>
                      <a:pt x="3347" y="4644"/>
                      <a:pt x="3513" y="4811"/>
                    </a:cubicBezTo>
                    <a:lnTo>
                      <a:pt x="4228" y="4049"/>
                    </a:lnTo>
                    <a:cubicBezTo>
                      <a:pt x="4073" y="3894"/>
                      <a:pt x="3906" y="3763"/>
                      <a:pt x="3751" y="3608"/>
                    </a:cubicBezTo>
                    <a:lnTo>
                      <a:pt x="3335" y="3120"/>
                    </a:lnTo>
                    <a:cubicBezTo>
                      <a:pt x="3049" y="2810"/>
                      <a:pt x="2763" y="2453"/>
                      <a:pt x="2489" y="2108"/>
                    </a:cubicBezTo>
                    <a:lnTo>
                      <a:pt x="81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6" name="Google Shape;126;p16">
                <a:extLst>
                  <a:ext uri="{FF2B5EF4-FFF2-40B4-BE49-F238E27FC236}">
                    <a16:creationId xmlns:a16="http://schemas.microsoft.com/office/drawing/2014/main" id="{F59E7325-A4F9-85E7-0C54-1DE6C98140A3}"/>
                  </a:ext>
                </a:extLst>
              </p:cNvPr>
              <p:cNvSpPr/>
              <p:nvPr/>
            </p:nvSpPr>
            <p:spPr>
              <a:xfrm>
                <a:off x="4630330" y="4414748"/>
                <a:ext cx="151655" cy="56822"/>
              </a:xfrm>
              <a:custGeom>
                <a:avLst/>
                <a:gdLst/>
                <a:ahLst/>
                <a:cxnLst/>
                <a:rect l="l" t="t" r="r" b="b"/>
                <a:pathLst>
                  <a:path w="5442" h="2039" extrusionOk="0">
                    <a:moveTo>
                      <a:pt x="405" y="0"/>
                    </a:moveTo>
                    <a:lnTo>
                      <a:pt x="0" y="953"/>
                    </a:lnTo>
                    <a:cubicBezTo>
                      <a:pt x="1626" y="1680"/>
                      <a:pt x="3403" y="2039"/>
                      <a:pt x="5187" y="2039"/>
                    </a:cubicBezTo>
                    <a:cubicBezTo>
                      <a:pt x="5272" y="2039"/>
                      <a:pt x="5357" y="2038"/>
                      <a:pt x="5442" y="2036"/>
                    </a:cubicBezTo>
                    <a:lnTo>
                      <a:pt x="5418" y="1000"/>
                    </a:lnTo>
                    <a:cubicBezTo>
                      <a:pt x="5359" y="1001"/>
                      <a:pt x="5300" y="1002"/>
                      <a:pt x="5241" y="1002"/>
                    </a:cubicBezTo>
                    <a:cubicBezTo>
                      <a:pt x="3585" y="1002"/>
                      <a:pt x="1923" y="679"/>
                      <a:pt x="40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7" name="Google Shape;127;p16">
                <a:extLst>
                  <a:ext uri="{FF2B5EF4-FFF2-40B4-BE49-F238E27FC236}">
                    <a16:creationId xmlns:a16="http://schemas.microsoft.com/office/drawing/2014/main" id="{5C94BCA7-6593-45CD-A099-42CB641EA768}"/>
                  </a:ext>
                </a:extLst>
              </p:cNvPr>
              <p:cNvSpPr/>
              <p:nvPr/>
            </p:nvSpPr>
            <p:spPr>
              <a:xfrm>
                <a:off x="4891775" y="4346056"/>
                <a:ext cx="140369" cy="103556"/>
              </a:xfrm>
              <a:custGeom>
                <a:avLst/>
                <a:gdLst/>
                <a:ahLst/>
                <a:cxnLst/>
                <a:rect l="l" t="t" r="r" b="b"/>
                <a:pathLst>
                  <a:path w="5037" h="3716" extrusionOk="0">
                    <a:moveTo>
                      <a:pt x="4311" y="1"/>
                    </a:moveTo>
                    <a:cubicBezTo>
                      <a:pt x="4001" y="298"/>
                      <a:pt x="3668" y="572"/>
                      <a:pt x="3346" y="858"/>
                    </a:cubicBezTo>
                    <a:cubicBezTo>
                      <a:pt x="3001" y="1108"/>
                      <a:pt x="2656" y="1358"/>
                      <a:pt x="2299" y="1608"/>
                    </a:cubicBezTo>
                    <a:cubicBezTo>
                      <a:pt x="1929" y="1810"/>
                      <a:pt x="1560" y="2049"/>
                      <a:pt x="1179" y="2239"/>
                    </a:cubicBezTo>
                    <a:lnTo>
                      <a:pt x="596" y="2501"/>
                    </a:lnTo>
                    <a:cubicBezTo>
                      <a:pt x="394" y="2584"/>
                      <a:pt x="203" y="2680"/>
                      <a:pt x="1" y="2739"/>
                    </a:cubicBezTo>
                    <a:lnTo>
                      <a:pt x="358" y="3715"/>
                    </a:lnTo>
                    <a:cubicBezTo>
                      <a:pt x="584" y="3644"/>
                      <a:pt x="786" y="3537"/>
                      <a:pt x="1001" y="3453"/>
                    </a:cubicBezTo>
                    <a:lnTo>
                      <a:pt x="1644" y="3168"/>
                    </a:lnTo>
                    <a:cubicBezTo>
                      <a:pt x="2060" y="2953"/>
                      <a:pt x="2453" y="2703"/>
                      <a:pt x="2858" y="2477"/>
                    </a:cubicBezTo>
                    <a:cubicBezTo>
                      <a:pt x="3239" y="2215"/>
                      <a:pt x="3620" y="1941"/>
                      <a:pt x="4001" y="1668"/>
                    </a:cubicBezTo>
                    <a:cubicBezTo>
                      <a:pt x="4346" y="1358"/>
                      <a:pt x="4704" y="1060"/>
                      <a:pt x="5037" y="739"/>
                    </a:cubicBezTo>
                    <a:lnTo>
                      <a:pt x="431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8" name="Google Shape;128;p16">
                <a:extLst>
                  <a:ext uri="{FF2B5EF4-FFF2-40B4-BE49-F238E27FC236}">
                    <a16:creationId xmlns:a16="http://schemas.microsoft.com/office/drawing/2014/main" id="{ACF28EFD-0624-C710-B112-2A98960736C5}"/>
                  </a:ext>
                </a:extLst>
              </p:cNvPr>
              <p:cNvSpPr/>
              <p:nvPr/>
            </p:nvSpPr>
            <p:spPr>
              <a:xfrm>
                <a:off x="5076920" y="4116464"/>
                <a:ext cx="63064" cy="150986"/>
              </a:xfrm>
              <a:custGeom>
                <a:avLst/>
                <a:gdLst/>
                <a:ahLst/>
                <a:cxnLst/>
                <a:rect l="l" t="t" r="r" b="b"/>
                <a:pathLst>
                  <a:path w="2263" h="5418" extrusionOk="0">
                    <a:moveTo>
                      <a:pt x="1215" y="1"/>
                    </a:moveTo>
                    <a:cubicBezTo>
                      <a:pt x="1167" y="1715"/>
                      <a:pt x="750" y="3418"/>
                      <a:pt x="0" y="4965"/>
                    </a:cubicBezTo>
                    <a:lnTo>
                      <a:pt x="941" y="5418"/>
                    </a:lnTo>
                    <a:cubicBezTo>
                      <a:pt x="1751" y="3739"/>
                      <a:pt x="2203" y="1894"/>
                      <a:pt x="2262" y="24"/>
                    </a:cubicBezTo>
                    <a:lnTo>
                      <a:pt x="1215"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9" name="Google Shape;129;p16">
                <a:extLst>
                  <a:ext uri="{FF2B5EF4-FFF2-40B4-BE49-F238E27FC236}">
                    <a16:creationId xmlns:a16="http://schemas.microsoft.com/office/drawing/2014/main" id="{908D70A8-7337-96D2-404E-69738CF4BCC6}"/>
                  </a:ext>
                </a:extLst>
              </p:cNvPr>
              <p:cNvSpPr/>
              <p:nvPr/>
            </p:nvSpPr>
            <p:spPr>
              <a:xfrm>
                <a:off x="4857276" y="3653293"/>
                <a:ext cx="115483" cy="135408"/>
              </a:xfrm>
              <a:custGeom>
                <a:avLst/>
                <a:gdLst/>
                <a:ahLst/>
                <a:cxnLst/>
                <a:rect l="l" t="t" r="r" b="b"/>
                <a:pathLst>
                  <a:path w="4144" h="4859" extrusionOk="0">
                    <a:moveTo>
                      <a:pt x="810" y="0"/>
                    </a:moveTo>
                    <a:lnTo>
                      <a:pt x="0" y="643"/>
                    </a:lnTo>
                    <a:lnTo>
                      <a:pt x="3334" y="4858"/>
                    </a:lnTo>
                    <a:lnTo>
                      <a:pt x="4144" y="4215"/>
                    </a:ln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0" name="Google Shape;130;p16">
                <a:extLst>
                  <a:ext uri="{FF2B5EF4-FFF2-40B4-BE49-F238E27FC236}">
                    <a16:creationId xmlns:a16="http://schemas.microsoft.com/office/drawing/2014/main" id="{AF3D9A88-F960-62C0-F69A-4DAD81477059}"/>
                  </a:ext>
                </a:extLst>
              </p:cNvPr>
              <p:cNvSpPr/>
              <p:nvPr/>
            </p:nvSpPr>
            <p:spPr>
              <a:xfrm>
                <a:off x="4691052" y="3443932"/>
                <a:ext cx="115817" cy="135408"/>
              </a:xfrm>
              <a:custGeom>
                <a:avLst/>
                <a:gdLst/>
                <a:ahLst/>
                <a:cxnLst/>
                <a:rect l="l" t="t" r="r" b="b"/>
                <a:pathLst>
                  <a:path w="4156" h="4859" extrusionOk="0">
                    <a:moveTo>
                      <a:pt x="822" y="1"/>
                    </a:moveTo>
                    <a:lnTo>
                      <a:pt x="0" y="644"/>
                    </a:lnTo>
                    <a:lnTo>
                      <a:pt x="1667" y="2751"/>
                    </a:lnTo>
                    <a:lnTo>
                      <a:pt x="3346" y="4858"/>
                    </a:lnTo>
                    <a:lnTo>
                      <a:pt x="4156" y="4215"/>
                    </a:lnTo>
                    <a:lnTo>
                      <a:pt x="2489" y="2108"/>
                    </a:lnTo>
                    <a:lnTo>
                      <a:pt x="82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1" name="Google Shape;131;p16">
                <a:extLst>
                  <a:ext uri="{FF2B5EF4-FFF2-40B4-BE49-F238E27FC236}">
                    <a16:creationId xmlns:a16="http://schemas.microsoft.com/office/drawing/2014/main" id="{FF212FE4-D384-E6C5-B99F-918C304DCE16}"/>
                  </a:ext>
                </a:extLst>
              </p:cNvPr>
              <p:cNvSpPr/>
              <p:nvPr/>
            </p:nvSpPr>
            <p:spPr>
              <a:xfrm>
                <a:off x="4524828" y="3234570"/>
                <a:ext cx="115817" cy="135074"/>
              </a:xfrm>
              <a:custGeom>
                <a:avLst/>
                <a:gdLst/>
                <a:ahLst/>
                <a:cxnLst/>
                <a:rect l="l" t="t" r="r" b="b"/>
                <a:pathLst>
                  <a:path w="4156" h="4847" extrusionOk="0">
                    <a:moveTo>
                      <a:pt x="822" y="1"/>
                    </a:moveTo>
                    <a:lnTo>
                      <a:pt x="0" y="644"/>
                    </a:lnTo>
                    <a:lnTo>
                      <a:pt x="3346" y="4847"/>
                    </a:lnTo>
                    <a:lnTo>
                      <a:pt x="4156" y="4204"/>
                    </a:lnTo>
                    <a:lnTo>
                      <a:pt x="82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2" name="Google Shape;132;p16">
                <a:extLst>
                  <a:ext uri="{FF2B5EF4-FFF2-40B4-BE49-F238E27FC236}">
                    <a16:creationId xmlns:a16="http://schemas.microsoft.com/office/drawing/2014/main" id="{C575CE60-BA17-57AD-0945-088592FAA5AE}"/>
                  </a:ext>
                </a:extLst>
              </p:cNvPr>
              <p:cNvSpPr/>
              <p:nvPr/>
            </p:nvSpPr>
            <p:spPr>
              <a:xfrm>
                <a:off x="4358938" y="3024902"/>
                <a:ext cx="115817" cy="135380"/>
              </a:xfrm>
              <a:custGeom>
                <a:avLst/>
                <a:gdLst/>
                <a:ahLst/>
                <a:cxnLst/>
                <a:rect l="l" t="t" r="r" b="b"/>
                <a:pathLst>
                  <a:path w="4156" h="4858" extrusionOk="0">
                    <a:moveTo>
                      <a:pt x="810" y="0"/>
                    </a:moveTo>
                    <a:lnTo>
                      <a:pt x="0" y="655"/>
                    </a:lnTo>
                    <a:lnTo>
                      <a:pt x="1667" y="2750"/>
                    </a:lnTo>
                    <a:lnTo>
                      <a:pt x="3334" y="4858"/>
                    </a:lnTo>
                    <a:lnTo>
                      <a:pt x="4155" y="4215"/>
                    </a:lnTo>
                    <a:lnTo>
                      <a:pt x="2489" y="2107"/>
                    </a:ln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3" name="Google Shape;133;p16">
                <a:extLst>
                  <a:ext uri="{FF2B5EF4-FFF2-40B4-BE49-F238E27FC236}">
                    <a16:creationId xmlns:a16="http://schemas.microsoft.com/office/drawing/2014/main" id="{12331AFC-17DC-0957-9009-31BF906D8A8B}"/>
                  </a:ext>
                </a:extLst>
              </p:cNvPr>
              <p:cNvSpPr/>
              <p:nvPr/>
            </p:nvSpPr>
            <p:spPr>
              <a:xfrm>
                <a:off x="4193355" y="2815540"/>
                <a:ext cx="115176" cy="135380"/>
              </a:xfrm>
              <a:custGeom>
                <a:avLst/>
                <a:gdLst/>
                <a:ahLst/>
                <a:cxnLst/>
                <a:rect l="l" t="t" r="r" b="b"/>
                <a:pathLst>
                  <a:path w="4133" h="4858" extrusionOk="0">
                    <a:moveTo>
                      <a:pt x="858" y="0"/>
                    </a:moveTo>
                    <a:lnTo>
                      <a:pt x="1" y="584"/>
                    </a:lnTo>
                    <a:lnTo>
                      <a:pt x="406" y="1143"/>
                    </a:lnTo>
                    <a:cubicBezTo>
                      <a:pt x="537" y="1346"/>
                      <a:pt x="680" y="1524"/>
                      <a:pt x="822" y="1703"/>
                    </a:cubicBezTo>
                    <a:lnTo>
                      <a:pt x="1656" y="2751"/>
                    </a:lnTo>
                    <a:lnTo>
                      <a:pt x="3323" y="4858"/>
                    </a:lnTo>
                    <a:lnTo>
                      <a:pt x="4132" y="4215"/>
                    </a:lnTo>
                    <a:lnTo>
                      <a:pt x="2466" y="2108"/>
                    </a:lnTo>
                    <a:lnTo>
                      <a:pt x="1632" y="1060"/>
                    </a:lnTo>
                    <a:cubicBezTo>
                      <a:pt x="1489" y="881"/>
                      <a:pt x="1358" y="703"/>
                      <a:pt x="1239" y="524"/>
                    </a:cubicBezTo>
                    <a:lnTo>
                      <a:pt x="858"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4" name="Google Shape;134;p16">
                <a:extLst>
                  <a:ext uri="{FF2B5EF4-FFF2-40B4-BE49-F238E27FC236}">
                    <a16:creationId xmlns:a16="http://schemas.microsoft.com/office/drawing/2014/main" id="{97CAC0D3-01E4-9018-B94E-1D391A324A91}"/>
                  </a:ext>
                </a:extLst>
              </p:cNvPr>
              <p:cNvSpPr/>
              <p:nvPr/>
            </p:nvSpPr>
            <p:spPr>
              <a:xfrm>
                <a:off x="4179421" y="2336096"/>
                <a:ext cx="120471" cy="129445"/>
              </a:xfrm>
              <a:custGeom>
                <a:avLst/>
                <a:gdLst/>
                <a:ahLst/>
                <a:cxnLst/>
                <a:rect l="l" t="t" r="r" b="b"/>
                <a:pathLst>
                  <a:path w="4323" h="4645" extrusionOk="0">
                    <a:moveTo>
                      <a:pt x="3716" y="1"/>
                    </a:moveTo>
                    <a:cubicBezTo>
                      <a:pt x="2204" y="1096"/>
                      <a:pt x="930" y="2513"/>
                      <a:pt x="1" y="4132"/>
                    </a:cubicBezTo>
                    <a:lnTo>
                      <a:pt x="906" y="4644"/>
                    </a:lnTo>
                    <a:cubicBezTo>
                      <a:pt x="1751" y="3144"/>
                      <a:pt x="2930" y="1846"/>
                      <a:pt x="4323" y="834"/>
                    </a:cubicBezTo>
                    <a:lnTo>
                      <a:pt x="371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5" name="Google Shape;135;p16">
                <a:extLst>
                  <a:ext uri="{FF2B5EF4-FFF2-40B4-BE49-F238E27FC236}">
                    <a16:creationId xmlns:a16="http://schemas.microsoft.com/office/drawing/2014/main" id="{48A1C8AA-8822-9CD6-C8F3-3D46F2DB7810}"/>
                  </a:ext>
                </a:extLst>
              </p:cNvPr>
              <p:cNvSpPr/>
              <p:nvPr/>
            </p:nvSpPr>
            <p:spPr>
              <a:xfrm>
                <a:off x="4391765" y="2266680"/>
                <a:ext cx="154330" cy="42916"/>
              </a:xfrm>
              <a:custGeom>
                <a:avLst/>
                <a:gdLst/>
                <a:ahLst/>
                <a:cxnLst/>
                <a:rect l="l" t="t" r="r" b="b"/>
                <a:pathLst>
                  <a:path w="5538" h="1540" extrusionOk="0">
                    <a:moveTo>
                      <a:pt x="3945" y="1"/>
                    </a:moveTo>
                    <a:cubicBezTo>
                      <a:pt x="3547" y="1"/>
                      <a:pt x="3149" y="27"/>
                      <a:pt x="2751" y="27"/>
                    </a:cubicBezTo>
                    <a:cubicBezTo>
                      <a:pt x="2287" y="87"/>
                      <a:pt x="1823" y="134"/>
                      <a:pt x="1358" y="218"/>
                    </a:cubicBezTo>
                    <a:lnTo>
                      <a:pt x="680" y="372"/>
                    </a:lnTo>
                    <a:cubicBezTo>
                      <a:pt x="453" y="420"/>
                      <a:pt x="227" y="468"/>
                      <a:pt x="1" y="551"/>
                    </a:cubicBezTo>
                    <a:lnTo>
                      <a:pt x="299" y="1539"/>
                    </a:lnTo>
                    <a:cubicBezTo>
                      <a:pt x="501" y="1468"/>
                      <a:pt x="715" y="1432"/>
                      <a:pt x="930" y="1373"/>
                    </a:cubicBezTo>
                    <a:lnTo>
                      <a:pt x="1549" y="1230"/>
                    </a:lnTo>
                    <a:cubicBezTo>
                      <a:pt x="1977" y="1158"/>
                      <a:pt x="2406" y="1123"/>
                      <a:pt x="2823" y="1063"/>
                    </a:cubicBezTo>
                    <a:cubicBezTo>
                      <a:pt x="3190" y="1063"/>
                      <a:pt x="3566" y="1037"/>
                      <a:pt x="3929" y="1037"/>
                    </a:cubicBezTo>
                    <a:cubicBezTo>
                      <a:pt x="3989" y="1037"/>
                      <a:pt x="4049" y="1037"/>
                      <a:pt x="4109" y="1039"/>
                    </a:cubicBezTo>
                    <a:lnTo>
                      <a:pt x="4751" y="1087"/>
                    </a:lnTo>
                    <a:lnTo>
                      <a:pt x="5073" y="1111"/>
                    </a:lnTo>
                    <a:cubicBezTo>
                      <a:pt x="5180" y="1123"/>
                      <a:pt x="5287" y="1134"/>
                      <a:pt x="5394" y="1158"/>
                    </a:cubicBezTo>
                    <a:lnTo>
                      <a:pt x="5537" y="134"/>
                    </a:lnTo>
                    <a:cubicBezTo>
                      <a:pt x="5418" y="111"/>
                      <a:pt x="5311" y="87"/>
                      <a:pt x="5192" y="75"/>
                    </a:cubicBezTo>
                    <a:lnTo>
                      <a:pt x="4847" y="51"/>
                    </a:lnTo>
                    <a:lnTo>
                      <a:pt x="4144" y="3"/>
                    </a:lnTo>
                    <a:cubicBezTo>
                      <a:pt x="4078" y="2"/>
                      <a:pt x="4012" y="1"/>
                      <a:pt x="394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6" name="Google Shape;136;p16">
                <a:extLst>
                  <a:ext uri="{FF2B5EF4-FFF2-40B4-BE49-F238E27FC236}">
                    <a16:creationId xmlns:a16="http://schemas.microsoft.com/office/drawing/2014/main" id="{35D7CAC8-9190-1C6B-074C-3E7867703E1E}"/>
                  </a:ext>
                </a:extLst>
              </p:cNvPr>
              <p:cNvSpPr/>
              <p:nvPr/>
            </p:nvSpPr>
            <p:spPr>
              <a:xfrm>
                <a:off x="4132327" y="2565688"/>
                <a:ext cx="39516" cy="154665"/>
              </a:xfrm>
              <a:custGeom>
                <a:avLst/>
                <a:gdLst/>
                <a:ahLst/>
                <a:cxnLst/>
                <a:rect l="l" t="t" r="r" b="b"/>
                <a:pathLst>
                  <a:path w="1418" h="5550" extrusionOk="0">
                    <a:moveTo>
                      <a:pt x="215" y="1"/>
                    </a:moveTo>
                    <a:lnTo>
                      <a:pt x="107" y="691"/>
                    </a:lnTo>
                    <a:cubicBezTo>
                      <a:pt x="60" y="930"/>
                      <a:pt x="60" y="1156"/>
                      <a:pt x="48" y="1394"/>
                    </a:cubicBezTo>
                    <a:lnTo>
                      <a:pt x="0" y="2084"/>
                    </a:lnTo>
                    <a:lnTo>
                      <a:pt x="24" y="2787"/>
                    </a:lnTo>
                    <a:cubicBezTo>
                      <a:pt x="36" y="3025"/>
                      <a:pt x="24" y="3251"/>
                      <a:pt x="60" y="3489"/>
                    </a:cubicBezTo>
                    <a:lnTo>
                      <a:pt x="143" y="4180"/>
                    </a:lnTo>
                    <a:cubicBezTo>
                      <a:pt x="179" y="4644"/>
                      <a:pt x="322" y="5097"/>
                      <a:pt x="405" y="5549"/>
                    </a:cubicBezTo>
                    <a:lnTo>
                      <a:pt x="1417" y="5299"/>
                    </a:lnTo>
                    <a:cubicBezTo>
                      <a:pt x="1334" y="4871"/>
                      <a:pt x="1203" y="4466"/>
                      <a:pt x="1167" y="4037"/>
                    </a:cubicBezTo>
                    <a:lnTo>
                      <a:pt x="1084" y="3394"/>
                    </a:lnTo>
                    <a:cubicBezTo>
                      <a:pt x="1048" y="3180"/>
                      <a:pt x="1072" y="2966"/>
                      <a:pt x="1060" y="2751"/>
                    </a:cubicBezTo>
                    <a:lnTo>
                      <a:pt x="1036" y="2108"/>
                    </a:lnTo>
                    <a:lnTo>
                      <a:pt x="1072" y="1465"/>
                    </a:lnTo>
                    <a:cubicBezTo>
                      <a:pt x="1096" y="1251"/>
                      <a:pt x="1096" y="1037"/>
                      <a:pt x="1131" y="822"/>
                    </a:cubicBezTo>
                    <a:lnTo>
                      <a:pt x="1238" y="191"/>
                    </a:lnTo>
                    <a:lnTo>
                      <a:pt x="215"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7" name="Google Shape;137;p16">
                <a:extLst>
                  <a:ext uri="{FF2B5EF4-FFF2-40B4-BE49-F238E27FC236}">
                    <a16:creationId xmlns:a16="http://schemas.microsoft.com/office/drawing/2014/main" id="{F9B7EB12-C0E0-4FE9-EB1F-866384B5BC8E}"/>
                  </a:ext>
                </a:extLst>
              </p:cNvPr>
              <p:cNvSpPr/>
              <p:nvPr/>
            </p:nvSpPr>
            <p:spPr>
              <a:xfrm>
                <a:off x="4649252" y="2306919"/>
                <a:ext cx="132398" cy="116152"/>
              </a:xfrm>
              <a:custGeom>
                <a:avLst/>
                <a:gdLst/>
                <a:ahLst/>
                <a:cxnLst/>
                <a:rect l="l" t="t" r="r" b="b"/>
                <a:pathLst>
                  <a:path w="4751" h="4168" extrusionOk="0">
                    <a:moveTo>
                      <a:pt x="464" y="0"/>
                    </a:moveTo>
                    <a:lnTo>
                      <a:pt x="0" y="929"/>
                    </a:lnTo>
                    <a:cubicBezTo>
                      <a:pt x="1524" y="1703"/>
                      <a:pt x="2881" y="2810"/>
                      <a:pt x="3941" y="4167"/>
                    </a:cubicBezTo>
                    <a:lnTo>
                      <a:pt x="4751" y="3524"/>
                    </a:lnTo>
                    <a:cubicBezTo>
                      <a:pt x="3608" y="2060"/>
                      <a:pt x="2131" y="845"/>
                      <a:pt x="46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8" name="Google Shape;138;p16">
                <a:extLst>
                  <a:ext uri="{FF2B5EF4-FFF2-40B4-BE49-F238E27FC236}">
                    <a16:creationId xmlns:a16="http://schemas.microsoft.com/office/drawing/2014/main" id="{2766BF27-081F-56F9-3CD6-445E65B811DE}"/>
                  </a:ext>
                </a:extLst>
              </p:cNvPr>
              <p:cNvSpPr/>
              <p:nvPr/>
            </p:nvSpPr>
            <p:spPr>
              <a:xfrm>
                <a:off x="4832391" y="2497360"/>
                <a:ext cx="115817" cy="135074"/>
              </a:xfrm>
              <a:custGeom>
                <a:avLst/>
                <a:gdLst/>
                <a:ahLst/>
                <a:cxnLst/>
                <a:rect l="l" t="t" r="r" b="b"/>
                <a:pathLst>
                  <a:path w="4156" h="4847" extrusionOk="0">
                    <a:moveTo>
                      <a:pt x="810" y="0"/>
                    </a:moveTo>
                    <a:lnTo>
                      <a:pt x="0" y="643"/>
                    </a:lnTo>
                    <a:lnTo>
                      <a:pt x="1643" y="2703"/>
                    </a:lnTo>
                    <a:cubicBezTo>
                      <a:pt x="1643" y="2727"/>
                      <a:pt x="1655" y="2739"/>
                      <a:pt x="1667" y="2751"/>
                    </a:cubicBezTo>
                    <a:cubicBezTo>
                      <a:pt x="1679" y="2762"/>
                      <a:pt x="1691" y="2774"/>
                      <a:pt x="1703" y="2774"/>
                    </a:cubicBezTo>
                    <a:lnTo>
                      <a:pt x="3346" y="4846"/>
                    </a:lnTo>
                    <a:lnTo>
                      <a:pt x="4156" y="4203"/>
                    </a:lnTo>
                    <a:lnTo>
                      <a:pt x="2489" y="2096"/>
                    </a:ln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9" name="Google Shape;139;p16">
                <a:extLst>
                  <a:ext uri="{FF2B5EF4-FFF2-40B4-BE49-F238E27FC236}">
                    <a16:creationId xmlns:a16="http://schemas.microsoft.com/office/drawing/2014/main" id="{F1B93F54-9F1C-C7E4-5C6E-EC60B8B26E7B}"/>
                  </a:ext>
                </a:extLst>
              </p:cNvPr>
              <p:cNvSpPr/>
              <p:nvPr/>
            </p:nvSpPr>
            <p:spPr>
              <a:xfrm>
                <a:off x="4998615" y="2706721"/>
                <a:ext cx="115817" cy="135046"/>
              </a:xfrm>
              <a:custGeom>
                <a:avLst/>
                <a:gdLst/>
                <a:ahLst/>
                <a:cxnLst/>
                <a:rect l="l" t="t" r="r" b="b"/>
                <a:pathLst>
                  <a:path w="4156" h="4846" extrusionOk="0">
                    <a:moveTo>
                      <a:pt x="810" y="0"/>
                    </a:moveTo>
                    <a:lnTo>
                      <a:pt x="0" y="643"/>
                    </a:lnTo>
                    <a:lnTo>
                      <a:pt x="3346"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0" name="Google Shape;140;p16">
                <a:extLst>
                  <a:ext uri="{FF2B5EF4-FFF2-40B4-BE49-F238E27FC236}">
                    <a16:creationId xmlns:a16="http://schemas.microsoft.com/office/drawing/2014/main" id="{C0BD826E-CDB3-AB22-9F4F-3A9B6C83BB87}"/>
                  </a:ext>
                </a:extLst>
              </p:cNvPr>
              <p:cNvSpPr/>
              <p:nvPr/>
            </p:nvSpPr>
            <p:spPr>
              <a:xfrm>
                <a:off x="5165174" y="2915414"/>
                <a:ext cx="115817" cy="135380"/>
              </a:xfrm>
              <a:custGeom>
                <a:avLst/>
                <a:gdLst/>
                <a:ahLst/>
                <a:cxnLst/>
                <a:rect l="l" t="t" r="r" b="b"/>
                <a:pathLst>
                  <a:path w="4156" h="4858" extrusionOk="0">
                    <a:moveTo>
                      <a:pt x="810" y="0"/>
                    </a:moveTo>
                    <a:lnTo>
                      <a:pt x="0" y="655"/>
                    </a:lnTo>
                    <a:lnTo>
                      <a:pt x="1679" y="2750"/>
                    </a:lnTo>
                    <a:lnTo>
                      <a:pt x="3346" y="4858"/>
                    </a:lnTo>
                    <a:lnTo>
                      <a:pt x="4156" y="4215"/>
                    </a:lnTo>
                    <a:lnTo>
                      <a:pt x="2489" y="2107"/>
                    </a:lnTo>
                    <a:cubicBezTo>
                      <a:pt x="2489" y="2107"/>
                      <a:pt x="2489" y="2107"/>
                      <a:pt x="2477" y="2096"/>
                    </a:cubicBez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1" name="Google Shape;141;p16">
                <a:extLst>
                  <a:ext uri="{FF2B5EF4-FFF2-40B4-BE49-F238E27FC236}">
                    <a16:creationId xmlns:a16="http://schemas.microsoft.com/office/drawing/2014/main" id="{0CC53038-75E5-2B6D-2A67-B499A15F972D}"/>
                  </a:ext>
                </a:extLst>
              </p:cNvPr>
              <p:cNvSpPr/>
              <p:nvPr/>
            </p:nvSpPr>
            <p:spPr>
              <a:xfrm>
                <a:off x="4470404" y="2296302"/>
                <a:ext cx="28" cy="0"/>
              </a:xfrm>
              <a:custGeom>
                <a:avLst/>
                <a:gdLst/>
                <a:ahLst/>
                <a:cxnLst/>
                <a:rect l="l" t="t" r="r" b="b"/>
                <a:pathLst>
                  <a:path w="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2" name="Google Shape;142;p16">
                <a:extLst>
                  <a:ext uri="{FF2B5EF4-FFF2-40B4-BE49-F238E27FC236}">
                    <a16:creationId xmlns:a16="http://schemas.microsoft.com/office/drawing/2014/main" id="{DB192599-6672-12EA-11B9-5B864A23C24F}"/>
                  </a:ext>
                </a:extLst>
              </p:cNvPr>
              <p:cNvSpPr/>
              <p:nvPr/>
            </p:nvSpPr>
            <p:spPr>
              <a:xfrm>
                <a:off x="4470404" y="2296302"/>
                <a:ext cx="28" cy="0"/>
              </a:xfrm>
              <a:custGeom>
                <a:avLst/>
                <a:gdLst/>
                <a:ahLst/>
                <a:cxnLst/>
                <a:rect l="l" t="t" r="r" b="b"/>
                <a:pathLst>
                  <a:path w="1" fill="none" extrusionOk="0">
                    <a:moveTo>
                      <a:pt x="1" y="0"/>
                    </a:moveTo>
                    <a:lnTo>
                      <a:pt x="1" y="0"/>
                    </a:lnTo>
                    <a:close/>
                  </a:path>
                </a:pathLst>
              </a:custGeom>
              <a:noFill/>
              <a:ln>
                <a:noFill/>
              </a:ln>
            </p:spPr>
            <p:txBody>
              <a:bodyPr spcFirstLastPara="1" wrap="square" lIns="91425" tIns="91425" rIns="91425" bIns="91425" anchor="ctr" anchorCtr="0">
                <a:noAutofit/>
              </a:bodyPr>
              <a:lstStyle/>
              <a:p>
                <a:endParaRPr/>
              </a:p>
            </p:txBody>
          </p:sp>
          <p:sp>
            <p:nvSpPr>
              <p:cNvPr id="343" name="Google Shape;143;p16">
                <a:extLst>
                  <a:ext uri="{FF2B5EF4-FFF2-40B4-BE49-F238E27FC236}">
                    <a16:creationId xmlns:a16="http://schemas.microsoft.com/office/drawing/2014/main" id="{BEDA6E72-E306-D69A-47F7-340B25D0CA14}"/>
                  </a:ext>
                </a:extLst>
              </p:cNvPr>
              <p:cNvSpPr/>
              <p:nvPr/>
            </p:nvSpPr>
            <p:spPr>
              <a:xfrm>
                <a:off x="5331398" y="3124748"/>
                <a:ext cx="115817" cy="135408"/>
              </a:xfrm>
              <a:custGeom>
                <a:avLst/>
                <a:gdLst/>
                <a:ahLst/>
                <a:cxnLst/>
                <a:rect l="l" t="t" r="r" b="b"/>
                <a:pathLst>
                  <a:path w="4156" h="4859" extrusionOk="0">
                    <a:moveTo>
                      <a:pt x="810" y="1"/>
                    </a:moveTo>
                    <a:lnTo>
                      <a:pt x="0" y="656"/>
                    </a:lnTo>
                    <a:lnTo>
                      <a:pt x="3346" y="4859"/>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4" name="Google Shape;144;p16">
                <a:extLst>
                  <a:ext uri="{FF2B5EF4-FFF2-40B4-BE49-F238E27FC236}">
                    <a16:creationId xmlns:a16="http://schemas.microsoft.com/office/drawing/2014/main" id="{DBBED7C9-036B-E960-6CA0-73F39AD79916}"/>
                  </a:ext>
                </a:extLst>
              </p:cNvPr>
              <p:cNvSpPr/>
              <p:nvPr/>
            </p:nvSpPr>
            <p:spPr>
              <a:xfrm>
                <a:off x="5684411" y="3523574"/>
                <a:ext cx="149676" cy="74685"/>
              </a:xfrm>
              <a:custGeom>
                <a:avLst/>
                <a:gdLst/>
                <a:ahLst/>
                <a:cxnLst/>
                <a:rect l="l" t="t" r="r" b="b"/>
                <a:pathLst>
                  <a:path w="5371" h="2680" extrusionOk="0">
                    <a:moveTo>
                      <a:pt x="536" y="0"/>
                    </a:moveTo>
                    <a:lnTo>
                      <a:pt x="1" y="893"/>
                    </a:lnTo>
                    <a:cubicBezTo>
                      <a:pt x="1596" y="1846"/>
                      <a:pt x="3394" y="2465"/>
                      <a:pt x="5251" y="2679"/>
                    </a:cubicBezTo>
                    <a:lnTo>
                      <a:pt x="5370" y="1655"/>
                    </a:lnTo>
                    <a:cubicBezTo>
                      <a:pt x="3656" y="1453"/>
                      <a:pt x="2001" y="881"/>
                      <a:pt x="5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5" name="Google Shape;145;p16">
                <a:extLst>
                  <a:ext uri="{FF2B5EF4-FFF2-40B4-BE49-F238E27FC236}">
                    <a16:creationId xmlns:a16="http://schemas.microsoft.com/office/drawing/2014/main" id="{C6C60DA0-C285-FE4C-EAD4-D2EA91D151AC}"/>
                  </a:ext>
                </a:extLst>
              </p:cNvPr>
              <p:cNvSpPr/>
              <p:nvPr/>
            </p:nvSpPr>
            <p:spPr>
              <a:xfrm>
                <a:off x="6157224" y="3295960"/>
                <a:ext cx="89260" cy="146360"/>
              </a:xfrm>
              <a:custGeom>
                <a:avLst/>
                <a:gdLst/>
                <a:ahLst/>
                <a:cxnLst/>
                <a:rect l="l" t="t" r="r" b="b"/>
                <a:pathLst>
                  <a:path w="3203" h="5252" extrusionOk="0">
                    <a:moveTo>
                      <a:pt x="2203" y="0"/>
                    </a:moveTo>
                    <a:cubicBezTo>
                      <a:pt x="1810" y="1679"/>
                      <a:pt x="1060" y="3263"/>
                      <a:pt x="0" y="4620"/>
                    </a:cubicBezTo>
                    <a:lnTo>
                      <a:pt x="822" y="5251"/>
                    </a:lnTo>
                    <a:cubicBezTo>
                      <a:pt x="1965" y="3775"/>
                      <a:pt x="2786" y="2048"/>
                      <a:pt x="3203" y="239"/>
                    </a:cubicBezTo>
                    <a:lnTo>
                      <a:pt x="220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6" name="Google Shape;146;p16">
                <a:extLst>
                  <a:ext uri="{FF2B5EF4-FFF2-40B4-BE49-F238E27FC236}">
                    <a16:creationId xmlns:a16="http://schemas.microsoft.com/office/drawing/2014/main" id="{44BDFDCB-569D-CF81-7A93-854BF4032C6B}"/>
                  </a:ext>
                </a:extLst>
              </p:cNvPr>
              <p:cNvSpPr/>
              <p:nvPr/>
            </p:nvSpPr>
            <p:spPr>
              <a:xfrm>
                <a:off x="6180436" y="3034181"/>
                <a:ext cx="73682" cy="150011"/>
              </a:xfrm>
              <a:custGeom>
                <a:avLst/>
                <a:gdLst/>
                <a:ahLst/>
                <a:cxnLst/>
                <a:rect l="l" t="t" r="r" b="b"/>
                <a:pathLst>
                  <a:path w="2644" h="5383" extrusionOk="0">
                    <a:moveTo>
                      <a:pt x="882" y="0"/>
                    </a:moveTo>
                    <a:lnTo>
                      <a:pt x="0" y="536"/>
                    </a:lnTo>
                    <a:lnTo>
                      <a:pt x="322" y="1096"/>
                    </a:lnTo>
                    <a:cubicBezTo>
                      <a:pt x="429" y="1274"/>
                      <a:pt x="501" y="1489"/>
                      <a:pt x="596" y="1679"/>
                    </a:cubicBezTo>
                    <a:lnTo>
                      <a:pt x="858" y="2263"/>
                    </a:lnTo>
                    <a:cubicBezTo>
                      <a:pt x="929" y="2465"/>
                      <a:pt x="989" y="2667"/>
                      <a:pt x="1060" y="2870"/>
                    </a:cubicBezTo>
                    <a:cubicBezTo>
                      <a:pt x="1132" y="3072"/>
                      <a:pt x="1203" y="3275"/>
                      <a:pt x="1263" y="3489"/>
                    </a:cubicBezTo>
                    <a:lnTo>
                      <a:pt x="1405" y="4108"/>
                    </a:lnTo>
                    <a:cubicBezTo>
                      <a:pt x="1513" y="4525"/>
                      <a:pt x="1560" y="4953"/>
                      <a:pt x="1608" y="5382"/>
                    </a:cubicBezTo>
                    <a:lnTo>
                      <a:pt x="2644" y="5275"/>
                    </a:lnTo>
                    <a:cubicBezTo>
                      <a:pt x="2584" y="4811"/>
                      <a:pt x="2537" y="4346"/>
                      <a:pt x="2417" y="3894"/>
                    </a:cubicBezTo>
                    <a:lnTo>
                      <a:pt x="2263" y="3215"/>
                    </a:lnTo>
                    <a:cubicBezTo>
                      <a:pt x="2203" y="2989"/>
                      <a:pt x="2120" y="2763"/>
                      <a:pt x="2048" y="2548"/>
                    </a:cubicBezTo>
                    <a:cubicBezTo>
                      <a:pt x="1977" y="2322"/>
                      <a:pt x="1905" y="2096"/>
                      <a:pt x="1822" y="1882"/>
                    </a:cubicBezTo>
                    <a:lnTo>
                      <a:pt x="1536" y="1239"/>
                    </a:lnTo>
                    <a:cubicBezTo>
                      <a:pt x="1429" y="1036"/>
                      <a:pt x="1358" y="810"/>
                      <a:pt x="1239" y="608"/>
                    </a:cubicBezTo>
                    <a:lnTo>
                      <a:pt x="88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7" name="Google Shape;147;p16">
                <a:extLst>
                  <a:ext uri="{FF2B5EF4-FFF2-40B4-BE49-F238E27FC236}">
                    <a16:creationId xmlns:a16="http://schemas.microsoft.com/office/drawing/2014/main" id="{B3C2478E-D40C-23A2-AA09-BC10DCDB9F1A}"/>
                  </a:ext>
                </a:extLst>
              </p:cNvPr>
              <p:cNvSpPr/>
              <p:nvPr/>
            </p:nvSpPr>
            <p:spPr>
              <a:xfrm>
                <a:off x="6017863" y="2821169"/>
                <a:ext cx="115817" cy="135074"/>
              </a:xfrm>
              <a:custGeom>
                <a:avLst/>
                <a:gdLst/>
                <a:ahLst/>
                <a:cxnLst/>
                <a:rect l="l" t="t" r="r" b="b"/>
                <a:pathLst>
                  <a:path w="4156" h="4847" extrusionOk="0">
                    <a:moveTo>
                      <a:pt x="810" y="1"/>
                    </a:moveTo>
                    <a:lnTo>
                      <a:pt x="0" y="644"/>
                    </a:lnTo>
                    <a:lnTo>
                      <a:pt x="3346" y="4846"/>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8" name="Google Shape;148;p16">
                <a:extLst>
                  <a:ext uri="{FF2B5EF4-FFF2-40B4-BE49-F238E27FC236}">
                    <a16:creationId xmlns:a16="http://schemas.microsoft.com/office/drawing/2014/main" id="{20D36F31-17E2-E2EF-37E7-6F421E4D16AE}"/>
                  </a:ext>
                </a:extLst>
              </p:cNvPr>
              <p:cNvSpPr/>
              <p:nvPr/>
            </p:nvSpPr>
            <p:spPr>
              <a:xfrm>
                <a:off x="5685415" y="2403115"/>
                <a:ext cx="115817" cy="135074"/>
              </a:xfrm>
              <a:custGeom>
                <a:avLst/>
                <a:gdLst/>
                <a:ahLst/>
                <a:cxnLst/>
                <a:rect l="l" t="t" r="r" b="b"/>
                <a:pathLst>
                  <a:path w="4156" h="4847" extrusionOk="0">
                    <a:moveTo>
                      <a:pt x="810" y="1"/>
                    </a:moveTo>
                    <a:lnTo>
                      <a:pt x="0" y="644"/>
                    </a:lnTo>
                    <a:lnTo>
                      <a:pt x="3334" y="4847"/>
                    </a:lnTo>
                    <a:lnTo>
                      <a:pt x="4156" y="4204"/>
                    </a:lnTo>
                    <a:lnTo>
                      <a:pt x="8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9" name="Google Shape;149;p16">
                <a:extLst>
                  <a:ext uri="{FF2B5EF4-FFF2-40B4-BE49-F238E27FC236}">
                    <a16:creationId xmlns:a16="http://schemas.microsoft.com/office/drawing/2014/main" id="{498143DB-46EB-C308-B629-B5E8E04CB4D9}"/>
                  </a:ext>
                </a:extLst>
              </p:cNvPr>
              <p:cNvSpPr/>
              <p:nvPr/>
            </p:nvSpPr>
            <p:spPr>
              <a:xfrm>
                <a:off x="5352298" y="1984419"/>
                <a:ext cx="115817" cy="135380"/>
              </a:xfrm>
              <a:custGeom>
                <a:avLst/>
                <a:gdLst/>
                <a:ahLst/>
                <a:cxnLst/>
                <a:rect l="l" t="t" r="r" b="b"/>
                <a:pathLst>
                  <a:path w="4156" h="4858" extrusionOk="0">
                    <a:moveTo>
                      <a:pt x="810" y="0"/>
                    </a:moveTo>
                    <a:lnTo>
                      <a:pt x="0" y="655"/>
                    </a:lnTo>
                    <a:lnTo>
                      <a:pt x="3346" y="4858"/>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0" name="Google Shape;150;p16">
                <a:extLst>
                  <a:ext uri="{FF2B5EF4-FFF2-40B4-BE49-F238E27FC236}">
                    <a16:creationId xmlns:a16="http://schemas.microsoft.com/office/drawing/2014/main" id="{6B0C55E9-68EE-5FAB-25F1-DAF51A86C484}"/>
                  </a:ext>
                </a:extLst>
              </p:cNvPr>
              <p:cNvSpPr/>
              <p:nvPr/>
            </p:nvSpPr>
            <p:spPr>
              <a:xfrm>
                <a:off x="6013544" y="3539152"/>
                <a:ext cx="28" cy="362"/>
              </a:xfrm>
              <a:custGeom>
                <a:avLst/>
                <a:gdLst/>
                <a:ahLst/>
                <a:cxnLst/>
                <a:rect l="l" t="t" r="r" b="b"/>
                <a:pathLst>
                  <a:path w="1" h="13" extrusionOk="0">
                    <a:moveTo>
                      <a:pt x="1" y="1"/>
                    </a:moveTo>
                    <a:lnTo>
                      <a:pt x="1" y="1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1" name="Google Shape;151;p16">
                <a:extLst>
                  <a:ext uri="{FF2B5EF4-FFF2-40B4-BE49-F238E27FC236}">
                    <a16:creationId xmlns:a16="http://schemas.microsoft.com/office/drawing/2014/main" id="{01E580E8-D785-368F-3160-A3337F5510BB}"/>
                  </a:ext>
                </a:extLst>
              </p:cNvPr>
              <p:cNvSpPr/>
              <p:nvPr/>
            </p:nvSpPr>
            <p:spPr>
              <a:xfrm>
                <a:off x="5211962" y="2992047"/>
                <a:ext cx="28" cy="28"/>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2" name="Google Shape;152;p16">
                <a:extLst>
                  <a:ext uri="{FF2B5EF4-FFF2-40B4-BE49-F238E27FC236}">
                    <a16:creationId xmlns:a16="http://schemas.microsoft.com/office/drawing/2014/main" id="{9EBC5BDA-4959-EB71-BB71-06927F86BD6D}"/>
                  </a:ext>
                </a:extLst>
              </p:cNvPr>
              <p:cNvSpPr/>
              <p:nvPr/>
            </p:nvSpPr>
            <p:spPr>
              <a:xfrm>
                <a:off x="6025833" y="3565709"/>
                <a:ext cx="1003" cy="1672"/>
              </a:xfrm>
              <a:custGeom>
                <a:avLst/>
                <a:gdLst/>
                <a:ahLst/>
                <a:cxnLst/>
                <a:rect l="l" t="t" r="r" b="b"/>
                <a:pathLst>
                  <a:path w="36" h="60" extrusionOk="0">
                    <a:moveTo>
                      <a:pt x="36" y="60"/>
                    </a:moveTo>
                    <a:lnTo>
                      <a:pt x="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3" name="Google Shape;153;p16">
                <a:extLst>
                  <a:ext uri="{FF2B5EF4-FFF2-40B4-BE49-F238E27FC236}">
                    <a16:creationId xmlns:a16="http://schemas.microsoft.com/office/drawing/2014/main" id="{CB7CE5F6-E612-8739-9869-562F32BE9522}"/>
                  </a:ext>
                </a:extLst>
              </p:cNvPr>
              <p:cNvSpPr/>
              <p:nvPr/>
            </p:nvSpPr>
            <p:spPr>
              <a:xfrm>
                <a:off x="5945856" y="3502340"/>
                <a:ext cx="146695" cy="88619"/>
              </a:xfrm>
              <a:custGeom>
                <a:avLst/>
                <a:gdLst/>
                <a:ahLst/>
                <a:cxnLst/>
                <a:rect l="l" t="t" r="r" b="b"/>
                <a:pathLst>
                  <a:path w="5264" h="3180" extrusionOk="0">
                    <a:moveTo>
                      <a:pt x="4632" y="0"/>
                    </a:moveTo>
                    <a:cubicBezTo>
                      <a:pt x="3942" y="524"/>
                      <a:pt x="3215" y="976"/>
                      <a:pt x="2430" y="1334"/>
                    </a:cubicBezTo>
                    <a:cubicBezTo>
                      <a:pt x="2037" y="1512"/>
                      <a:pt x="1656" y="1703"/>
                      <a:pt x="1239" y="1822"/>
                    </a:cubicBezTo>
                    <a:lnTo>
                      <a:pt x="632" y="2024"/>
                    </a:lnTo>
                    <a:cubicBezTo>
                      <a:pt x="429" y="2084"/>
                      <a:pt x="215" y="2119"/>
                      <a:pt x="1" y="2179"/>
                    </a:cubicBezTo>
                    <a:lnTo>
                      <a:pt x="239" y="3179"/>
                    </a:lnTo>
                    <a:cubicBezTo>
                      <a:pt x="465" y="3131"/>
                      <a:pt x="691" y="3084"/>
                      <a:pt x="918" y="3024"/>
                    </a:cubicBezTo>
                    <a:lnTo>
                      <a:pt x="1584" y="2798"/>
                    </a:lnTo>
                    <a:cubicBezTo>
                      <a:pt x="2025" y="2667"/>
                      <a:pt x="2453" y="2465"/>
                      <a:pt x="2870" y="2274"/>
                    </a:cubicBezTo>
                    <a:cubicBezTo>
                      <a:pt x="3716" y="1881"/>
                      <a:pt x="4513" y="1393"/>
                      <a:pt x="5263" y="834"/>
                    </a:cubicBezTo>
                    <a:lnTo>
                      <a:pt x="463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4" name="Google Shape;154;p16">
                <a:extLst>
                  <a:ext uri="{FF2B5EF4-FFF2-40B4-BE49-F238E27FC236}">
                    <a16:creationId xmlns:a16="http://schemas.microsoft.com/office/drawing/2014/main" id="{6EE05FB5-09E6-4C75-4ABF-C9DC4069CF72}"/>
                  </a:ext>
                </a:extLst>
              </p:cNvPr>
              <p:cNvSpPr/>
              <p:nvPr/>
            </p:nvSpPr>
            <p:spPr>
              <a:xfrm>
                <a:off x="5851304" y="2612142"/>
                <a:ext cx="116152" cy="135408"/>
              </a:xfrm>
              <a:custGeom>
                <a:avLst/>
                <a:gdLst/>
                <a:ahLst/>
                <a:cxnLst/>
                <a:rect l="l" t="t" r="r" b="b"/>
                <a:pathLst>
                  <a:path w="4168" h="4859" extrusionOk="0">
                    <a:moveTo>
                      <a:pt x="822" y="1"/>
                    </a:moveTo>
                    <a:lnTo>
                      <a:pt x="0" y="656"/>
                    </a:lnTo>
                    <a:lnTo>
                      <a:pt x="1679" y="2751"/>
                    </a:lnTo>
                    <a:lnTo>
                      <a:pt x="3346" y="4858"/>
                    </a:lnTo>
                    <a:lnTo>
                      <a:pt x="4168" y="4204"/>
                    </a:lnTo>
                    <a:lnTo>
                      <a:pt x="2489" y="2108"/>
                    </a:lnTo>
                    <a:lnTo>
                      <a:pt x="82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5" name="Google Shape;155;p16">
                <a:extLst>
                  <a:ext uri="{FF2B5EF4-FFF2-40B4-BE49-F238E27FC236}">
                    <a16:creationId xmlns:a16="http://schemas.microsoft.com/office/drawing/2014/main" id="{E8FABD92-5B54-1214-A0CB-874E94735C8D}"/>
                  </a:ext>
                </a:extLst>
              </p:cNvPr>
              <p:cNvSpPr/>
              <p:nvPr/>
            </p:nvSpPr>
            <p:spPr>
              <a:xfrm>
                <a:off x="5518522" y="2193753"/>
                <a:ext cx="115817" cy="135408"/>
              </a:xfrm>
              <a:custGeom>
                <a:avLst/>
                <a:gdLst/>
                <a:ahLst/>
                <a:cxnLst/>
                <a:rect l="l" t="t" r="r" b="b"/>
                <a:pathLst>
                  <a:path w="4156" h="4859" extrusionOk="0">
                    <a:moveTo>
                      <a:pt x="810" y="1"/>
                    </a:moveTo>
                    <a:lnTo>
                      <a:pt x="1" y="656"/>
                    </a:lnTo>
                    <a:lnTo>
                      <a:pt x="1667" y="2739"/>
                    </a:lnTo>
                    <a:cubicBezTo>
                      <a:pt x="1667" y="2751"/>
                      <a:pt x="1667" y="2751"/>
                      <a:pt x="1667" y="2751"/>
                    </a:cubicBezTo>
                    <a:cubicBezTo>
                      <a:pt x="1679" y="2763"/>
                      <a:pt x="1679" y="2763"/>
                      <a:pt x="1691" y="2775"/>
                    </a:cubicBezTo>
                    <a:lnTo>
                      <a:pt x="3346" y="4859"/>
                    </a:lnTo>
                    <a:lnTo>
                      <a:pt x="4156" y="4216"/>
                    </a:lnTo>
                    <a:lnTo>
                      <a:pt x="2489" y="2108"/>
                    </a:lnTo>
                    <a:lnTo>
                      <a:pt x="8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6" name="Google Shape;156;p16">
                <a:extLst>
                  <a:ext uri="{FF2B5EF4-FFF2-40B4-BE49-F238E27FC236}">
                    <a16:creationId xmlns:a16="http://schemas.microsoft.com/office/drawing/2014/main" id="{CC06A5C3-B965-05B3-CFA5-197D058B4B03}"/>
                  </a:ext>
                </a:extLst>
              </p:cNvPr>
              <p:cNvSpPr/>
              <p:nvPr/>
            </p:nvSpPr>
            <p:spPr>
              <a:xfrm>
                <a:off x="5498291" y="3333775"/>
                <a:ext cx="115817" cy="135408"/>
              </a:xfrm>
              <a:custGeom>
                <a:avLst/>
                <a:gdLst/>
                <a:ahLst/>
                <a:cxnLst/>
                <a:rect l="l" t="t" r="r" b="b"/>
                <a:pathLst>
                  <a:path w="4156" h="4859" extrusionOk="0">
                    <a:moveTo>
                      <a:pt x="810" y="1"/>
                    </a:moveTo>
                    <a:lnTo>
                      <a:pt x="0" y="656"/>
                    </a:lnTo>
                    <a:lnTo>
                      <a:pt x="1667" y="2751"/>
                    </a:lnTo>
                    <a:cubicBezTo>
                      <a:pt x="2239" y="3454"/>
                      <a:pt x="2762" y="4156"/>
                      <a:pt x="3358" y="4859"/>
                    </a:cubicBezTo>
                    <a:lnTo>
                      <a:pt x="4156" y="4192"/>
                    </a:lnTo>
                    <a:cubicBezTo>
                      <a:pt x="3596" y="3525"/>
                      <a:pt x="3036" y="2799"/>
                      <a:pt x="2477" y="2108"/>
                    </a:cubicBezTo>
                    <a:lnTo>
                      <a:pt x="8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7" name="Google Shape;157;p16">
                <a:extLst>
                  <a:ext uri="{FF2B5EF4-FFF2-40B4-BE49-F238E27FC236}">
                    <a16:creationId xmlns:a16="http://schemas.microsoft.com/office/drawing/2014/main" id="{9C2994CA-8B93-B2C6-9377-BB901DB4C92D}"/>
                  </a:ext>
                </a:extLst>
              </p:cNvPr>
              <p:cNvSpPr/>
              <p:nvPr/>
            </p:nvSpPr>
            <p:spPr>
              <a:xfrm>
                <a:off x="5567288" y="3391180"/>
                <a:ext cx="1700" cy="1366"/>
              </a:xfrm>
              <a:custGeom>
                <a:avLst/>
                <a:gdLst/>
                <a:ahLst/>
                <a:cxnLst/>
                <a:rect l="l" t="t" r="r" b="b"/>
                <a:pathLst>
                  <a:path w="61" h="49" extrusionOk="0">
                    <a:moveTo>
                      <a:pt x="60" y="1"/>
                    </a:moveTo>
                    <a:lnTo>
                      <a:pt x="1" y="4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8" name="Google Shape;158;p16">
                <a:extLst>
                  <a:ext uri="{FF2B5EF4-FFF2-40B4-BE49-F238E27FC236}">
                    <a16:creationId xmlns:a16="http://schemas.microsoft.com/office/drawing/2014/main" id="{02427A9E-C178-AAA5-3CCF-0BC66E8C5E43}"/>
                  </a:ext>
                </a:extLst>
              </p:cNvPr>
              <p:cNvSpPr/>
              <p:nvPr/>
            </p:nvSpPr>
            <p:spPr>
              <a:xfrm>
                <a:off x="6713608" y="1785006"/>
                <a:ext cx="135408" cy="115817"/>
              </a:xfrm>
              <a:custGeom>
                <a:avLst/>
                <a:gdLst/>
                <a:ahLst/>
                <a:cxnLst/>
                <a:rect l="l" t="t" r="r" b="b"/>
                <a:pathLst>
                  <a:path w="4859" h="4156" extrusionOk="0">
                    <a:moveTo>
                      <a:pt x="4204" y="1"/>
                    </a:moveTo>
                    <a:lnTo>
                      <a:pt x="2108" y="1667"/>
                    </a:lnTo>
                    <a:lnTo>
                      <a:pt x="1" y="3346"/>
                    </a:lnTo>
                    <a:lnTo>
                      <a:pt x="644" y="4156"/>
                    </a:lnTo>
                    <a:lnTo>
                      <a:pt x="2751" y="2477"/>
                    </a:lnTo>
                    <a:lnTo>
                      <a:pt x="4859" y="810"/>
                    </a:lnTo>
                    <a:lnTo>
                      <a:pt x="4204"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9" name="Google Shape;159;p16">
                <a:extLst>
                  <a:ext uri="{FF2B5EF4-FFF2-40B4-BE49-F238E27FC236}">
                    <a16:creationId xmlns:a16="http://schemas.microsoft.com/office/drawing/2014/main" id="{7F978EB0-81A5-79F9-6BC5-45E92F2E489F}"/>
                  </a:ext>
                </a:extLst>
              </p:cNvPr>
              <p:cNvSpPr/>
              <p:nvPr/>
            </p:nvSpPr>
            <p:spPr>
              <a:xfrm>
                <a:off x="6238510" y="1983751"/>
                <a:ext cx="148673" cy="77667"/>
              </a:xfrm>
              <a:custGeom>
                <a:avLst/>
                <a:gdLst/>
                <a:ahLst/>
                <a:cxnLst/>
                <a:rect l="l" t="t" r="r" b="b"/>
                <a:pathLst>
                  <a:path w="5335" h="2787" extrusionOk="0">
                    <a:moveTo>
                      <a:pt x="595" y="0"/>
                    </a:moveTo>
                    <a:lnTo>
                      <a:pt x="0" y="846"/>
                    </a:lnTo>
                    <a:cubicBezTo>
                      <a:pt x="191" y="989"/>
                      <a:pt x="393" y="1096"/>
                      <a:pt x="595" y="1227"/>
                    </a:cubicBezTo>
                    <a:cubicBezTo>
                      <a:pt x="798" y="1334"/>
                      <a:pt x="988" y="1477"/>
                      <a:pt x="1203" y="1572"/>
                    </a:cubicBezTo>
                    <a:cubicBezTo>
                      <a:pt x="1631" y="1774"/>
                      <a:pt x="2048" y="1989"/>
                      <a:pt x="2488" y="2143"/>
                    </a:cubicBezTo>
                    <a:cubicBezTo>
                      <a:pt x="3370" y="2489"/>
                      <a:pt x="4298" y="2667"/>
                      <a:pt x="5227" y="2786"/>
                    </a:cubicBezTo>
                    <a:lnTo>
                      <a:pt x="5334" y="1762"/>
                    </a:lnTo>
                    <a:cubicBezTo>
                      <a:pt x="4489" y="1643"/>
                      <a:pt x="3643" y="1489"/>
                      <a:pt x="2858" y="1167"/>
                    </a:cubicBezTo>
                    <a:cubicBezTo>
                      <a:pt x="2441" y="1036"/>
                      <a:pt x="2072" y="834"/>
                      <a:pt x="1679" y="655"/>
                    </a:cubicBezTo>
                    <a:cubicBezTo>
                      <a:pt x="1488" y="572"/>
                      <a:pt x="1310" y="441"/>
                      <a:pt x="1131" y="334"/>
                    </a:cubicBezTo>
                    <a:cubicBezTo>
                      <a:pt x="953" y="215"/>
                      <a:pt x="762" y="119"/>
                      <a:pt x="59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0" name="Google Shape;160;p16">
                <a:extLst>
                  <a:ext uri="{FF2B5EF4-FFF2-40B4-BE49-F238E27FC236}">
                    <a16:creationId xmlns:a16="http://schemas.microsoft.com/office/drawing/2014/main" id="{30B24317-04DE-6E68-9E24-A4A013C90619}"/>
                  </a:ext>
                </a:extLst>
              </p:cNvPr>
              <p:cNvSpPr/>
              <p:nvPr/>
            </p:nvSpPr>
            <p:spPr>
              <a:xfrm>
                <a:off x="5893439" y="1576982"/>
                <a:ext cx="115817" cy="135074"/>
              </a:xfrm>
              <a:custGeom>
                <a:avLst/>
                <a:gdLst/>
                <a:ahLst/>
                <a:cxnLst/>
                <a:rect l="l" t="t" r="r" b="b"/>
                <a:pathLst>
                  <a:path w="4156" h="4847" extrusionOk="0">
                    <a:moveTo>
                      <a:pt x="810" y="0"/>
                    </a:moveTo>
                    <a:lnTo>
                      <a:pt x="1" y="643"/>
                    </a:lnTo>
                    <a:lnTo>
                      <a:pt x="1667" y="2751"/>
                    </a:lnTo>
                    <a:lnTo>
                      <a:pt x="3346" y="4846"/>
                    </a:lnTo>
                    <a:lnTo>
                      <a:pt x="4156" y="4203"/>
                    </a:lnTo>
                    <a:lnTo>
                      <a:pt x="2477" y="2108"/>
                    </a:ln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1" name="Google Shape;161;p16">
                <a:extLst>
                  <a:ext uri="{FF2B5EF4-FFF2-40B4-BE49-F238E27FC236}">
                    <a16:creationId xmlns:a16="http://schemas.microsoft.com/office/drawing/2014/main" id="{E8A1AF98-2ACA-9D93-F53C-6BFC8331E2AF}"/>
                  </a:ext>
                </a:extLst>
              </p:cNvPr>
              <p:cNvSpPr/>
              <p:nvPr/>
            </p:nvSpPr>
            <p:spPr>
              <a:xfrm>
                <a:off x="5259390" y="1500990"/>
                <a:ext cx="99571" cy="142041"/>
              </a:xfrm>
              <a:custGeom>
                <a:avLst/>
                <a:gdLst/>
                <a:ahLst/>
                <a:cxnLst/>
                <a:rect l="l" t="t" r="r" b="b"/>
                <a:pathLst>
                  <a:path w="3573" h="5097" extrusionOk="0">
                    <a:moveTo>
                      <a:pt x="2823" y="1"/>
                    </a:moveTo>
                    <a:cubicBezTo>
                      <a:pt x="1537" y="1358"/>
                      <a:pt x="572" y="3001"/>
                      <a:pt x="1" y="4775"/>
                    </a:cubicBezTo>
                    <a:lnTo>
                      <a:pt x="989" y="5097"/>
                    </a:lnTo>
                    <a:cubicBezTo>
                      <a:pt x="1513" y="3466"/>
                      <a:pt x="2406" y="1953"/>
                      <a:pt x="3573" y="703"/>
                    </a:cubicBezTo>
                    <a:lnTo>
                      <a:pt x="2823"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2" name="Google Shape;162;p16">
                <a:extLst>
                  <a:ext uri="{FF2B5EF4-FFF2-40B4-BE49-F238E27FC236}">
                    <a16:creationId xmlns:a16="http://schemas.microsoft.com/office/drawing/2014/main" id="{C055AA95-524B-3A96-3921-7CC34339BA15}"/>
                  </a:ext>
                </a:extLst>
              </p:cNvPr>
              <p:cNvSpPr/>
              <p:nvPr/>
            </p:nvSpPr>
            <p:spPr>
              <a:xfrm>
                <a:off x="5435256" y="1389189"/>
                <a:ext cx="150652" cy="63733"/>
              </a:xfrm>
              <a:custGeom>
                <a:avLst/>
                <a:gdLst/>
                <a:ahLst/>
                <a:cxnLst/>
                <a:rect l="l" t="t" r="r" b="b"/>
                <a:pathLst>
                  <a:path w="5406" h="2287" extrusionOk="0">
                    <a:moveTo>
                      <a:pt x="5382" y="0"/>
                    </a:moveTo>
                    <a:cubicBezTo>
                      <a:pt x="5144" y="12"/>
                      <a:pt x="4917" y="0"/>
                      <a:pt x="4679" y="24"/>
                    </a:cubicBezTo>
                    <a:lnTo>
                      <a:pt x="3989" y="108"/>
                    </a:lnTo>
                    <a:cubicBezTo>
                      <a:pt x="3524" y="155"/>
                      <a:pt x="3072" y="286"/>
                      <a:pt x="2608" y="381"/>
                    </a:cubicBezTo>
                    <a:cubicBezTo>
                      <a:pt x="2381" y="429"/>
                      <a:pt x="2167" y="500"/>
                      <a:pt x="1941" y="572"/>
                    </a:cubicBezTo>
                    <a:lnTo>
                      <a:pt x="1274" y="798"/>
                    </a:lnTo>
                    <a:cubicBezTo>
                      <a:pt x="845" y="965"/>
                      <a:pt x="417" y="1167"/>
                      <a:pt x="0" y="1358"/>
                    </a:cubicBezTo>
                    <a:lnTo>
                      <a:pt x="464" y="2286"/>
                    </a:lnTo>
                    <a:cubicBezTo>
                      <a:pt x="857" y="2108"/>
                      <a:pt x="1250" y="1929"/>
                      <a:pt x="1643" y="1763"/>
                    </a:cubicBezTo>
                    <a:lnTo>
                      <a:pt x="2250" y="1560"/>
                    </a:lnTo>
                    <a:cubicBezTo>
                      <a:pt x="2453" y="1501"/>
                      <a:pt x="2655" y="1429"/>
                      <a:pt x="2869" y="1382"/>
                    </a:cubicBezTo>
                    <a:cubicBezTo>
                      <a:pt x="3286" y="1298"/>
                      <a:pt x="3703" y="1179"/>
                      <a:pt x="4132" y="1143"/>
                    </a:cubicBezTo>
                    <a:lnTo>
                      <a:pt x="4763" y="1060"/>
                    </a:lnTo>
                    <a:cubicBezTo>
                      <a:pt x="4977" y="1036"/>
                      <a:pt x="5191" y="1036"/>
                      <a:pt x="5405" y="1036"/>
                    </a:cubicBezTo>
                    <a:lnTo>
                      <a:pt x="538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3" name="Google Shape;163;p16">
                <a:extLst>
                  <a:ext uri="{FF2B5EF4-FFF2-40B4-BE49-F238E27FC236}">
                    <a16:creationId xmlns:a16="http://schemas.microsoft.com/office/drawing/2014/main" id="{C7D4C26D-FC96-99DA-38DB-4134CEB78C33}"/>
                  </a:ext>
                </a:extLst>
              </p:cNvPr>
              <p:cNvSpPr/>
              <p:nvPr/>
            </p:nvSpPr>
            <p:spPr>
              <a:xfrm>
                <a:off x="5697035" y="1406439"/>
                <a:ext cx="141706" cy="100574"/>
              </a:xfrm>
              <a:custGeom>
                <a:avLst/>
                <a:gdLst/>
                <a:ahLst/>
                <a:cxnLst/>
                <a:rect l="l" t="t" r="r" b="b"/>
                <a:pathLst>
                  <a:path w="5085" h="3609" extrusionOk="0">
                    <a:moveTo>
                      <a:pt x="322" y="1"/>
                    </a:moveTo>
                    <a:lnTo>
                      <a:pt x="0" y="977"/>
                    </a:lnTo>
                    <a:cubicBezTo>
                      <a:pt x="1619" y="1525"/>
                      <a:pt x="3131" y="2417"/>
                      <a:pt x="4370" y="3608"/>
                    </a:cubicBezTo>
                    <a:lnTo>
                      <a:pt x="5084" y="2846"/>
                    </a:lnTo>
                    <a:cubicBezTo>
                      <a:pt x="3727" y="1560"/>
                      <a:pt x="2084" y="584"/>
                      <a:pt x="32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4" name="Google Shape;164;p16">
                <a:extLst>
                  <a:ext uri="{FF2B5EF4-FFF2-40B4-BE49-F238E27FC236}">
                    <a16:creationId xmlns:a16="http://schemas.microsoft.com/office/drawing/2014/main" id="{DA8684AC-6957-F047-07F9-41A2870F11E4}"/>
                  </a:ext>
                </a:extLst>
              </p:cNvPr>
              <p:cNvSpPr/>
              <p:nvPr/>
            </p:nvSpPr>
            <p:spPr>
              <a:xfrm>
                <a:off x="6059997" y="1786009"/>
                <a:ext cx="115817" cy="135074"/>
              </a:xfrm>
              <a:custGeom>
                <a:avLst/>
                <a:gdLst/>
                <a:ahLst/>
                <a:cxnLst/>
                <a:rect l="l" t="t" r="r" b="b"/>
                <a:pathLst>
                  <a:path w="4156" h="4847" extrusionOk="0">
                    <a:moveTo>
                      <a:pt x="810" y="0"/>
                    </a:moveTo>
                    <a:lnTo>
                      <a:pt x="1" y="643"/>
                    </a:lnTo>
                    <a:lnTo>
                      <a:pt x="3346"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5" name="Google Shape;165;p16">
                <a:extLst>
                  <a:ext uri="{FF2B5EF4-FFF2-40B4-BE49-F238E27FC236}">
                    <a16:creationId xmlns:a16="http://schemas.microsoft.com/office/drawing/2014/main" id="{0F12F4AE-8530-0EF6-9C91-07EA17C02964}"/>
                  </a:ext>
                </a:extLst>
              </p:cNvPr>
              <p:cNvSpPr/>
              <p:nvPr/>
            </p:nvSpPr>
            <p:spPr>
              <a:xfrm>
                <a:off x="6497948" y="1951230"/>
                <a:ext cx="141706" cy="99236"/>
              </a:xfrm>
              <a:custGeom>
                <a:avLst/>
                <a:gdLst/>
                <a:ahLst/>
                <a:cxnLst/>
                <a:rect l="l" t="t" r="r" b="b"/>
                <a:pathLst>
                  <a:path w="5085" h="3561" extrusionOk="0">
                    <a:moveTo>
                      <a:pt x="4442" y="1"/>
                    </a:moveTo>
                    <a:cubicBezTo>
                      <a:pt x="4085" y="274"/>
                      <a:pt x="3739" y="572"/>
                      <a:pt x="3394" y="834"/>
                    </a:cubicBezTo>
                    <a:lnTo>
                      <a:pt x="2870" y="1203"/>
                    </a:lnTo>
                    <a:cubicBezTo>
                      <a:pt x="2787" y="1263"/>
                      <a:pt x="2703" y="1334"/>
                      <a:pt x="2608" y="1382"/>
                    </a:cubicBezTo>
                    <a:lnTo>
                      <a:pt x="2334" y="1548"/>
                    </a:lnTo>
                    <a:lnTo>
                      <a:pt x="1775" y="1858"/>
                    </a:lnTo>
                    <a:cubicBezTo>
                      <a:pt x="1584" y="1953"/>
                      <a:pt x="1394" y="2037"/>
                      <a:pt x="1191" y="2132"/>
                    </a:cubicBezTo>
                    <a:cubicBezTo>
                      <a:pt x="810" y="2322"/>
                      <a:pt x="406" y="2429"/>
                      <a:pt x="1" y="2572"/>
                    </a:cubicBezTo>
                    <a:lnTo>
                      <a:pt x="287" y="3560"/>
                    </a:lnTo>
                    <a:cubicBezTo>
                      <a:pt x="739" y="3406"/>
                      <a:pt x="1191" y="3287"/>
                      <a:pt x="1608" y="3072"/>
                    </a:cubicBezTo>
                    <a:cubicBezTo>
                      <a:pt x="1822" y="2977"/>
                      <a:pt x="2037" y="2894"/>
                      <a:pt x="2251" y="2787"/>
                    </a:cubicBezTo>
                    <a:lnTo>
                      <a:pt x="2858" y="2441"/>
                    </a:lnTo>
                    <a:lnTo>
                      <a:pt x="3168" y="2263"/>
                    </a:lnTo>
                    <a:cubicBezTo>
                      <a:pt x="3263" y="2203"/>
                      <a:pt x="3358" y="2132"/>
                      <a:pt x="3454" y="2060"/>
                    </a:cubicBezTo>
                    <a:lnTo>
                      <a:pt x="4025" y="1644"/>
                    </a:lnTo>
                    <a:cubicBezTo>
                      <a:pt x="4394" y="1370"/>
                      <a:pt x="4728" y="1096"/>
                      <a:pt x="5085" y="810"/>
                    </a:cubicBezTo>
                    <a:lnTo>
                      <a:pt x="444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6" name="Google Shape;166;p16">
                <a:extLst>
                  <a:ext uri="{FF2B5EF4-FFF2-40B4-BE49-F238E27FC236}">
                    <a16:creationId xmlns:a16="http://schemas.microsoft.com/office/drawing/2014/main" id="{D810DB4D-FFBA-CD5C-1C8A-F7C31DAC3880}"/>
                  </a:ext>
                </a:extLst>
              </p:cNvPr>
              <p:cNvSpPr/>
              <p:nvPr/>
            </p:nvSpPr>
            <p:spPr>
              <a:xfrm>
                <a:off x="5211962" y="2992047"/>
                <a:ext cx="28" cy="28"/>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7" name="Google Shape;167;p16">
                <a:extLst>
                  <a:ext uri="{FF2B5EF4-FFF2-40B4-BE49-F238E27FC236}">
                    <a16:creationId xmlns:a16="http://schemas.microsoft.com/office/drawing/2014/main" id="{E39A20EC-F874-C5F9-B734-B904D2A167EA}"/>
                  </a:ext>
                </a:extLst>
              </p:cNvPr>
              <p:cNvSpPr/>
              <p:nvPr/>
            </p:nvSpPr>
            <p:spPr>
              <a:xfrm>
                <a:off x="5211962" y="2992047"/>
                <a:ext cx="28" cy="28"/>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8" name="Google Shape;168;p16">
                <a:extLst>
                  <a:ext uri="{FF2B5EF4-FFF2-40B4-BE49-F238E27FC236}">
                    <a16:creationId xmlns:a16="http://schemas.microsoft.com/office/drawing/2014/main" id="{81917F2A-CDB5-CF17-E149-F6E7EE4B9C51}"/>
                  </a:ext>
                </a:extLst>
              </p:cNvPr>
              <p:cNvSpPr/>
              <p:nvPr/>
            </p:nvSpPr>
            <p:spPr>
              <a:xfrm>
                <a:off x="5211962" y="2992047"/>
                <a:ext cx="28" cy="28"/>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endParaRPr/>
              </a:p>
            </p:txBody>
          </p:sp>
          <p:sp>
            <p:nvSpPr>
              <p:cNvPr id="369" name="Google Shape;169;p16">
                <a:extLst>
                  <a:ext uri="{FF2B5EF4-FFF2-40B4-BE49-F238E27FC236}">
                    <a16:creationId xmlns:a16="http://schemas.microsoft.com/office/drawing/2014/main" id="{6CADBCF1-440A-9717-8B0F-DEBA10AA0CCC}"/>
                  </a:ext>
                </a:extLst>
              </p:cNvPr>
              <p:cNvSpPr/>
              <p:nvPr/>
            </p:nvSpPr>
            <p:spPr>
              <a:xfrm>
                <a:off x="3222233" y="4403796"/>
                <a:ext cx="697" cy="697"/>
              </a:xfrm>
              <a:custGeom>
                <a:avLst/>
                <a:gdLst/>
                <a:ahLst/>
                <a:cxnLst/>
                <a:rect l="l" t="t" r="r" b="b"/>
                <a:pathLst>
                  <a:path w="25" h="25" extrusionOk="0">
                    <a:moveTo>
                      <a:pt x="0" y="0"/>
                    </a:moveTo>
                    <a:lnTo>
                      <a:pt x="24" y="24"/>
                    </a:lnTo>
                    <a:lnTo>
                      <a:pt x="24" y="12"/>
                    </a:lnTo>
                    <a:lnTo>
                      <a:pt x="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0" name="Google Shape;170;p16">
                <a:extLst>
                  <a:ext uri="{FF2B5EF4-FFF2-40B4-BE49-F238E27FC236}">
                    <a16:creationId xmlns:a16="http://schemas.microsoft.com/office/drawing/2014/main" id="{0D6B2B46-B845-1658-171C-F1E921EB2BA6}"/>
                  </a:ext>
                </a:extLst>
              </p:cNvPr>
              <p:cNvSpPr/>
              <p:nvPr/>
            </p:nvSpPr>
            <p:spPr>
              <a:xfrm>
                <a:off x="3240151" y="4426033"/>
                <a:ext cx="362" cy="334"/>
              </a:xfrm>
              <a:custGeom>
                <a:avLst/>
                <a:gdLst/>
                <a:ahLst/>
                <a:cxnLst/>
                <a:rect l="l" t="t" r="r" b="b"/>
                <a:pathLst>
                  <a:path w="13" h="12" extrusionOk="0">
                    <a:moveTo>
                      <a:pt x="0" y="0"/>
                    </a:moveTo>
                    <a:lnTo>
                      <a:pt x="12" y="12"/>
                    </a:lnTo>
                  </a:path>
                </a:pathLst>
              </a:custGeom>
              <a:solidFill>
                <a:srgbClr val="FFFFFF"/>
              </a:solidFill>
              <a:ln>
                <a:noFill/>
              </a:ln>
            </p:spPr>
            <p:txBody>
              <a:bodyPr spcFirstLastPara="1" wrap="square" lIns="91425" tIns="91425" rIns="91425" bIns="91425" anchor="ctr" anchorCtr="0">
                <a:noAutofit/>
              </a:bodyPr>
              <a:lstStyle/>
              <a:p>
                <a:endParaRPr/>
              </a:p>
            </p:txBody>
          </p:sp>
          <p:sp>
            <p:nvSpPr>
              <p:cNvPr id="371" name="Google Shape;171;p16">
                <a:extLst>
                  <a:ext uri="{FF2B5EF4-FFF2-40B4-BE49-F238E27FC236}">
                    <a16:creationId xmlns:a16="http://schemas.microsoft.com/office/drawing/2014/main" id="{BB1DE038-F9E0-9DC2-E797-D9BBFA74174A}"/>
                  </a:ext>
                </a:extLst>
              </p:cNvPr>
              <p:cNvSpPr/>
              <p:nvPr/>
            </p:nvSpPr>
            <p:spPr>
              <a:xfrm>
                <a:off x="3240151" y="4426033"/>
                <a:ext cx="362" cy="334"/>
              </a:xfrm>
              <a:custGeom>
                <a:avLst/>
                <a:gdLst/>
                <a:ahLst/>
                <a:cxnLst/>
                <a:rect l="l" t="t" r="r" b="b"/>
                <a:pathLst>
                  <a:path w="13" h="12" fill="none" extrusionOk="0">
                    <a:moveTo>
                      <a:pt x="0" y="0"/>
                    </a:moveTo>
                    <a:lnTo>
                      <a:pt x="12" y="12"/>
                    </a:lnTo>
                  </a:path>
                </a:pathLst>
              </a:custGeom>
              <a:noFill/>
              <a:ln>
                <a:noFill/>
              </a:ln>
            </p:spPr>
            <p:txBody>
              <a:bodyPr spcFirstLastPara="1" wrap="square" lIns="91425" tIns="91425" rIns="91425" bIns="91425" anchor="ctr" anchorCtr="0">
                <a:noAutofit/>
              </a:bodyPr>
              <a:lstStyle/>
              <a:p>
                <a:endParaRPr/>
              </a:p>
            </p:txBody>
          </p:sp>
          <p:sp>
            <p:nvSpPr>
              <p:cNvPr id="372" name="Google Shape;172;p16">
                <a:extLst>
                  <a:ext uri="{FF2B5EF4-FFF2-40B4-BE49-F238E27FC236}">
                    <a16:creationId xmlns:a16="http://schemas.microsoft.com/office/drawing/2014/main" id="{7A69E369-2CC6-B434-A3B9-2D5F2FC4AB88}"/>
                  </a:ext>
                </a:extLst>
              </p:cNvPr>
              <p:cNvSpPr/>
              <p:nvPr/>
            </p:nvSpPr>
            <p:spPr>
              <a:xfrm>
                <a:off x="4499274" y="4298934"/>
                <a:ext cx="697" cy="362"/>
              </a:xfrm>
              <a:custGeom>
                <a:avLst/>
                <a:gdLst/>
                <a:ahLst/>
                <a:cxnLst/>
                <a:rect l="l" t="t" r="r" b="b"/>
                <a:pathLst>
                  <a:path w="25" h="13" extrusionOk="0">
                    <a:moveTo>
                      <a:pt x="24" y="1"/>
                    </a:moveTo>
                    <a:lnTo>
                      <a:pt x="1" y="13"/>
                    </a:lnTo>
                  </a:path>
                </a:pathLst>
              </a:custGeom>
              <a:solidFill>
                <a:srgbClr val="FFFFFF"/>
              </a:solidFill>
              <a:ln>
                <a:noFill/>
              </a:ln>
            </p:spPr>
            <p:txBody>
              <a:bodyPr spcFirstLastPara="1" wrap="square" lIns="91425" tIns="91425" rIns="91425" bIns="91425" anchor="ctr" anchorCtr="0">
                <a:noAutofit/>
              </a:bodyPr>
              <a:lstStyle/>
              <a:p>
                <a:endParaRPr/>
              </a:p>
            </p:txBody>
          </p:sp>
          <p:sp>
            <p:nvSpPr>
              <p:cNvPr id="373" name="Google Shape;173;p16">
                <a:extLst>
                  <a:ext uri="{FF2B5EF4-FFF2-40B4-BE49-F238E27FC236}">
                    <a16:creationId xmlns:a16="http://schemas.microsoft.com/office/drawing/2014/main" id="{907C4412-325D-31EC-7D74-E89A3DEE8A4C}"/>
                  </a:ext>
                </a:extLst>
              </p:cNvPr>
              <p:cNvSpPr/>
              <p:nvPr/>
            </p:nvSpPr>
            <p:spPr>
              <a:xfrm>
                <a:off x="4499274" y="4298934"/>
                <a:ext cx="697" cy="362"/>
              </a:xfrm>
              <a:custGeom>
                <a:avLst/>
                <a:gdLst/>
                <a:ahLst/>
                <a:cxnLst/>
                <a:rect l="l" t="t" r="r" b="b"/>
                <a:pathLst>
                  <a:path w="25" h="13" fill="none" extrusionOk="0">
                    <a:moveTo>
                      <a:pt x="24" y="1"/>
                    </a:moveTo>
                    <a:lnTo>
                      <a:pt x="1" y="13"/>
                    </a:lnTo>
                  </a:path>
                </a:pathLst>
              </a:custGeom>
              <a:noFill/>
              <a:ln>
                <a:noFill/>
              </a:ln>
            </p:spPr>
            <p:txBody>
              <a:bodyPr spcFirstLastPara="1" wrap="square" lIns="91425" tIns="91425" rIns="91425" bIns="91425" anchor="ctr" anchorCtr="0">
                <a:noAutofit/>
              </a:bodyPr>
              <a:lstStyle/>
              <a:p>
                <a:endParaRPr/>
              </a:p>
            </p:txBody>
          </p:sp>
          <p:sp>
            <p:nvSpPr>
              <p:cNvPr id="374" name="Google Shape;174;p16">
                <a:extLst>
                  <a:ext uri="{FF2B5EF4-FFF2-40B4-BE49-F238E27FC236}">
                    <a16:creationId xmlns:a16="http://schemas.microsoft.com/office/drawing/2014/main" id="{D2673A4F-E14E-CE65-0114-D6429A97616A}"/>
                  </a:ext>
                </a:extLst>
              </p:cNvPr>
              <p:cNvSpPr/>
              <p:nvPr/>
            </p:nvSpPr>
            <p:spPr>
              <a:xfrm>
                <a:off x="4468426" y="2267432"/>
                <a:ext cx="28" cy="362"/>
              </a:xfrm>
              <a:custGeom>
                <a:avLst/>
                <a:gdLst/>
                <a:ahLst/>
                <a:cxnLst/>
                <a:rect l="l" t="t" r="r" b="b"/>
                <a:pathLst>
                  <a:path w="1" h="13" extrusionOk="0">
                    <a:moveTo>
                      <a:pt x="0" y="12"/>
                    </a:moveTo>
                    <a:lnTo>
                      <a:pt x="0" y="0"/>
                    </a:lnTo>
                  </a:path>
                </a:pathLst>
              </a:custGeom>
              <a:solidFill>
                <a:srgbClr val="FFFFFF"/>
              </a:solidFill>
              <a:ln>
                <a:noFill/>
              </a:ln>
            </p:spPr>
            <p:txBody>
              <a:bodyPr spcFirstLastPara="1" wrap="square" lIns="91425" tIns="91425" rIns="91425" bIns="91425" anchor="ctr" anchorCtr="0">
                <a:noAutofit/>
              </a:bodyPr>
              <a:lstStyle/>
              <a:p>
                <a:endParaRPr/>
              </a:p>
            </p:txBody>
          </p:sp>
          <p:sp>
            <p:nvSpPr>
              <p:cNvPr id="375" name="Google Shape;175;p16">
                <a:extLst>
                  <a:ext uri="{FF2B5EF4-FFF2-40B4-BE49-F238E27FC236}">
                    <a16:creationId xmlns:a16="http://schemas.microsoft.com/office/drawing/2014/main" id="{6251B686-995F-9C84-4E45-4C0C6FFA90EF}"/>
                  </a:ext>
                </a:extLst>
              </p:cNvPr>
              <p:cNvSpPr/>
              <p:nvPr/>
            </p:nvSpPr>
            <p:spPr>
              <a:xfrm>
                <a:off x="4468426" y="2267432"/>
                <a:ext cx="28" cy="362"/>
              </a:xfrm>
              <a:custGeom>
                <a:avLst/>
                <a:gdLst/>
                <a:ahLst/>
                <a:cxnLst/>
                <a:rect l="l" t="t" r="r" b="b"/>
                <a:pathLst>
                  <a:path w="1" h="13" fill="none" extrusionOk="0">
                    <a:moveTo>
                      <a:pt x="0" y="12"/>
                    </a:moveTo>
                    <a:lnTo>
                      <a:pt x="0" y="0"/>
                    </a:lnTo>
                  </a:path>
                </a:pathLst>
              </a:custGeom>
              <a:noFill/>
              <a:ln>
                <a:noFill/>
              </a:ln>
            </p:spPr>
            <p:txBody>
              <a:bodyPr spcFirstLastPara="1" wrap="square" lIns="91425" tIns="91425" rIns="91425" bIns="91425" anchor="ctr" anchorCtr="0">
                <a:noAutofit/>
              </a:bodyPr>
              <a:lstStyle/>
              <a:p>
                <a:endParaRPr/>
              </a:p>
            </p:txBody>
          </p:sp>
          <p:sp>
            <p:nvSpPr>
              <p:cNvPr id="376" name="Google Shape;176;p16">
                <a:extLst>
                  <a:ext uri="{FF2B5EF4-FFF2-40B4-BE49-F238E27FC236}">
                    <a16:creationId xmlns:a16="http://schemas.microsoft.com/office/drawing/2014/main" id="{58FF8549-0EC2-1D4F-B9BC-914C5F907BB6}"/>
                  </a:ext>
                </a:extLst>
              </p:cNvPr>
              <p:cNvSpPr/>
              <p:nvPr/>
            </p:nvSpPr>
            <p:spPr>
              <a:xfrm>
                <a:off x="4901054" y="2555740"/>
                <a:ext cx="697" cy="362"/>
              </a:xfrm>
              <a:custGeom>
                <a:avLst/>
                <a:gdLst/>
                <a:ahLst/>
                <a:cxnLst/>
                <a:rect l="l" t="t" r="r" b="b"/>
                <a:pathLst>
                  <a:path w="25" h="13" extrusionOk="0">
                    <a:moveTo>
                      <a:pt x="25" y="1"/>
                    </a:moveTo>
                    <a:lnTo>
                      <a:pt x="1" y="13"/>
                    </a:lnTo>
                  </a:path>
                </a:pathLst>
              </a:custGeom>
              <a:solidFill>
                <a:srgbClr val="FFFFFF"/>
              </a:solidFill>
              <a:ln>
                <a:noFill/>
              </a:ln>
            </p:spPr>
            <p:txBody>
              <a:bodyPr spcFirstLastPara="1" wrap="square" lIns="91425" tIns="91425" rIns="91425" bIns="91425" anchor="ctr" anchorCtr="0">
                <a:noAutofit/>
              </a:bodyPr>
              <a:lstStyle/>
              <a:p>
                <a:endParaRPr/>
              </a:p>
            </p:txBody>
          </p:sp>
          <p:sp>
            <p:nvSpPr>
              <p:cNvPr id="377" name="Google Shape;177;p16">
                <a:extLst>
                  <a:ext uri="{FF2B5EF4-FFF2-40B4-BE49-F238E27FC236}">
                    <a16:creationId xmlns:a16="http://schemas.microsoft.com/office/drawing/2014/main" id="{0CF3A4A5-3566-78F4-C4B4-1894EB52E8CE}"/>
                  </a:ext>
                </a:extLst>
              </p:cNvPr>
              <p:cNvSpPr/>
              <p:nvPr/>
            </p:nvSpPr>
            <p:spPr>
              <a:xfrm>
                <a:off x="4901054" y="2555740"/>
                <a:ext cx="697" cy="362"/>
              </a:xfrm>
              <a:custGeom>
                <a:avLst/>
                <a:gdLst/>
                <a:ahLst/>
                <a:cxnLst/>
                <a:rect l="l" t="t" r="r" b="b"/>
                <a:pathLst>
                  <a:path w="25" h="13" fill="none" extrusionOk="0">
                    <a:moveTo>
                      <a:pt x="25" y="1"/>
                    </a:moveTo>
                    <a:lnTo>
                      <a:pt x="1" y="13"/>
                    </a:lnTo>
                  </a:path>
                </a:pathLst>
              </a:custGeom>
              <a:noFill/>
              <a:ln>
                <a:noFill/>
              </a:ln>
            </p:spPr>
            <p:txBody>
              <a:bodyPr spcFirstLastPara="1" wrap="square" lIns="91425" tIns="91425" rIns="91425" bIns="91425" anchor="ctr" anchorCtr="0">
                <a:noAutofit/>
              </a:bodyPr>
              <a:lstStyle/>
              <a:p>
                <a:endParaRPr/>
              </a:p>
            </p:txBody>
          </p:sp>
          <p:sp>
            <p:nvSpPr>
              <p:cNvPr id="378" name="Google Shape;178;p16">
                <a:extLst>
                  <a:ext uri="{FF2B5EF4-FFF2-40B4-BE49-F238E27FC236}">
                    <a16:creationId xmlns:a16="http://schemas.microsoft.com/office/drawing/2014/main" id="{0D155A58-71CA-0DC5-DC72-4C7DA1C03CC3}"/>
                  </a:ext>
                </a:extLst>
              </p:cNvPr>
              <p:cNvSpPr/>
              <p:nvPr/>
            </p:nvSpPr>
            <p:spPr>
              <a:xfrm>
                <a:off x="5259390" y="1500990"/>
                <a:ext cx="99571" cy="142041"/>
              </a:xfrm>
              <a:custGeom>
                <a:avLst/>
                <a:gdLst/>
                <a:ahLst/>
                <a:cxnLst/>
                <a:rect l="l" t="t" r="r" b="b"/>
                <a:pathLst>
                  <a:path w="3573" h="5097" extrusionOk="0">
                    <a:moveTo>
                      <a:pt x="2823" y="1"/>
                    </a:moveTo>
                    <a:cubicBezTo>
                      <a:pt x="1537" y="1358"/>
                      <a:pt x="572" y="3001"/>
                      <a:pt x="1" y="4775"/>
                    </a:cubicBezTo>
                    <a:lnTo>
                      <a:pt x="989" y="5097"/>
                    </a:lnTo>
                    <a:cubicBezTo>
                      <a:pt x="1513" y="3466"/>
                      <a:pt x="2406" y="1953"/>
                      <a:pt x="3573" y="703"/>
                    </a:cubicBezTo>
                    <a:lnTo>
                      <a:pt x="2823"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9" name="Google Shape;179;p16">
                <a:extLst>
                  <a:ext uri="{FF2B5EF4-FFF2-40B4-BE49-F238E27FC236}">
                    <a16:creationId xmlns:a16="http://schemas.microsoft.com/office/drawing/2014/main" id="{D3AC96B5-83B7-0D7D-61D2-4FBBFE7B9944}"/>
                  </a:ext>
                </a:extLst>
              </p:cNvPr>
              <p:cNvSpPr/>
              <p:nvPr/>
            </p:nvSpPr>
            <p:spPr>
              <a:xfrm>
                <a:off x="5697035" y="1406439"/>
                <a:ext cx="141706" cy="100574"/>
              </a:xfrm>
              <a:custGeom>
                <a:avLst/>
                <a:gdLst/>
                <a:ahLst/>
                <a:cxnLst/>
                <a:rect l="l" t="t" r="r" b="b"/>
                <a:pathLst>
                  <a:path w="5085" h="3609" extrusionOk="0">
                    <a:moveTo>
                      <a:pt x="322" y="1"/>
                    </a:moveTo>
                    <a:lnTo>
                      <a:pt x="0" y="977"/>
                    </a:lnTo>
                    <a:cubicBezTo>
                      <a:pt x="1619" y="1525"/>
                      <a:pt x="3131" y="2417"/>
                      <a:pt x="4370" y="3608"/>
                    </a:cubicBezTo>
                    <a:lnTo>
                      <a:pt x="5084" y="2846"/>
                    </a:lnTo>
                    <a:cubicBezTo>
                      <a:pt x="3727" y="1560"/>
                      <a:pt x="2084" y="584"/>
                      <a:pt x="32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0" name="Google Shape;180;p16">
                <a:extLst>
                  <a:ext uri="{FF2B5EF4-FFF2-40B4-BE49-F238E27FC236}">
                    <a16:creationId xmlns:a16="http://schemas.microsoft.com/office/drawing/2014/main" id="{B72DEC72-BF8E-D7E0-2855-244D94E789BA}"/>
                  </a:ext>
                </a:extLst>
              </p:cNvPr>
              <p:cNvSpPr/>
              <p:nvPr/>
            </p:nvSpPr>
            <p:spPr>
              <a:xfrm>
                <a:off x="6059663" y="1786344"/>
                <a:ext cx="115817" cy="135046"/>
              </a:xfrm>
              <a:custGeom>
                <a:avLst/>
                <a:gdLst/>
                <a:ahLst/>
                <a:cxnLst/>
                <a:rect l="l" t="t" r="r" b="b"/>
                <a:pathLst>
                  <a:path w="4156" h="4846" extrusionOk="0">
                    <a:moveTo>
                      <a:pt x="810" y="0"/>
                    </a:moveTo>
                    <a:lnTo>
                      <a:pt x="1" y="643"/>
                    </a:lnTo>
                    <a:lnTo>
                      <a:pt x="3334" y="4846"/>
                    </a:lnTo>
                    <a:lnTo>
                      <a:pt x="4156" y="4203"/>
                    </a:lnTo>
                    <a:lnTo>
                      <a:pt x="8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1" name="Google Shape;181;p16">
                <a:extLst>
                  <a:ext uri="{FF2B5EF4-FFF2-40B4-BE49-F238E27FC236}">
                    <a16:creationId xmlns:a16="http://schemas.microsoft.com/office/drawing/2014/main" id="{ACDA575D-9EE2-D8E8-0F9D-BFD40DF34407}"/>
                  </a:ext>
                </a:extLst>
              </p:cNvPr>
              <p:cNvSpPr/>
              <p:nvPr/>
            </p:nvSpPr>
            <p:spPr>
              <a:xfrm>
                <a:off x="6238510" y="1983416"/>
                <a:ext cx="148673" cy="78001"/>
              </a:xfrm>
              <a:custGeom>
                <a:avLst/>
                <a:gdLst/>
                <a:ahLst/>
                <a:cxnLst/>
                <a:rect l="l" t="t" r="r" b="b"/>
                <a:pathLst>
                  <a:path w="5335" h="2799" extrusionOk="0">
                    <a:moveTo>
                      <a:pt x="595" y="0"/>
                    </a:moveTo>
                    <a:lnTo>
                      <a:pt x="0" y="858"/>
                    </a:lnTo>
                    <a:cubicBezTo>
                      <a:pt x="191" y="1001"/>
                      <a:pt x="393" y="1108"/>
                      <a:pt x="595" y="1239"/>
                    </a:cubicBezTo>
                    <a:cubicBezTo>
                      <a:pt x="798" y="1346"/>
                      <a:pt x="988" y="1489"/>
                      <a:pt x="1203" y="1584"/>
                    </a:cubicBezTo>
                    <a:cubicBezTo>
                      <a:pt x="1631" y="1786"/>
                      <a:pt x="2048" y="2001"/>
                      <a:pt x="2488" y="2155"/>
                    </a:cubicBezTo>
                    <a:cubicBezTo>
                      <a:pt x="3370" y="2501"/>
                      <a:pt x="4298" y="2679"/>
                      <a:pt x="5227" y="2798"/>
                    </a:cubicBezTo>
                    <a:lnTo>
                      <a:pt x="5334" y="1774"/>
                    </a:lnTo>
                    <a:cubicBezTo>
                      <a:pt x="4489" y="1655"/>
                      <a:pt x="3643" y="1501"/>
                      <a:pt x="2858" y="1179"/>
                    </a:cubicBezTo>
                    <a:cubicBezTo>
                      <a:pt x="2441" y="1048"/>
                      <a:pt x="2072" y="846"/>
                      <a:pt x="1679" y="667"/>
                    </a:cubicBezTo>
                    <a:cubicBezTo>
                      <a:pt x="1488" y="584"/>
                      <a:pt x="1310" y="453"/>
                      <a:pt x="1131" y="346"/>
                    </a:cubicBezTo>
                    <a:cubicBezTo>
                      <a:pt x="953" y="227"/>
                      <a:pt x="762" y="131"/>
                      <a:pt x="59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2" name="Google Shape;182;p16">
                <a:extLst>
                  <a:ext uri="{FF2B5EF4-FFF2-40B4-BE49-F238E27FC236}">
                    <a16:creationId xmlns:a16="http://schemas.microsoft.com/office/drawing/2014/main" id="{7AECA3EE-3693-4CFC-BC6C-596CE5861186}"/>
                  </a:ext>
                </a:extLst>
              </p:cNvPr>
              <p:cNvSpPr/>
              <p:nvPr/>
            </p:nvSpPr>
            <p:spPr>
              <a:xfrm>
                <a:off x="6497948" y="1951230"/>
                <a:ext cx="141706" cy="99236"/>
              </a:xfrm>
              <a:custGeom>
                <a:avLst/>
                <a:gdLst/>
                <a:ahLst/>
                <a:cxnLst/>
                <a:rect l="l" t="t" r="r" b="b"/>
                <a:pathLst>
                  <a:path w="5085" h="3561" extrusionOk="0">
                    <a:moveTo>
                      <a:pt x="4442" y="1"/>
                    </a:moveTo>
                    <a:cubicBezTo>
                      <a:pt x="4085" y="274"/>
                      <a:pt x="3739" y="572"/>
                      <a:pt x="3394" y="834"/>
                    </a:cubicBezTo>
                    <a:lnTo>
                      <a:pt x="2870" y="1203"/>
                    </a:lnTo>
                    <a:cubicBezTo>
                      <a:pt x="2787" y="1263"/>
                      <a:pt x="2703" y="1334"/>
                      <a:pt x="2608" y="1382"/>
                    </a:cubicBezTo>
                    <a:lnTo>
                      <a:pt x="2334" y="1548"/>
                    </a:lnTo>
                    <a:lnTo>
                      <a:pt x="1775" y="1858"/>
                    </a:lnTo>
                    <a:cubicBezTo>
                      <a:pt x="1584" y="1953"/>
                      <a:pt x="1394" y="2037"/>
                      <a:pt x="1191" y="2132"/>
                    </a:cubicBezTo>
                    <a:cubicBezTo>
                      <a:pt x="810" y="2322"/>
                      <a:pt x="406" y="2429"/>
                      <a:pt x="1" y="2572"/>
                    </a:cubicBezTo>
                    <a:lnTo>
                      <a:pt x="287" y="3560"/>
                    </a:lnTo>
                    <a:cubicBezTo>
                      <a:pt x="739" y="3406"/>
                      <a:pt x="1191" y="3287"/>
                      <a:pt x="1608" y="3072"/>
                    </a:cubicBezTo>
                    <a:cubicBezTo>
                      <a:pt x="1822" y="2977"/>
                      <a:pt x="2037" y="2894"/>
                      <a:pt x="2251" y="2787"/>
                    </a:cubicBezTo>
                    <a:lnTo>
                      <a:pt x="2858" y="2441"/>
                    </a:lnTo>
                    <a:lnTo>
                      <a:pt x="3168" y="2263"/>
                    </a:lnTo>
                    <a:cubicBezTo>
                      <a:pt x="3263" y="2203"/>
                      <a:pt x="3358" y="2132"/>
                      <a:pt x="3454" y="2060"/>
                    </a:cubicBezTo>
                    <a:lnTo>
                      <a:pt x="4025" y="1644"/>
                    </a:lnTo>
                    <a:cubicBezTo>
                      <a:pt x="4394" y="1370"/>
                      <a:pt x="4728" y="1096"/>
                      <a:pt x="5085" y="810"/>
                    </a:cubicBezTo>
                    <a:lnTo>
                      <a:pt x="444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3" name="Google Shape;183;p16">
                <a:extLst>
                  <a:ext uri="{FF2B5EF4-FFF2-40B4-BE49-F238E27FC236}">
                    <a16:creationId xmlns:a16="http://schemas.microsoft.com/office/drawing/2014/main" id="{30C3A6AF-A204-CFE1-B557-7BBB0ECAFB92}"/>
                  </a:ext>
                </a:extLst>
              </p:cNvPr>
              <p:cNvSpPr/>
              <p:nvPr/>
            </p:nvSpPr>
            <p:spPr>
              <a:xfrm>
                <a:off x="5507905" y="1399806"/>
                <a:ext cx="362" cy="362"/>
              </a:xfrm>
              <a:custGeom>
                <a:avLst/>
                <a:gdLst/>
                <a:ahLst/>
                <a:cxnLst/>
                <a:rect l="l" t="t" r="r" b="b"/>
                <a:pathLst>
                  <a:path w="13" h="13" extrusionOk="0">
                    <a:moveTo>
                      <a:pt x="12" y="12"/>
                    </a:moveTo>
                    <a:lnTo>
                      <a:pt x="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4" name="Google Shape;184;p16">
                <a:extLst>
                  <a:ext uri="{FF2B5EF4-FFF2-40B4-BE49-F238E27FC236}">
                    <a16:creationId xmlns:a16="http://schemas.microsoft.com/office/drawing/2014/main" id="{A1DB7031-16AE-8544-95F5-EF250C08C9F7}"/>
                  </a:ext>
                </a:extLst>
              </p:cNvPr>
              <p:cNvSpPr/>
              <p:nvPr/>
            </p:nvSpPr>
            <p:spPr>
              <a:xfrm>
                <a:off x="5515206" y="1427339"/>
                <a:ext cx="28" cy="362"/>
              </a:xfrm>
              <a:custGeom>
                <a:avLst/>
                <a:gdLst/>
                <a:ahLst/>
                <a:cxnLst/>
                <a:rect l="l" t="t" r="r" b="b"/>
                <a:pathLst>
                  <a:path w="1" h="13" extrusionOk="0">
                    <a:moveTo>
                      <a:pt x="0" y="13"/>
                    </a:moveTo>
                    <a:lnTo>
                      <a:pt x="0" y="1"/>
                    </a:lnTo>
                  </a:path>
                </a:pathLst>
              </a:custGeom>
              <a:solidFill>
                <a:srgbClr val="FFFFFF"/>
              </a:solidFill>
              <a:ln>
                <a:noFill/>
              </a:ln>
            </p:spPr>
            <p:txBody>
              <a:bodyPr spcFirstLastPara="1" wrap="square" lIns="91425" tIns="91425" rIns="91425" bIns="91425" anchor="ctr" anchorCtr="0">
                <a:noAutofit/>
              </a:bodyPr>
              <a:lstStyle/>
              <a:p>
                <a:endParaRPr/>
              </a:p>
            </p:txBody>
          </p:sp>
          <p:sp>
            <p:nvSpPr>
              <p:cNvPr id="385" name="Google Shape;185;p16">
                <a:extLst>
                  <a:ext uri="{FF2B5EF4-FFF2-40B4-BE49-F238E27FC236}">
                    <a16:creationId xmlns:a16="http://schemas.microsoft.com/office/drawing/2014/main" id="{E8F017E4-EDB1-51D0-EDE8-9A2938160B15}"/>
                  </a:ext>
                </a:extLst>
              </p:cNvPr>
              <p:cNvSpPr/>
              <p:nvPr/>
            </p:nvSpPr>
            <p:spPr>
              <a:xfrm>
                <a:off x="5515206" y="1427339"/>
                <a:ext cx="28" cy="362"/>
              </a:xfrm>
              <a:custGeom>
                <a:avLst/>
                <a:gdLst/>
                <a:ahLst/>
                <a:cxnLst/>
                <a:rect l="l" t="t" r="r" b="b"/>
                <a:pathLst>
                  <a:path w="1" h="13" fill="none" extrusionOk="0">
                    <a:moveTo>
                      <a:pt x="0" y="13"/>
                    </a:moveTo>
                    <a:lnTo>
                      <a:pt x="0" y="1"/>
                    </a:lnTo>
                  </a:path>
                </a:pathLst>
              </a:custGeom>
              <a:noFill/>
              <a:ln>
                <a:noFill/>
              </a:ln>
            </p:spPr>
            <p:txBody>
              <a:bodyPr spcFirstLastPara="1" wrap="square" lIns="91425" tIns="91425" rIns="91425" bIns="91425" anchor="ctr" anchorCtr="0">
                <a:noAutofit/>
              </a:bodyPr>
              <a:lstStyle/>
              <a:p>
                <a:endParaRPr/>
              </a:p>
            </p:txBody>
          </p:sp>
          <p:sp>
            <p:nvSpPr>
              <p:cNvPr id="386" name="Google Shape;186;p16">
                <a:extLst>
                  <a:ext uri="{FF2B5EF4-FFF2-40B4-BE49-F238E27FC236}">
                    <a16:creationId xmlns:a16="http://schemas.microsoft.com/office/drawing/2014/main" id="{062D4646-9BAC-6D1D-0A7D-78803AEA722E}"/>
                  </a:ext>
                </a:extLst>
              </p:cNvPr>
              <p:cNvSpPr/>
              <p:nvPr/>
            </p:nvSpPr>
            <p:spPr>
              <a:xfrm>
                <a:off x="5243144" y="1754158"/>
                <a:ext cx="65043" cy="150652"/>
              </a:xfrm>
              <a:custGeom>
                <a:avLst/>
                <a:gdLst/>
                <a:ahLst/>
                <a:cxnLst/>
                <a:rect l="l" t="t" r="r" b="b"/>
                <a:pathLst>
                  <a:path w="2334" h="5406" extrusionOk="0">
                    <a:moveTo>
                      <a:pt x="1036" y="0"/>
                    </a:moveTo>
                    <a:lnTo>
                      <a:pt x="0" y="36"/>
                    </a:lnTo>
                    <a:cubicBezTo>
                      <a:pt x="24" y="965"/>
                      <a:pt x="179" y="1893"/>
                      <a:pt x="405" y="2798"/>
                    </a:cubicBezTo>
                    <a:cubicBezTo>
                      <a:pt x="524" y="3251"/>
                      <a:pt x="691" y="3691"/>
                      <a:pt x="834" y="4132"/>
                    </a:cubicBezTo>
                    <a:cubicBezTo>
                      <a:pt x="1024" y="4560"/>
                      <a:pt x="1203" y="4989"/>
                      <a:pt x="1417" y="5406"/>
                    </a:cubicBezTo>
                    <a:lnTo>
                      <a:pt x="2334" y="4929"/>
                    </a:lnTo>
                    <a:cubicBezTo>
                      <a:pt x="2132" y="4548"/>
                      <a:pt x="1977" y="4144"/>
                      <a:pt x="1798" y="3763"/>
                    </a:cubicBezTo>
                    <a:cubicBezTo>
                      <a:pt x="1667" y="3346"/>
                      <a:pt x="1512" y="2953"/>
                      <a:pt x="1405" y="2536"/>
                    </a:cubicBezTo>
                    <a:cubicBezTo>
                      <a:pt x="1203" y="1703"/>
                      <a:pt x="1048" y="857"/>
                      <a:pt x="10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7" name="Google Shape;187;p16">
                <a:extLst>
                  <a:ext uri="{FF2B5EF4-FFF2-40B4-BE49-F238E27FC236}">
                    <a16:creationId xmlns:a16="http://schemas.microsoft.com/office/drawing/2014/main" id="{0814A9B7-07DA-896A-6C11-6441184F8F65}"/>
                  </a:ext>
                </a:extLst>
              </p:cNvPr>
              <p:cNvSpPr/>
              <p:nvPr/>
            </p:nvSpPr>
            <p:spPr>
              <a:xfrm>
                <a:off x="5023166" y="3862989"/>
                <a:ext cx="98902" cy="142347"/>
              </a:xfrm>
              <a:custGeom>
                <a:avLst/>
                <a:gdLst/>
                <a:ahLst/>
                <a:cxnLst/>
                <a:rect l="l" t="t" r="r" b="b"/>
                <a:pathLst>
                  <a:path w="3549" h="5108" extrusionOk="0">
                    <a:moveTo>
                      <a:pt x="822" y="0"/>
                    </a:moveTo>
                    <a:lnTo>
                      <a:pt x="0" y="643"/>
                    </a:lnTo>
                    <a:cubicBezTo>
                      <a:pt x="286" y="988"/>
                      <a:pt x="572" y="1346"/>
                      <a:pt x="810" y="1691"/>
                    </a:cubicBezTo>
                    <a:lnTo>
                      <a:pt x="1179" y="2215"/>
                    </a:lnTo>
                    <a:cubicBezTo>
                      <a:pt x="1310" y="2381"/>
                      <a:pt x="1394" y="2572"/>
                      <a:pt x="1501" y="2751"/>
                    </a:cubicBezTo>
                    <a:cubicBezTo>
                      <a:pt x="1513" y="2751"/>
                      <a:pt x="1513" y="2762"/>
                      <a:pt x="1513" y="2774"/>
                    </a:cubicBezTo>
                    <a:cubicBezTo>
                      <a:pt x="1524" y="2786"/>
                      <a:pt x="1524" y="2798"/>
                      <a:pt x="1536" y="2798"/>
                    </a:cubicBezTo>
                    <a:lnTo>
                      <a:pt x="1834" y="3322"/>
                    </a:lnTo>
                    <a:cubicBezTo>
                      <a:pt x="1929" y="3513"/>
                      <a:pt x="2013" y="3715"/>
                      <a:pt x="2108" y="3917"/>
                    </a:cubicBezTo>
                    <a:cubicBezTo>
                      <a:pt x="2191" y="4108"/>
                      <a:pt x="2286" y="4298"/>
                      <a:pt x="2358" y="4501"/>
                    </a:cubicBezTo>
                    <a:lnTo>
                      <a:pt x="2560" y="5108"/>
                    </a:lnTo>
                    <a:lnTo>
                      <a:pt x="3549" y="4798"/>
                    </a:lnTo>
                    <a:lnTo>
                      <a:pt x="3334" y="4132"/>
                    </a:lnTo>
                    <a:cubicBezTo>
                      <a:pt x="3239" y="3917"/>
                      <a:pt x="3144" y="3703"/>
                      <a:pt x="3048" y="3489"/>
                    </a:cubicBezTo>
                    <a:cubicBezTo>
                      <a:pt x="2953" y="3274"/>
                      <a:pt x="2870" y="3060"/>
                      <a:pt x="2763" y="2858"/>
                    </a:cubicBezTo>
                    <a:lnTo>
                      <a:pt x="2417" y="2250"/>
                    </a:lnTo>
                    <a:cubicBezTo>
                      <a:pt x="2286" y="2048"/>
                      <a:pt x="2191" y="1834"/>
                      <a:pt x="2048" y="1643"/>
                    </a:cubicBezTo>
                    <a:lnTo>
                      <a:pt x="1644" y="1084"/>
                    </a:lnTo>
                    <a:cubicBezTo>
                      <a:pt x="1382" y="691"/>
                      <a:pt x="1096" y="345"/>
                      <a:pt x="822"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grpSp>
        <p:nvGrpSpPr>
          <p:cNvPr id="389" name="Google Shape;189;p16">
            <a:extLst>
              <a:ext uri="{FF2B5EF4-FFF2-40B4-BE49-F238E27FC236}">
                <a16:creationId xmlns:a16="http://schemas.microsoft.com/office/drawing/2014/main" id="{A187C889-BDEC-8ACB-B7F1-200DC599D515}"/>
              </a:ext>
            </a:extLst>
          </p:cNvPr>
          <p:cNvGrpSpPr/>
          <p:nvPr/>
        </p:nvGrpSpPr>
        <p:grpSpPr>
          <a:xfrm>
            <a:off x="4440127" y="487684"/>
            <a:ext cx="3006440" cy="1267856"/>
            <a:chOff x="5702688" y="375461"/>
            <a:chExt cx="2245266" cy="937651"/>
          </a:xfrm>
        </p:grpSpPr>
        <p:sp>
          <p:nvSpPr>
            <p:cNvPr id="391" name="Google Shape;191;p16">
              <a:extLst>
                <a:ext uri="{FF2B5EF4-FFF2-40B4-BE49-F238E27FC236}">
                  <a16:creationId xmlns:a16="http://schemas.microsoft.com/office/drawing/2014/main" id="{8D03D687-2A25-D192-8827-890B5399151C}"/>
                </a:ext>
              </a:extLst>
            </p:cNvPr>
            <p:cNvSpPr txBox="1"/>
            <p:nvPr/>
          </p:nvSpPr>
          <p:spPr>
            <a:xfrm>
              <a:off x="6063354" y="375461"/>
              <a:ext cx="1884600" cy="429600"/>
            </a:xfrm>
            <a:prstGeom prst="rect">
              <a:avLst/>
            </a:prstGeom>
            <a:noFill/>
            <a:ln>
              <a:noFill/>
            </a:ln>
          </p:spPr>
          <p:txBody>
            <a:bodyPr spcFirstLastPara="1" wrap="square" lIns="91425" tIns="91425" rIns="91425" bIns="91425" anchor="ctr" anchorCtr="0">
              <a:noAutofit/>
            </a:bodyPr>
            <a:lstStyle/>
            <a:p>
              <a:r>
                <a:rPr lang="en" sz="2400" dirty="0">
                  <a:ea typeface="Fira Sans Extra Condensed Medium"/>
                  <a:cs typeface="Fira Sans Extra Condensed Medium"/>
                  <a:sym typeface="Fira Sans Extra Condensed Medium"/>
                </a:rPr>
                <a:t>End of Evaluation</a:t>
              </a:r>
              <a:endParaRPr sz="2400" dirty="0">
                <a:ea typeface="Fira Sans Extra Condensed Medium"/>
                <a:cs typeface="Fira Sans Extra Condensed Medium"/>
                <a:sym typeface="Fira Sans Extra Condensed Medium"/>
              </a:endParaRPr>
            </a:p>
          </p:txBody>
        </p:sp>
        <p:sp>
          <p:nvSpPr>
            <p:cNvPr id="392" name="Google Shape;192;p16">
              <a:extLst>
                <a:ext uri="{FF2B5EF4-FFF2-40B4-BE49-F238E27FC236}">
                  <a16:creationId xmlns:a16="http://schemas.microsoft.com/office/drawing/2014/main" id="{E64CCE15-0FEC-EE29-DAA1-9BE75CB6D69D}"/>
                </a:ext>
              </a:extLst>
            </p:cNvPr>
            <p:cNvSpPr txBox="1"/>
            <p:nvPr/>
          </p:nvSpPr>
          <p:spPr>
            <a:xfrm>
              <a:off x="5702688" y="729320"/>
              <a:ext cx="2167409" cy="583792"/>
            </a:xfrm>
            <a:prstGeom prst="rect">
              <a:avLst/>
            </a:prstGeom>
            <a:noFill/>
            <a:ln>
              <a:noFill/>
            </a:ln>
          </p:spPr>
          <p:txBody>
            <a:bodyPr spcFirstLastPara="1" wrap="square" lIns="91425" tIns="91425" rIns="91425" bIns="91425" anchor="t" anchorCtr="0">
              <a:noAutofit/>
            </a:bodyPr>
            <a:lstStyle/>
            <a:p>
              <a:r>
                <a:rPr lang="en" sz="1600" dirty="0">
                  <a:ea typeface="Roboto"/>
                  <a:cs typeface="Roboto"/>
                  <a:sym typeface="Roboto"/>
                </a:rPr>
                <a:t>Findings and recommendations</a:t>
              </a:r>
            </a:p>
            <a:p>
              <a:r>
                <a:rPr lang="en" sz="1600" dirty="0">
                  <a:ea typeface="Roboto"/>
                  <a:cs typeface="Roboto"/>
                  <a:sym typeface="Roboto"/>
                </a:rPr>
                <a:t>Final report </a:t>
              </a:r>
              <a:r>
                <a:rPr lang="en" sz="1600">
                  <a:ea typeface="Roboto"/>
                  <a:cs typeface="Roboto"/>
                  <a:sym typeface="Roboto"/>
                </a:rPr>
                <a:t>due September </a:t>
              </a:r>
              <a:r>
                <a:rPr lang="en" sz="1600" dirty="0">
                  <a:ea typeface="Roboto"/>
                  <a:cs typeface="Roboto"/>
                  <a:sym typeface="Roboto"/>
                </a:rPr>
                <a:t>2022</a:t>
              </a:r>
              <a:endParaRPr sz="1600" dirty="0">
                <a:ea typeface="Roboto"/>
                <a:cs typeface="Roboto"/>
                <a:sym typeface="Roboto"/>
              </a:endParaRPr>
            </a:p>
          </p:txBody>
        </p:sp>
      </p:grpSp>
      <p:grpSp>
        <p:nvGrpSpPr>
          <p:cNvPr id="393" name="Google Shape;193;p16">
            <a:extLst>
              <a:ext uri="{FF2B5EF4-FFF2-40B4-BE49-F238E27FC236}">
                <a16:creationId xmlns:a16="http://schemas.microsoft.com/office/drawing/2014/main" id="{DACF9C65-7173-53CF-A00A-FBACF57932A3}"/>
              </a:ext>
            </a:extLst>
          </p:cNvPr>
          <p:cNvGrpSpPr/>
          <p:nvPr/>
        </p:nvGrpSpPr>
        <p:grpSpPr>
          <a:xfrm>
            <a:off x="8212787" y="3007104"/>
            <a:ext cx="3884173" cy="1192266"/>
            <a:chOff x="5623993" y="2573070"/>
            <a:chExt cx="2900776" cy="881750"/>
          </a:xfrm>
        </p:grpSpPr>
        <p:sp>
          <p:nvSpPr>
            <p:cNvPr id="394" name="Google Shape;194;p16">
              <a:extLst>
                <a:ext uri="{FF2B5EF4-FFF2-40B4-BE49-F238E27FC236}">
                  <a16:creationId xmlns:a16="http://schemas.microsoft.com/office/drawing/2014/main" id="{30237625-5398-088B-991C-69F18AE1E406}"/>
                </a:ext>
              </a:extLst>
            </p:cNvPr>
            <p:cNvSpPr txBox="1"/>
            <p:nvPr/>
          </p:nvSpPr>
          <p:spPr>
            <a:xfrm>
              <a:off x="6031750" y="2573070"/>
              <a:ext cx="2493019" cy="429600"/>
            </a:xfrm>
            <a:prstGeom prst="rect">
              <a:avLst/>
            </a:prstGeom>
            <a:noFill/>
            <a:ln>
              <a:noFill/>
            </a:ln>
          </p:spPr>
          <p:txBody>
            <a:bodyPr spcFirstLastPara="1" wrap="square" lIns="91425" tIns="91425" rIns="91425" bIns="91425" anchor="ctr" anchorCtr="0">
              <a:noAutofit/>
            </a:bodyPr>
            <a:lstStyle/>
            <a:p>
              <a:r>
                <a:rPr lang="en" sz="2400" dirty="0">
                  <a:ea typeface="Fira Sans Extra Condensed Medium"/>
                  <a:cs typeface="Fira Sans Extra Condensed Medium"/>
                  <a:sym typeface="Fira Sans Extra Condensed Medium"/>
                </a:rPr>
                <a:t>Phase 3</a:t>
              </a:r>
              <a:endParaRPr sz="2400" dirty="0">
                <a:ea typeface="Fira Sans Extra Condensed Medium"/>
                <a:cs typeface="Fira Sans Extra Condensed Medium"/>
                <a:sym typeface="Fira Sans Extra Condensed Medium"/>
              </a:endParaRPr>
            </a:p>
          </p:txBody>
        </p:sp>
        <p:sp>
          <p:nvSpPr>
            <p:cNvPr id="395" name="Google Shape;195;p16">
              <a:extLst>
                <a:ext uri="{FF2B5EF4-FFF2-40B4-BE49-F238E27FC236}">
                  <a16:creationId xmlns:a16="http://schemas.microsoft.com/office/drawing/2014/main" id="{CCF73D5D-B586-837F-F8B8-903B25D650F0}"/>
                </a:ext>
              </a:extLst>
            </p:cNvPr>
            <p:cNvSpPr txBox="1"/>
            <p:nvPr/>
          </p:nvSpPr>
          <p:spPr>
            <a:xfrm>
              <a:off x="6031748" y="2919920"/>
              <a:ext cx="1396049" cy="534900"/>
            </a:xfrm>
            <a:prstGeom prst="rect">
              <a:avLst/>
            </a:prstGeom>
            <a:noFill/>
            <a:ln>
              <a:noFill/>
            </a:ln>
          </p:spPr>
          <p:txBody>
            <a:bodyPr spcFirstLastPara="1" wrap="square" lIns="91425" tIns="91425" rIns="91425" bIns="91425" anchor="t" anchorCtr="0">
              <a:noAutofit/>
            </a:bodyPr>
            <a:lstStyle/>
            <a:p>
              <a:r>
                <a:rPr lang="en-US" sz="1600" dirty="0">
                  <a:ea typeface="Roboto"/>
                  <a:cs typeface="Roboto"/>
                  <a:sym typeface="Roboto"/>
                </a:rPr>
                <a:t>Survey 2 May - 15 June 2022 </a:t>
              </a:r>
              <a:endParaRPr sz="1600" dirty="0">
                <a:ea typeface="Roboto"/>
                <a:cs typeface="Roboto"/>
                <a:sym typeface="Roboto"/>
              </a:endParaRPr>
            </a:p>
          </p:txBody>
        </p:sp>
        <p:sp>
          <p:nvSpPr>
            <p:cNvPr id="396" name="Google Shape;196;p16">
              <a:extLst>
                <a:ext uri="{FF2B5EF4-FFF2-40B4-BE49-F238E27FC236}">
                  <a16:creationId xmlns:a16="http://schemas.microsoft.com/office/drawing/2014/main" id="{0105C630-C064-AD49-714D-E728BACF3E4B}"/>
                </a:ext>
              </a:extLst>
            </p:cNvPr>
            <p:cNvSpPr/>
            <p:nvPr/>
          </p:nvSpPr>
          <p:spPr>
            <a:xfrm>
              <a:off x="5623993" y="2742279"/>
              <a:ext cx="358693" cy="429590"/>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chemeClr val="accent6"/>
            </a:solidFill>
            <a:ln>
              <a:noFill/>
            </a:ln>
          </p:spPr>
          <p:txBody>
            <a:bodyPr spcFirstLastPara="1" wrap="square" lIns="0" tIns="0" rIns="0" bIns="0" anchor="ctr" anchorCtr="0">
              <a:noAutofit/>
            </a:bodyPr>
            <a:lstStyle/>
            <a:p>
              <a:pPr algn="ctr"/>
              <a:r>
                <a:rPr lang="en" sz="2400" dirty="0">
                  <a:solidFill>
                    <a:schemeClr val="bg1"/>
                  </a:solidFill>
                  <a:ea typeface="Fira Sans Extra Condensed"/>
                  <a:cs typeface="Fira Sans Extra Condensed"/>
                  <a:sym typeface="Fira Sans Extra Condensed"/>
                </a:rPr>
                <a:t>4</a:t>
              </a:r>
              <a:endParaRPr sz="2400" dirty="0">
                <a:solidFill>
                  <a:schemeClr val="bg1"/>
                </a:solidFill>
                <a:ea typeface="Fira Sans Extra Condensed"/>
                <a:cs typeface="Fira Sans Extra Condensed"/>
                <a:sym typeface="Fira Sans Extra Condensed"/>
              </a:endParaRPr>
            </a:p>
          </p:txBody>
        </p:sp>
      </p:grpSp>
      <p:grpSp>
        <p:nvGrpSpPr>
          <p:cNvPr id="397" name="Google Shape;197;p16">
            <a:extLst>
              <a:ext uri="{FF2B5EF4-FFF2-40B4-BE49-F238E27FC236}">
                <a16:creationId xmlns:a16="http://schemas.microsoft.com/office/drawing/2014/main" id="{633C227F-12BA-C30B-6E71-5FD37AB01DA0}"/>
              </a:ext>
            </a:extLst>
          </p:cNvPr>
          <p:cNvGrpSpPr/>
          <p:nvPr/>
        </p:nvGrpSpPr>
        <p:grpSpPr>
          <a:xfrm>
            <a:off x="2300120" y="2247910"/>
            <a:ext cx="3446880" cy="1192264"/>
            <a:chOff x="1365263" y="1670588"/>
            <a:chExt cx="2574198" cy="881749"/>
          </a:xfrm>
        </p:grpSpPr>
        <p:sp>
          <p:nvSpPr>
            <p:cNvPr id="398" name="Google Shape;198;p16">
              <a:extLst>
                <a:ext uri="{FF2B5EF4-FFF2-40B4-BE49-F238E27FC236}">
                  <a16:creationId xmlns:a16="http://schemas.microsoft.com/office/drawing/2014/main" id="{7923E9FB-4487-8EF1-D25A-E10E49EF1EEE}"/>
                </a:ext>
              </a:extLst>
            </p:cNvPr>
            <p:cNvSpPr txBox="1"/>
            <p:nvPr/>
          </p:nvSpPr>
          <p:spPr>
            <a:xfrm>
              <a:off x="1365263" y="1670588"/>
              <a:ext cx="1884600" cy="429600"/>
            </a:xfrm>
            <a:prstGeom prst="rect">
              <a:avLst/>
            </a:prstGeom>
            <a:noFill/>
            <a:ln>
              <a:noFill/>
            </a:ln>
          </p:spPr>
          <p:txBody>
            <a:bodyPr spcFirstLastPara="1" wrap="square" lIns="91425" tIns="91425" rIns="91425" bIns="91425" anchor="ctr" anchorCtr="0">
              <a:noAutofit/>
            </a:bodyPr>
            <a:lstStyle/>
            <a:p>
              <a:pPr algn="r"/>
              <a:r>
                <a:rPr lang="en" sz="2400" dirty="0">
                  <a:ea typeface="Fira Sans Extra Condensed Medium"/>
                  <a:cs typeface="Fira Sans Extra Condensed Medium"/>
                  <a:sym typeface="Fira Sans Extra Condensed Medium"/>
                </a:rPr>
                <a:t>Phase 2</a:t>
              </a:r>
              <a:endParaRPr sz="2400" dirty="0">
                <a:ea typeface="Fira Sans Extra Condensed Medium"/>
                <a:cs typeface="Fira Sans Extra Condensed Medium"/>
                <a:sym typeface="Fira Sans Extra Condensed Medium"/>
              </a:endParaRPr>
            </a:p>
          </p:txBody>
        </p:sp>
        <p:sp>
          <p:nvSpPr>
            <p:cNvPr id="399" name="Google Shape;199;p16">
              <a:extLst>
                <a:ext uri="{FF2B5EF4-FFF2-40B4-BE49-F238E27FC236}">
                  <a16:creationId xmlns:a16="http://schemas.microsoft.com/office/drawing/2014/main" id="{3E91D29C-D77D-2261-378B-9D1FE97EE261}"/>
                </a:ext>
              </a:extLst>
            </p:cNvPr>
            <p:cNvSpPr txBox="1"/>
            <p:nvPr/>
          </p:nvSpPr>
          <p:spPr>
            <a:xfrm>
              <a:off x="1365263" y="2017437"/>
              <a:ext cx="1884600" cy="534900"/>
            </a:xfrm>
            <a:prstGeom prst="rect">
              <a:avLst/>
            </a:prstGeom>
            <a:noFill/>
            <a:ln>
              <a:noFill/>
            </a:ln>
          </p:spPr>
          <p:txBody>
            <a:bodyPr spcFirstLastPara="1" wrap="square" lIns="91425" tIns="91425" rIns="91425" bIns="91425" anchor="t" anchorCtr="0">
              <a:noAutofit/>
            </a:bodyPr>
            <a:lstStyle/>
            <a:p>
              <a:pPr algn="r"/>
              <a:r>
                <a:rPr lang="en" sz="1600" dirty="0">
                  <a:ea typeface="Roboto"/>
                  <a:cs typeface="Roboto"/>
                  <a:sym typeface="Roboto"/>
                </a:rPr>
                <a:t>Evaluation of Phase 1</a:t>
              </a:r>
            </a:p>
            <a:p>
              <a:pPr algn="r"/>
              <a:r>
                <a:rPr lang="en" sz="1600" dirty="0">
                  <a:ea typeface="Roboto"/>
                  <a:cs typeface="Roboto"/>
                  <a:sym typeface="Roboto"/>
                </a:rPr>
                <a:t>December 2021</a:t>
              </a:r>
              <a:endParaRPr sz="1600" dirty="0">
                <a:ea typeface="Roboto"/>
                <a:cs typeface="Roboto"/>
                <a:sym typeface="Roboto"/>
              </a:endParaRPr>
            </a:p>
          </p:txBody>
        </p:sp>
        <p:sp>
          <p:nvSpPr>
            <p:cNvPr id="400" name="Google Shape;200;p16">
              <a:extLst>
                <a:ext uri="{FF2B5EF4-FFF2-40B4-BE49-F238E27FC236}">
                  <a16:creationId xmlns:a16="http://schemas.microsoft.com/office/drawing/2014/main" id="{3A69B914-7011-E904-6194-425F663138A6}"/>
                </a:ext>
              </a:extLst>
            </p:cNvPr>
            <p:cNvSpPr/>
            <p:nvPr/>
          </p:nvSpPr>
          <p:spPr>
            <a:xfrm>
              <a:off x="3580768" y="1831154"/>
              <a:ext cx="358693" cy="429590"/>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chemeClr val="accent2"/>
            </a:solidFill>
            <a:ln>
              <a:noFill/>
            </a:ln>
          </p:spPr>
          <p:txBody>
            <a:bodyPr spcFirstLastPara="1" wrap="square" lIns="0" tIns="0" rIns="0" bIns="0" anchor="ctr" anchorCtr="0">
              <a:noAutofit/>
            </a:bodyPr>
            <a:lstStyle/>
            <a:p>
              <a:pPr algn="ctr"/>
              <a:r>
                <a:rPr lang="en" sz="2400" dirty="0">
                  <a:solidFill>
                    <a:schemeClr val="bg1"/>
                  </a:solidFill>
                  <a:latin typeface="Fira Sans Extra Condensed"/>
                  <a:ea typeface="Fira Sans Extra Condensed"/>
                  <a:cs typeface="Fira Sans Extra Condensed"/>
                  <a:sym typeface="Fira Sans Extra Condensed"/>
                </a:rPr>
                <a:t>3</a:t>
              </a:r>
              <a:endParaRPr sz="2400" dirty="0">
                <a:solidFill>
                  <a:schemeClr val="bg1"/>
                </a:solidFill>
                <a:latin typeface="Fira Sans Extra Condensed"/>
                <a:ea typeface="Fira Sans Extra Condensed"/>
                <a:cs typeface="Fira Sans Extra Condensed"/>
                <a:sym typeface="Fira Sans Extra Condensed"/>
              </a:endParaRPr>
            </a:p>
          </p:txBody>
        </p:sp>
      </p:grpSp>
      <p:grpSp>
        <p:nvGrpSpPr>
          <p:cNvPr id="401" name="Google Shape;201;p16">
            <a:extLst>
              <a:ext uri="{FF2B5EF4-FFF2-40B4-BE49-F238E27FC236}">
                <a16:creationId xmlns:a16="http://schemas.microsoft.com/office/drawing/2014/main" id="{8EF6454E-9828-57FC-3ED6-28DC7A3219C5}"/>
              </a:ext>
            </a:extLst>
          </p:cNvPr>
          <p:cNvGrpSpPr/>
          <p:nvPr/>
        </p:nvGrpSpPr>
        <p:grpSpPr>
          <a:xfrm>
            <a:off x="6564904" y="4938930"/>
            <a:ext cx="3461773" cy="1192267"/>
            <a:chOff x="4461793" y="3837837"/>
            <a:chExt cx="2294081" cy="881751"/>
          </a:xfrm>
        </p:grpSpPr>
        <p:sp>
          <p:nvSpPr>
            <p:cNvPr id="402" name="Google Shape;202;p16">
              <a:extLst>
                <a:ext uri="{FF2B5EF4-FFF2-40B4-BE49-F238E27FC236}">
                  <a16:creationId xmlns:a16="http://schemas.microsoft.com/office/drawing/2014/main" id="{A379F295-DAA7-33CC-BD98-9D0A8C08C7AC}"/>
                </a:ext>
              </a:extLst>
            </p:cNvPr>
            <p:cNvSpPr txBox="1"/>
            <p:nvPr/>
          </p:nvSpPr>
          <p:spPr>
            <a:xfrm>
              <a:off x="4871272" y="3837837"/>
              <a:ext cx="1884600" cy="429600"/>
            </a:xfrm>
            <a:prstGeom prst="rect">
              <a:avLst/>
            </a:prstGeom>
            <a:noFill/>
            <a:ln>
              <a:noFill/>
            </a:ln>
          </p:spPr>
          <p:txBody>
            <a:bodyPr spcFirstLastPara="1" wrap="square" lIns="91425" tIns="91425" rIns="91425" bIns="91425" anchor="ctr" anchorCtr="0">
              <a:noAutofit/>
            </a:bodyPr>
            <a:lstStyle/>
            <a:p>
              <a:r>
                <a:rPr lang="en" sz="2400" dirty="0">
                  <a:ea typeface="Fira Sans Extra Condensed Medium"/>
                  <a:cs typeface="Fira Sans Extra Condensed Medium"/>
                  <a:sym typeface="Fira Sans Extra Condensed Medium"/>
                </a:rPr>
                <a:t>Phase 1</a:t>
              </a:r>
              <a:endParaRPr sz="2400" dirty="0">
                <a:ea typeface="Fira Sans Extra Condensed Medium"/>
                <a:cs typeface="Fira Sans Extra Condensed Medium"/>
                <a:sym typeface="Fira Sans Extra Condensed Medium"/>
              </a:endParaRPr>
            </a:p>
          </p:txBody>
        </p:sp>
        <p:sp>
          <p:nvSpPr>
            <p:cNvPr id="403" name="Google Shape;203;p16">
              <a:extLst>
                <a:ext uri="{FF2B5EF4-FFF2-40B4-BE49-F238E27FC236}">
                  <a16:creationId xmlns:a16="http://schemas.microsoft.com/office/drawing/2014/main" id="{2C6A67B0-6FB2-414A-9ABC-E122737C8D24}"/>
                </a:ext>
              </a:extLst>
            </p:cNvPr>
            <p:cNvSpPr txBox="1"/>
            <p:nvPr/>
          </p:nvSpPr>
          <p:spPr>
            <a:xfrm>
              <a:off x="4871274" y="4184688"/>
              <a:ext cx="1884600" cy="534900"/>
            </a:xfrm>
            <a:prstGeom prst="rect">
              <a:avLst/>
            </a:prstGeom>
            <a:noFill/>
            <a:ln>
              <a:noFill/>
            </a:ln>
          </p:spPr>
          <p:txBody>
            <a:bodyPr spcFirstLastPara="1" wrap="square" lIns="91425" tIns="91425" rIns="91425" bIns="91425" anchor="t" anchorCtr="0">
              <a:noAutofit/>
            </a:bodyPr>
            <a:lstStyle/>
            <a:p>
              <a:r>
                <a:rPr lang="en" sz="1600" dirty="0">
                  <a:ea typeface="Roboto"/>
                  <a:cs typeface="Roboto"/>
                  <a:sym typeface="Roboto"/>
                </a:rPr>
                <a:t>Survey 12 July – 15 August 2021 </a:t>
              </a:r>
              <a:endParaRPr sz="1600" dirty="0">
                <a:ea typeface="Roboto"/>
                <a:cs typeface="Roboto"/>
                <a:sym typeface="Roboto"/>
              </a:endParaRPr>
            </a:p>
          </p:txBody>
        </p:sp>
        <p:sp>
          <p:nvSpPr>
            <p:cNvPr id="404" name="Google Shape;204;p16">
              <a:extLst>
                <a:ext uri="{FF2B5EF4-FFF2-40B4-BE49-F238E27FC236}">
                  <a16:creationId xmlns:a16="http://schemas.microsoft.com/office/drawing/2014/main" id="{9228585E-510E-4CD9-8054-87F8661885A0}"/>
                </a:ext>
              </a:extLst>
            </p:cNvPr>
            <p:cNvSpPr/>
            <p:nvPr/>
          </p:nvSpPr>
          <p:spPr>
            <a:xfrm>
              <a:off x="4461793" y="3885904"/>
              <a:ext cx="358693" cy="429590"/>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chemeClr val="accent5"/>
            </a:solidFill>
            <a:ln>
              <a:noFill/>
            </a:ln>
          </p:spPr>
          <p:txBody>
            <a:bodyPr spcFirstLastPara="1" wrap="square" lIns="0" tIns="0" rIns="0" bIns="0" anchor="ctr" anchorCtr="0">
              <a:noAutofit/>
            </a:bodyPr>
            <a:lstStyle/>
            <a:p>
              <a:pPr algn="ctr"/>
              <a:r>
                <a:rPr lang="en" sz="2400" dirty="0">
                  <a:solidFill>
                    <a:schemeClr val="bg1"/>
                  </a:solidFill>
                  <a:latin typeface="Fira Sans Extra Condensed"/>
                  <a:ea typeface="Fira Sans Extra Condensed"/>
                  <a:cs typeface="Fira Sans Extra Condensed"/>
                  <a:sym typeface="Fira Sans Extra Condensed"/>
                </a:rPr>
                <a:t>2</a:t>
              </a:r>
              <a:endParaRPr sz="2400" dirty="0">
                <a:solidFill>
                  <a:schemeClr val="bg1"/>
                </a:solidFill>
                <a:latin typeface="Fira Sans Extra Condensed"/>
                <a:ea typeface="Fira Sans Extra Condensed"/>
                <a:cs typeface="Fira Sans Extra Condensed"/>
                <a:sym typeface="Fira Sans Extra Condensed"/>
              </a:endParaRPr>
            </a:p>
          </p:txBody>
        </p:sp>
      </p:grpSp>
      <p:grpSp>
        <p:nvGrpSpPr>
          <p:cNvPr id="405" name="Google Shape;205;p16">
            <a:extLst>
              <a:ext uri="{FF2B5EF4-FFF2-40B4-BE49-F238E27FC236}">
                <a16:creationId xmlns:a16="http://schemas.microsoft.com/office/drawing/2014/main" id="{067B6015-E763-D2CC-3DCF-1D8708D72EA7}"/>
              </a:ext>
            </a:extLst>
          </p:cNvPr>
          <p:cNvGrpSpPr/>
          <p:nvPr/>
        </p:nvGrpSpPr>
        <p:grpSpPr>
          <a:xfrm>
            <a:off x="2148315" y="4061704"/>
            <a:ext cx="3057481" cy="1193021"/>
            <a:chOff x="937338" y="3171862"/>
            <a:chExt cx="2283387" cy="882308"/>
          </a:xfrm>
        </p:grpSpPr>
        <p:sp>
          <p:nvSpPr>
            <p:cNvPr id="406" name="Google Shape;206;p16">
              <a:extLst>
                <a:ext uri="{FF2B5EF4-FFF2-40B4-BE49-F238E27FC236}">
                  <a16:creationId xmlns:a16="http://schemas.microsoft.com/office/drawing/2014/main" id="{1047EC04-D95F-5E1E-1189-22F61253FBB7}"/>
                </a:ext>
              </a:extLst>
            </p:cNvPr>
            <p:cNvSpPr txBox="1"/>
            <p:nvPr/>
          </p:nvSpPr>
          <p:spPr>
            <a:xfrm>
              <a:off x="937338" y="3518712"/>
              <a:ext cx="1884600" cy="534900"/>
            </a:xfrm>
            <a:prstGeom prst="rect">
              <a:avLst/>
            </a:prstGeom>
            <a:noFill/>
            <a:ln>
              <a:noFill/>
            </a:ln>
          </p:spPr>
          <p:txBody>
            <a:bodyPr spcFirstLastPara="1" wrap="square" lIns="91425" tIns="91425" rIns="91425" bIns="91425" anchor="t" anchorCtr="0">
              <a:noAutofit/>
            </a:bodyPr>
            <a:lstStyle/>
            <a:p>
              <a:pPr algn="r"/>
              <a:r>
                <a:rPr lang="en" sz="1600" dirty="0">
                  <a:ea typeface="Roboto"/>
                  <a:cs typeface="Roboto"/>
                  <a:sym typeface="Roboto"/>
                </a:rPr>
                <a:t>Launched December 2020 by WA Health</a:t>
              </a:r>
              <a:endParaRPr sz="1600" dirty="0">
                <a:ea typeface="Roboto"/>
                <a:cs typeface="Roboto"/>
                <a:sym typeface="Roboto"/>
              </a:endParaRPr>
            </a:p>
          </p:txBody>
        </p:sp>
        <p:sp>
          <p:nvSpPr>
            <p:cNvPr id="407" name="Google Shape;207;p16">
              <a:extLst>
                <a:ext uri="{FF2B5EF4-FFF2-40B4-BE49-F238E27FC236}">
                  <a16:creationId xmlns:a16="http://schemas.microsoft.com/office/drawing/2014/main" id="{CA725F59-DA2B-2383-0DB4-B0AF3194227F}"/>
                </a:ext>
              </a:extLst>
            </p:cNvPr>
            <p:cNvSpPr txBox="1"/>
            <p:nvPr/>
          </p:nvSpPr>
          <p:spPr>
            <a:xfrm>
              <a:off x="937338" y="3171862"/>
              <a:ext cx="1884600" cy="429600"/>
            </a:xfrm>
            <a:prstGeom prst="rect">
              <a:avLst/>
            </a:prstGeom>
            <a:noFill/>
            <a:ln>
              <a:noFill/>
            </a:ln>
          </p:spPr>
          <p:txBody>
            <a:bodyPr spcFirstLastPara="1" wrap="square" lIns="91425" tIns="91425" rIns="91425" bIns="91425" anchor="ctr" anchorCtr="0">
              <a:noAutofit/>
            </a:bodyPr>
            <a:lstStyle/>
            <a:p>
              <a:pPr algn="r"/>
              <a:r>
                <a:rPr lang="en" sz="2400" dirty="0">
                  <a:sym typeface="Fira Sans Extra Condensed Medium"/>
                </a:rPr>
                <a:t>App Developed</a:t>
              </a:r>
              <a:endParaRPr sz="2400" dirty="0">
                <a:sym typeface="Fira Sans Extra Condensed Medium"/>
              </a:endParaRPr>
            </a:p>
          </p:txBody>
        </p:sp>
        <p:sp>
          <p:nvSpPr>
            <p:cNvPr id="408" name="Google Shape;208;p16">
              <a:extLst>
                <a:ext uri="{FF2B5EF4-FFF2-40B4-BE49-F238E27FC236}">
                  <a16:creationId xmlns:a16="http://schemas.microsoft.com/office/drawing/2014/main" id="{1B5891D6-3C26-00CD-D83A-D385D1A44610}"/>
                </a:ext>
              </a:extLst>
            </p:cNvPr>
            <p:cNvSpPr/>
            <p:nvPr/>
          </p:nvSpPr>
          <p:spPr>
            <a:xfrm>
              <a:off x="2862032" y="3624580"/>
              <a:ext cx="358693" cy="429590"/>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chemeClr val="accent1"/>
            </a:solidFill>
            <a:ln>
              <a:noFill/>
            </a:ln>
          </p:spPr>
          <p:txBody>
            <a:bodyPr spcFirstLastPara="1" wrap="square" lIns="0" tIns="0" rIns="0" bIns="0" anchor="ctr" anchorCtr="0">
              <a:noAutofit/>
            </a:bodyPr>
            <a:lstStyle/>
            <a:p>
              <a:pPr algn="ctr"/>
              <a:r>
                <a:rPr lang="en" sz="2400" dirty="0">
                  <a:solidFill>
                    <a:schemeClr val="bg1"/>
                  </a:solidFill>
                  <a:latin typeface="Fira Sans Extra Condensed"/>
                  <a:ea typeface="Fira Sans Extra Condensed"/>
                  <a:cs typeface="Fira Sans Extra Condensed"/>
                  <a:sym typeface="Fira Sans Extra Condensed"/>
                </a:rPr>
                <a:t>1</a:t>
              </a:r>
              <a:endParaRPr sz="2400" dirty="0">
                <a:solidFill>
                  <a:schemeClr val="bg1"/>
                </a:solidFill>
                <a:latin typeface="Fira Sans Extra Condensed"/>
                <a:ea typeface="Fira Sans Extra Condensed"/>
                <a:cs typeface="Fira Sans Extra Condensed"/>
                <a:sym typeface="Fira Sans Extra Condensed"/>
              </a:endParaRPr>
            </a:p>
          </p:txBody>
        </p:sp>
      </p:grpSp>
      <p:sp>
        <p:nvSpPr>
          <p:cNvPr id="418" name="Google Shape;208;p16">
            <a:extLst>
              <a:ext uri="{FF2B5EF4-FFF2-40B4-BE49-F238E27FC236}">
                <a16:creationId xmlns:a16="http://schemas.microsoft.com/office/drawing/2014/main" id="{07736782-C41E-77B0-726E-F8517B2D6D43}"/>
              </a:ext>
            </a:extLst>
          </p:cNvPr>
          <p:cNvSpPr/>
          <p:nvPr/>
        </p:nvSpPr>
        <p:spPr>
          <a:xfrm>
            <a:off x="7330359" y="631078"/>
            <a:ext cx="480294" cy="580874"/>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C00000"/>
          </a:solidFill>
          <a:ln>
            <a:noFill/>
          </a:ln>
        </p:spPr>
        <p:txBody>
          <a:bodyPr spcFirstLastPara="1" wrap="square" lIns="0" tIns="0" rIns="0" bIns="0" anchor="ctr" anchorCtr="0">
            <a:noAutofit/>
          </a:bodyPr>
          <a:lstStyle/>
          <a:p>
            <a:pPr algn="ctr"/>
            <a:r>
              <a:rPr lang="en" sz="2400" dirty="0">
                <a:solidFill>
                  <a:schemeClr val="bg1"/>
                </a:solidFill>
                <a:latin typeface="Fira Sans Extra Condensed"/>
                <a:ea typeface="Fira Sans Extra Condensed"/>
                <a:cs typeface="Fira Sans Extra Condensed"/>
                <a:sym typeface="Fira Sans Extra Condensed"/>
              </a:rPr>
              <a:t>5</a:t>
            </a:r>
            <a:endParaRPr sz="2400" dirty="0">
              <a:solidFill>
                <a:schemeClr val="bg1"/>
              </a:solidFill>
              <a:latin typeface="Fira Sans Extra Condensed"/>
              <a:ea typeface="Fira Sans Extra Condensed"/>
              <a:cs typeface="Fira Sans Extra Condensed"/>
              <a:sym typeface="Fira Sans Extra Condensed"/>
            </a:endParaRPr>
          </a:p>
        </p:txBody>
      </p:sp>
      <p:sp>
        <p:nvSpPr>
          <p:cNvPr id="141" name="Rectangle 140">
            <a:extLst>
              <a:ext uri="{FF2B5EF4-FFF2-40B4-BE49-F238E27FC236}">
                <a16:creationId xmlns:a16="http://schemas.microsoft.com/office/drawing/2014/main" id="{BB818BDB-61A4-E8AB-CB4D-ECFA65813F70}"/>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142" name="Rectangle 141">
            <a:extLst>
              <a:ext uri="{FF2B5EF4-FFF2-40B4-BE49-F238E27FC236}">
                <a16:creationId xmlns:a16="http://schemas.microsoft.com/office/drawing/2014/main" id="{7DAF14F0-D63F-11A4-7B40-6E405B0D5E50}"/>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3" name="Picture 142" descr="A black background with white text&#10;&#10;Description automatically generated with low confidence">
            <a:extLst>
              <a:ext uri="{FF2B5EF4-FFF2-40B4-BE49-F238E27FC236}">
                <a16:creationId xmlns:a16="http://schemas.microsoft.com/office/drawing/2014/main" id="{8D4A1A57-7600-339B-4E96-D7003BA11FE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44" name="object 2">
            <a:extLst>
              <a:ext uri="{FF2B5EF4-FFF2-40B4-BE49-F238E27FC236}">
                <a16:creationId xmlns:a16="http://schemas.microsoft.com/office/drawing/2014/main" id="{8704D0CA-E8D1-BA9C-3C1C-130F3A4515A3}"/>
              </a:ext>
            </a:extLst>
          </p:cNvPr>
          <p:cNvPicPr/>
          <p:nvPr/>
        </p:nvPicPr>
        <p:blipFill>
          <a:blip r:embed="rId4" cstate="print"/>
          <a:stretch>
            <a:fillRect/>
          </a:stretch>
        </p:blipFill>
        <p:spPr>
          <a:xfrm>
            <a:off x="8999457" y="5921872"/>
            <a:ext cx="3087619" cy="854823"/>
          </a:xfrm>
          <a:prstGeom prst="rect">
            <a:avLst/>
          </a:prstGeom>
        </p:spPr>
      </p:pic>
    </p:spTree>
    <p:extLst>
      <p:ext uri="{BB962C8B-B14F-4D97-AF65-F5344CB8AC3E}">
        <p14:creationId xmlns:p14="http://schemas.microsoft.com/office/powerpoint/2010/main" val="318182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D3C4-467A-4B36-98A7-1B4C2814C770}"/>
              </a:ext>
            </a:extLst>
          </p:cNvPr>
          <p:cNvSpPr>
            <a:spLocks noGrp="1"/>
          </p:cNvSpPr>
          <p:nvPr>
            <p:ph type="title"/>
          </p:nvPr>
        </p:nvSpPr>
        <p:spPr>
          <a:xfrm>
            <a:off x="1325218" y="661983"/>
            <a:ext cx="9035252" cy="854822"/>
          </a:xfrm>
        </p:spPr>
        <p:txBody>
          <a:bodyPr>
            <a:noAutofit/>
          </a:bodyPr>
          <a:lstStyle/>
          <a:p>
            <a:r>
              <a:rPr lang="en-AU" sz="2400" b="1" dirty="0">
                <a:solidFill>
                  <a:srgbClr val="232852"/>
                </a:solidFill>
                <a:latin typeface="+mn-lt"/>
                <a:ea typeface="Cambria" panose="02040503050406030204" pitchFamily="18" charset="0"/>
              </a:rPr>
              <a:t>About the Project: Evaluating a mobile application for PWID</a:t>
            </a:r>
          </a:p>
        </p:txBody>
      </p:sp>
      <p:sp>
        <p:nvSpPr>
          <p:cNvPr id="3" name="Subtitle 2">
            <a:extLst>
              <a:ext uri="{FF2B5EF4-FFF2-40B4-BE49-F238E27FC236}">
                <a16:creationId xmlns:a16="http://schemas.microsoft.com/office/drawing/2014/main" id="{76895BA1-D671-4AAF-A62B-152A1FD50C9B}"/>
              </a:ext>
            </a:extLst>
          </p:cNvPr>
          <p:cNvSpPr>
            <a:spLocks noGrp="1"/>
          </p:cNvSpPr>
          <p:nvPr>
            <p:ph sz="half" idx="1"/>
          </p:nvPr>
        </p:nvSpPr>
        <p:spPr>
          <a:xfrm>
            <a:off x="1325217" y="1496570"/>
            <a:ext cx="7674239" cy="4961381"/>
          </a:xfrm>
        </p:spPr>
        <p:txBody>
          <a:bodyPr>
            <a:normAutofit/>
          </a:bodyPr>
          <a:lstStyle/>
          <a:p>
            <a:pPr marL="0" indent="0">
              <a:buNone/>
            </a:pPr>
            <a:r>
              <a:rPr lang="en-AU" sz="1700" b="1" dirty="0"/>
              <a:t>The Access, Care, and Empowerment (ACE) App was developed by the Western Australian Department of Health</a:t>
            </a:r>
          </a:p>
          <a:p>
            <a:pPr marL="0" indent="0">
              <a:spcBef>
                <a:spcPts val="0"/>
              </a:spcBef>
              <a:buNone/>
            </a:pPr>
            <a:endParaRPr lang="en-AU" sz="1600" dirty="0"/>
          </a:p>
          <a:p>
            <a:pPr marL="0" indent="0">
              <a:spcBef>
                <a:spcPts val="0"/>
              </a:spcBef>
              <a:buNone/>
            </a:pPr>
            <a:r>
              <a:rPr lang="en-US" sz="1700" dirty="0"/>
              <a:t>Pilot release in December 2020</a:t>
            </a:r>
          </a:p>
          <a:p>
            <a:pPr marL="0" indent="0">
              <a:spcBef>
                <a:spcPts val="0"/>
              </a:spcBef>
              <a:buNone/>
            </a:pPr>
            <a:endParaRPr lang="en-AU" sz="1700" dirty="0"/>
          </a:p>
          <a:p>
            <a:pPr marL="0" indent="0">
              <a:spcBef>
                <a:spcPts val="0"/>
              </a:spcBef>
              <a:buNone/>
            </a:pPr>
            <a:r>
              <a:rPr lang="en-AU" sz="1700" b="1" dirty="0"/>
              <a:t>Aim of the App</a:t>
            </a:r>
          </a:p>
          <a:p>
            <a:pPr>
              <a:lnSpc>
                <a:spcPct val="110000"/>
              </a:lnSpc>
              <a:spcBef>
                <a:spcPts val="0"/>
              </a:spcBef>
            </a:pPr>
            <a:r>
              <a:rPr lang="en-US" sz="1700" dirty="0"/>
              <a:t>(</a:t>
            </a:r>
            <a:r>
              <a:rPr lang="en-US" sz="1700" dirty="0" err="1"/>
              <a:t>i</a:t>
            </a:r>
            <a:r>
              <a:rPr lang="en-US" sz="1700" dirty="0"/>
              <a:t>) Access: to help people find WA based Needle and Syringe Programs (NSP), Needle and Syringe Exchange Programs (NSEP) and other health services </a:t>
            </a:r>
          </a:p>
          <a:p>
            <a:pPr>
              <a:lnSpc>
                <a:spcPct val="110000"/>
              </a:lnSpc>
              <a:spcBef>
                <a:spcPts val="0"/>
              </a:spcBef>
            </a:pPr>
            <a:r>
              <a:rPr lang="en-US" sz="1700" dirty="0"/>
              <a:t>(ii) Care: to provide information on how PWID can take care of their health; and </a:t>
            </a:r>
          </a:p>
          <a:p>
            <a:pPr>
              <a:lnSpc>
                <a:spcPct val="110000"/>
              </a:lnSpc>
              <a:spcBef>
                <a:spcPts val="0"/>
              </a:spcBef>
            </a:pPr>
            <a:r>
              <a:rPr lang="en-US" sz="1700" dirty="0"/>
              <a:t>(iii) Empowerment: to provide information on how PWID can reduce harm to themselves and others.</a:t>
            </a:r>
            <a:endParaRPr lang="en-AU" sz="1600" dirty="0"/>
          </a:p>
          <a:p>
            <a:pPr marL="0" indent="0">
              <a:buNone/>
            </a:pPr>
            <a:r>
              <a:rPr lang="en-AU" sz="1800" b="1" dirty="0"/>
              <a:t>SiREN, Curtin University</a:t>
            </a:r>
          </a:p>
          <a:p>
            <a:pPr marL="0" indent="0">
              <a:buNone/>
            </a:pPr>
            <a:r>
              <a:rPr lang="en-AU" sz="1700" dirty="0"/>
              <a:t>Aim of the Evaluation </a:t>
            </a:r>
          </a:p>
          <a:p>
            <a:r>
              <a:rPr lang="en-AU" sz="1700" dirty="0"/>
              <a:t>SiREN tasked to evaluate the mobile app in meeting </a:t>
            </a:r>
            <a:br>
              <a:rPr lang="en-AU" sz="1700" dirty="0"/>
            </a:br>
            <a:r>
              <a:rPr lang="en-AU" sz="1700" dirty="0"/>
              <a:t>its objectives</a:t>
            </a:r>
          </a:p>
        </p:txBody>
      </p:sp>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descr="Graphical user interface, application&#10;&#10;Description automatically generated">
            <a:extLst>
              <a:ext uri="{FF2B5EF4-FFF2-40B4-BE49-F238E27FC236}">
                <a16:creationId xmlns:a16="http://schemas.microsoft.com/office/drawing/2014/main" id="{C57B605D-F09A-FB6C-6567-697CF3F77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4578" y="1888237"/>
            <a:ext cx="1791783" cy="3662203"/>
          </a:xfrm>
          <a:prstGeom prst="rect">
            <a:avLst/>
          </a:prstGeom>
        </p:spPr>
      </p:pic>
      <p:pic>
        <p:nvPicPr>
          <p:cNvPr id="10" name="Picture 9" descr="A black background with white text&#10;&#10;Description automatically generated with low confidence">
            <a:extLst>
              <a:ext uri="{FF2B5EF4-FFF2-40B4-BE49-F238E27FC236}">
                <a16:creationId xmlns:a16="http://schemas.microsoft.com/office/drawing/2014/main" id="{7338796A-FB18-64C5-EAF2-D9DBEA8E190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1" name="object 2">
            <a:extLst>
              <a:ext uri="{FF2B5EF4-FFF2-40B4-BE49-F238E27FC236}">
                <a16:creationId xmlns:a16="http://schemas.microsoft.com/office/drawing/2014/main" id="{088DADC1-CE57-8CC9-EE82-01AB1864C9A6}"/>
              </a:ext>
            </a:extLst>
          </p:cNvPr>
          <p:cNvPicPr/>
          <p:nvPr/>
        </p:nvPicPr>
        <p:blipFill>
          <a:blip r:embed="rId5" cstate="print"/>
          <a:stretch>
            <a:fillRect/>
          </a:stretch>
        </p:blipFill>
        <p:spPr>
          <a:xfrm>
            <a:off x="8999457" y="5921872"/>
            <a:ext cx="3087619" cy="854823"/>
          </a:xfrm>
          <a:prstGeom prst="rect">
            <a:avLst/>
          </a:prstGeom>
        </p:spPr>
      </p:pic>
    </p:spTree>
    <p:extLst>
      <p:ext uri="{BB962C8B-B14F-4D97-AF65-F5344CB8AC3E}">
        <p14:creationId xmlns:p14="http://schemas.microsoft.com/office/powerpoint/2010/main" val="3898576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black background with white text&#10;&#10;Description automatically generated with low confidence">
            <a:extLst>
              <a:ext uri="{FF2B5EF4-FFF2-40B4-BE49-F238E27FC236}">
                <a16:creationId xmlns:a16="http://schemas.microsoft.com/office/drawing/2014/main" id="{D89468B2-8D04-1B0F-1AD3-623DD2DE67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0" name="object 2">
            <a:extLst>
              <a:ext uri="{FF2B5EF4-FFF2-40B4-BE49-F238E27FC236}">
                <a16:creationId xmlns:a16="http://schemas.microsoft.com/office/drawing/2014/main" id="{72B9E355-529E-5D5B-9773-2B5AB55A0EDD}"/>
              </a:ext>
            </a:extLst>
          </p:cNvPr>
          <p:cNvPicPr/>
          <p:nvPr/>
        </p:nvPicPr>
        <p:blipFill>
          <a:blip r:embed="rId4" cstate="print"/>
          <a:stretch>
            <a:fillRect/>
          </a:stretch>
        </p:blipFill>
        <p:spPr>
          <a:xfrm>
            <a:off x="8999457" y="5921872"/>
            <a:ext cx="3087619" cy="854823"/>
          </a:xfrm>
          <a:prstGeom prst="rect">
            <a:avLst/>
          </a:prstGeom>
        </p:spPr>
      </p:pic>
      <p:sp>
        <p:nvSpPr>
          <p:cNvPr id="12" name="Title 1">
            <a:extLst>
              <a:ext uri="{FF2B5EF4-FFF2-40B4-BE49-F238E27FC236}">
                <a16:creationId xmlns:a16="http://schemas.microsoft.com/office/drawing/2014/main" id="{EBB7298A-93DE-4B6B-DB48-D97623393583}"/>
              </a:ext>
            </a:extLst>
          </p:cNvPr>
          <p:cNvSpPr txBox="1">
            <a:spLocks/>
          </p:cNvSpPr>
          <p:nvPr/>
        </p:nvSpPr>
        <p:spPr>
          <a:xfrm>
            <a:off x="1394691" y="661983"/>
            <a:ext cx="8965779" cy="854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a:solidFill>
                  <a:srgbClr val="232852"/>
                </a:solidFill>
                <a:latin typeface="+mn-lt"/>
                <a:ea typeface="Cambria" panose="02040503050406030204" pitchFamily="18" charset="0"/>
              </a:rPr>
              <a:t>mHealth and why it is useful to PWID</a:t>
            </a:r>
          </a:p>
        </p:txBody>
      </p:sp>
      <p:sp>
        <p:nvSpPr>
          <p:cNvPr id="13" name="Subtitle 2">
            <a:extLst>
              <a:ext uri="{FF2B5EF4-FFF2-40B4-BE49-F238E27FC236}">
                <a16:creationId xmlns:a16="http://schemas.microsoft.com/office/drawing/2014/main" id="{BAF884FE-7AFE-E45A-F203-7B74E7973094}"/>
              </a:ext>
            </a:extLst>
          </p:cNvPr>
          <p:cNvSpPr txBox="1">
            <a:spLocks/>
          </p:cNvSpPr>
          <p:nvPr/>
        </p:nvSpPr>
        <p:spPr>
          <a:xfrm>
            <a:off x="1394691" y="1496570"/>
            <a:ext cx="8858639" cy="4508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a:t>mHealth – what  is it? (</a:t>
            </a:r>
            <a:r>
              <a:rPr lang="en-US" sz="1700" b="1" dirty="0" err="1"/>
              <a:t>Genz</a:t>
            </a:r>
            <a:r>
              <a:rPr lang="en-US" sz="1700" b="1" dirty="0"/>
              <a:t> et al., 2015; </a:t>
            </a:r>
            <a:r>
              <a:rPr lang="en-US" sz="1700" b="1" dirty="0" err="1"/>
              <a:t>Ozga</a:t>
            </a:r>
            <a:r>
              <a:rPr lang="en-US" sz="1700" b="1" dirty="0"/>
              <a:t> et al., 2022)</a:t>
            </a:r>
            <a:endParaRPr lang="en-AU" sz="1700" b="1" dirty="0"/>
          </a:p>
          <a:p>
            <a:pPr>
              <a:spcBef>
                <a:spcPts val="0"/>
              </a:spcBef>
            </a:pPr>
            <a:r>
              <a:rPr lang="en-AU" sz="1600" dirty="0"/>
              <a:t>“Mobile health”</a:t>
            </a:r>
          </a:p>
          <a:p>
            <a:pPr>
              <a:spcBef>
                <a:spcPts val="0"/>
              </a:spcBef>
            </a:pPr>
            <a:r>
              <a:rPr lang="en-AU" sz="1600" dirty="0"/>
              <a:t>Medicine and public health practices supported by mobile devices</a:t>
            </a:r>
          </a:p>
          <a:p>
            <a:pPr>
              <a:spcBef>
                <a:spcPts val="0"/>
              </a:spcBef>
            </a:pPr>
            <a:r>
              <a:rPr lang="en-AU" sz="1600" dirty="0" err="1"/>
              <a:t>Mhealth</a:t>
            </a:r>
            <a:r>
              <a:rPr lang="en-AU" sz="1600" dirty="0"/>
              <a:t> apps</a:t>
            </a:r>
          </a:p>
          <a:p>
            <a:pPr>
              <a:spcBef>
                <a:spcPts val="0"/>
              </a:spcBef>
            </a:pPr>
            <a:r>
              <a:rPr lang="en-AU" sz="1600" dirty="0"/>
              <a:t>Potential to improve healthcare access </a:t>
            </a:r>
            <a:br>
              <a:rPr lang="en-AU" sz="1700" dirty="0"/>
            </a:br>
            <a:endParaRPr lang="en-AU" sz="1700" dirty="0"/>
          </a:p>
          <a:p>
            <a:pPr marL="0" indent="0">
              <a:buNone/>
            </a:pPr>
            <a:r>
              <a:rPr lang="en-AU" sz="1700" b="1" dirty="0"/>
              <a:t>PWID – tend to remain relatively ‘invisible’ to research domains</a:t>
            </a:r>
            <a:r>
              <a:rPr lang="en-AU" sz="1700" b="1" dirty="0">
                <a:solidFill>
                  <a:srgbClr val="FF0000"/>
                </a:solidFill>
              </a:rPr>
              <a:t> </a:t>
            </a:r>
            <a:r>
              <a:rPr lang="en-AU" sz="1700" b="1" dirty="0"/>
              <a:t>(</a:t>
            </a:r>
            <a:r>
              <a:rPr lang="en-AU" sz="1700" b="1" dirty="0" err="1"/>
              <a:t>Deyessa</a:t>
            </a:r>
            <a:r>
              <a:rPr lang="en-AU" sz="1700" b="1" dirty="0"/>
              <a:t> et al., 2020)</a:t>
            </a:r>
          </a:p>
          <a:p>
            <a:pPr>
              <a:spcBef>
                <a:spcPts val="0"/>
              </a:spcBef>
            </a:pPr>
            <a:r>
              <a:rPr lang="en-AU" sz="1600" dirty="0"/>
              <a:t>Illicit nature of drug use </a:t>
            </a:r>
          </a:p>
          <a:p>
            <a:pPr>
              <a:spcBef>
                <a:spcPts val="0"/>
              </a:spcBef>
            </a:pPr>
            <a:r>
              <a:rPr lang="en-AU" sz="1600" dirty="0"/>
              <a:t>Stigma </a:t>
            </a:r>
          </a:p>
          <a:p>
            <a:endParaRPr lang="en-AU" sz="1600" dirty="0"/>
          </a:p>
          <a:p>
            <a:pPr marL="0" indent="0">
              <a:buNone/>
            </a:pPr>
            <a:r>
              <a:rPr lang="en-AU" sz="1700" b="1" dirty="0"/>
              <a:t>Social-economic impacts of COVID-19 (</a:t>
            </a:r>
            <a:r>
              <a:rPr lang="en-AU" sz="1700" b="1" dirty="0" err="1"/>
              <a:t>Vasylyeva</a:t>
            </a:r>
            <a:r>
              <a:rPr lang="en-AU" sz="1700" b="1" dirty="0"/>
              <a:t> et al., 2020)</a:t>
            </a:r>
          </a:p>
          <a:p>
            <a:pPr>
              <a:spcBef>
                <a:spcPts val="0"/>
              </a:spcBef>
            </a:pPr>
            <a:r>
              <a:rPr lang="en-AU" sz="1600" dirty="0"/>
              <a:t>Compounding negative impacts of PWID</a:t>
            </a:r>
          </a:p>
          <a:p>
            <a:pPr marL="457200" lvl="1" indent="0">
              <a:buNone/>
            </a:pPr>
            <a:endParaRPr lang="en-AU" sz="1700" dirty="0"/>
          </a:p>
          <a:p>
            <a:pPr marL="0" indent="0">
              <a:buNone/>
            </a:pPr>
            <a:r>
              <a:rPr lang="en-AU" sz="1700" b="1" dirty="0"/>
              <a:t>mHealth for PWID (Shelby, 2021)</a:t>
            </a:r>
          </a:p>
          <a:p>
            <a:pPr>
              <a:spcBef>
                <a:spcPts val="0"/>
              </a:spcBef>
            </a:pPr>
            <a:r>
              <a:rPr lang="en-AU" sz="1600" dirty="0"/>
              <a:t>Potential to provide better access to healthcare and harm reduction services</a:t>
            </a:r>
          </a:p>
          <a:p>
            <a:pPr>
              <a:spcBef>
                <a:spcPts val="0"/>
              </a:spcBef>
            </a:pPr>
            <a:r>
              <a:rPr lang="en-AU" sz="1600" dirty="0"/>
              <a:t>Education, support, intervention </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359146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black background with white text&#10;&#10;Description automatically generated with low confidence">
            <a:extLst>
              <a:ext uri="{FF2B5EF4-FFF2-40B4-BE49-F238E27FC236}">
                <a16:creationId xmlns:a16="http://schemas.microsoft.com/office/drawing/2014/main" id="{D89468B2-8D04-1B0F-1AD3-623DD2DE67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10" name="object 2">
            <a:extLst>
              <a:ext uri="{FF2B5EF4-FFF2-40B4-BE49-F238E27FC236}">
                <a16:creationId xmlns:a16="http://schemas.microsoft.com/office/drawing/2014/main" id="{72B9E355-529E-5D5B-9773-2B5AB55A0EDD}"/>
              </a:ext>
            </a:extLst>
          </p:cNvPr>
          <p:cNvPicPr/>
          <p:nvPr/>
        </p:nvPicPr>
        <p:blipFill>
          <a:blip r:embed="rId4" cstate="print"/>
          <a:stretch>
            <a:fillRect/>
          </a:stretch>
        </p:blipFill>
        <p:spPr>
          <a:xfrm>
            <a:off x="8999457" y="5921872"/>
            <a:ext cx="3087619" cy="854823"/>
          </a:xfrm>
          <a:prstGeom prst="rect">
            <a:avLst/>
          </a:prstGeom>
        </p:spPr>
      </p:pic>
      <p:sp>
        <p:nvSpPr>
          <p:cNvPr id="12" name="Title 1">
            <a:extLst>
              <a:ext uri="{FF2B5EF4-FFF2-40B4-BE49-F238E27FC236}">
                <a16:creationId xmlns:a16="http://schemas.microsoft.com/office/drawing/2014/main" id="{EBB7298A-93DE-4B6B-DB48-D97623393583}"/>
              </a:ext>
            </a:extLst>
          </p:cNvPr>
          <p:cNvSpPr txBox="1">
            <a:spLocks/>
          </p:cNvSpPr>
          <p:nvPr/>
        </p:nvSpPr>
        <p:spPr>
          <a:xfrm>
            <a:off x="1394691" y="661983"/>
            <a:ext cx="8965779" cy="854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a:solidFill>
                  <a:srgbClr val="232852"/>
                </a:solidFill>
                <a:latin typeface="+mn-lt"/>
                <a:ea typeface="Cambria" panose="02040503050406030204" pitchFamily="18" charset="0"/>
              </a:rPr>
              <a:t>COVID-19 impacts</a:t>
            </a:r>
          </a:p>
        </p:txBody>
      </p:sp>
      <p:sp>
        <p:nvSpPr>
          <p:cNvPr id="13" name="Subtitle 2">
            <a:extLst>
              <a:ext uri="{FF2B5EF4-FFF2-40B4-BE49-F238E27FC236}">
                <a16:creationId xmlns:a16="http://schemas.microsoft.com/office/drawing/2014/main" id="{BAF884FE-7AFE-E45A-F203-7B74E7973094}"/>
              </a:ext>
            </a:extLst>
          </p:cNvPr>
          <p:cNvSpPr txBox="1">
            <a:spLocks/>
          </p:cNvSpPr>
          <p:nvPr/>
        </p:nvSpPr>
        <p:spPr>
          <a:xfrm>
            <a:off x="1394691" y="1496570"/>
            <a:ext cx="8858639" cy="4508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AU" sz="1800" b="1" dirty="0">
                <a:latin typeface="Calibri" panose="020F0502020204030204" pitchFamily="34" charset="0"/>
                <a:cs typeface="Times New Roman" panose="02020603050405020304" pitchFamily="18" charset="0"/>
              </a:rPr>
              <a:t>Pandemic has impact on drug accessibility (Peacock et al., 2021; Voce et al., 2020; UNODC, 2021)</a:t>
            </a:r>
          </a:p>
          <a:p>
            <a:pPr>
              <a:lnSpc>
                <a:spcPct val="100000"/>
              </a:lnSpc>
              <a:spcBef>
                <a:spcPts val="0"/>
              </a:spcBef>
              <a:defRPr/>
            </a:pPr>
            <a:r>
              <a:rPr lang="en-AU" sz="1700" dirty="0">
                <a:latin typeface="Calibri" panose="020F0502020204030204" pitchFamily="34" charset="0"/>
                <a:cs typeface="Times New Roman" panose="02020603050405020304" pitchFamily="18" charset="0"/>
              </a:rPr>
              <a:t>Greater variation in drug purity; fewer but larger shipments; stockpiling</a:t>
            </a:r>
          </a:p>
          <a:p>
            <a:pPr>
              <a:lnSpc>
                <a:spcPct val="100000"/>
              </a:lnSpc>
              <a:spcBef>
                <a:spcPts val="0"/>
              </a:spcBef>
              <a:defRPr/>
            </a:pPr>
            <a:r>
              <a:rPr lang="en-AU" sz="1700" dirty="0">
                <a:latin typeface="Calibri" panose="020F0502020204030204" pitchFamily="34" charset="0"/>
                <a:cs typeface="Times New Roman" panose="02020603050405020304" pitchFamily="18" charset="0"/>
              </a:rPr>
              <a:t>Changes in drug related behaviours – drug substitution</a:t>
            </a:r>
          </a:p>
          <a:p>
            <a:pPr>
              <a:lnSpc>
                <a:spcPct val="100000"/>
              </a:lnSpc>
              <a:spcBef>
                <a:spcPts val="0"/>
              </a:spcBef>
              <a:defRPr/>
            </a:pPr>
            <a:r>
              <a:rPr lang="en-AU" sz="1700" dirty="0">
                <a:latin typeface="Calibri" panose="020F0502020204030204" pitchFamily="34" charset="0"/>
                <a:cs typeface="Times New Roman" panose="02020603050405020304" pitchFamily="18" charset="0"/>
              </a:rPr>
              <a:t>Varying levels of increased and decreased drug use (more money/more time/bored) </a:t>
            </a:r>
          </a:p>
          <a:p>
            <a:pPr lvl="1">
              <a:lnSpc>
                <a:spcPct val="100000"/>
              </a:lnSpc>
              <a:spcBef>
                <a:spcPts val="0"/>
              </a:spcBef>
              <a:defRPr/>
            </a:pPr>
            <a:r>
              <a:rPr lang="en-AU" sz="1700" dirty="0">
                <a:latin typeface="Calibri" panose="020F0502020204030204" pitchFamily="34" charset="0"/>
                <a:cs typeface="Times New Roman" panose="02020603050405020304" pitchFamily="18" charset="0"/>
              </a:rPr>
              <a:t>Accessibility/isolation </a:t>
            </a:r>
          </a:p>
          <a:p>
            <a:pPr lvl="1">
              <a:lnSpc>
                <a:spcPct val="100000"/>
              </a:lnSpc>
              <a:spcBef>
                <a:spcPts val="0"/>
              </a:spcBef>
              <a:defRPr/>
            </a:pPr>
            <a:r>
              <a:rPr lang="en-AU" sz="1700" dirty="0">
                <a:latin typeface="Calibri" panose="020F0502020204030204" pitchFamily="34" charset="0"/>
                <a:cs typeface="Times New Roman" panose="02020603050405020304" pitchFamily="18" charset="0"/>
              </a:rPr>
              <a:t>Party drugs versus at home drugs</a:t>
            </a:r>
          </a:p>
          <a:p>
            <a:pPr lvl="1">
              <a:lnSpc>
                <a:spcPct val="100000"/>
              </a:lnSpc>
              <a:spcBef>
                <a:spcPts val="0"/>
              </a:spcBef>
              <a:defRPr/>
            </a:pPr>
            <a:r>
              <a:rPr lang="en-AU" sz="1700" dirty="0">
                <a:latin typeface="Calibri" panose="020F0502020204030204" pitchFamily="34" charset="0"/>
                <a:cs typeface="Times New Roman" panose="02020603050405020304" pitchFamily="18" charset="0"/>
              </a:rPr>
              <a:t>Increased drug use alone</a:t>
            </a:r>
          </a:p>
          <a:p>
            <a:pPr>
              <a:lnSpc>
                <a:spcPct val="100000"/>
              </a:lnSpc>
              <a:spcBef>
                <a:spcPts val="0"/>
              </a:spcBef>
              <a:defRPr/>
            </a:pPr>
            <a:r>
              <a:rPr lang="en-AU" sz="1700" dirty="0">
                <a:latin typeface="Calibri" panose="020F0502020204030204" pitchFamily="34" charset="0"/>
                <a:cs typeface="Times New Roman" panose="02020603050405020304" pitchFamily="18" charset="0"/>
              </a:rPr>
              <a:t>Some indicators of overall less drug accessibility (particularly for methamphetamine) </a:t>
            </a:r>
            <a:br>
              <a:rPr lang="en-AU" sz="1700" dirty="0">
                <a:latin typeface="Calibri" panose="020F0502020204030204" pitchFamily="34" charset="0"/>
                <a:cs typeface="Times New Roman" panose="02020603050405020304" pitchFamily="18" charset="0"/>
              </a:rPr>
            </a:br>
            <a:endParaRPr lang="en-AU" sz="1700" dirty="0">
              <a:latin typeface="Calibri" panose="020F0502020204030204" pitchFamily="34" charset="0"/>
              <a:cs typeface="Times New Roman" panose="02020603050405020304" pitchFamily="18" charset="0"/>
            </a:endParaRPr>
          </a:p>
          <a:p>
            <a:pPr marL="0" indent="0">
              <a:lnSpc>
                <a:spcPct val="100000"/>
              </a:lnSpc>
              <a:spcBef>
                <a:spcPts val="0"/>
              </a:spcBef>
              <a:buNone/>
              <a:defRPr/>
            </a:pPr>
            <a:r>
              <a:rPr lang="en-AU" sz="1700" b="1" dirty="0">
                <a:latin typeface="Calibri" panose="020F0502020204030204" pitchFamily="34" charset="0"/>
                <a:cs typeface="Times New Roman" panose="02020603050405020304" pitchFamily="18" charset="0"/>
              </a:rPr>
              <a:t>Pandemic related risky behaviours (Peacock et al., 2021)</a:t>
            </a:r>
          </a:p>
          <a:p>
            <a:pPr>
              <a:lnSpc>
                <a:spcPct val="100000"/>
              </a:lnSpc>
              <a:spcBef>
                <a:spcPts val="0"/>
              </a:spcBef>
              <a:defRPr/>
            </a:pPr>
            <a:r>
              <a:rPr lang="en-AU" sz="1700" dirty="0">
                <a:latin typeface="Calibri" panose="020F0502020204030204" pitchFamily="34" charset="0"/>
                <a:cs typeface="Times New Roman" panose="02020603050405020304" pitchFamily="18" charset="0"/>
              </a:rPr>
              <a:t>12% increase in reported difficulties obtaining new/sterile needles and syringes</a:t>
            </a:r>
          </a:p>
          <a:p>
            <a:pPr>
              <a:lnSpc>
                <a:spcPct val="100000"/>
              </a:lnSpc>
              <a:spcBef>
                <a:spcPts val="0"/>
              </a:spcBef>
              <a:defRPr/>
            </a:pPr>
            <a:r>
              <a:rPr lang="en-AU" sz="1700" dirty="0">
                <a:latin typeface="Calibri" panose="020F0502020204030204" pitchFamily="34" charset="0"/>
                <a:cs typeface="Times New Roman" panose="02020603050405020304" pitchFamily="18" charset="0"/>
              </a:rPr>
              <a:t>0f those, half indicated increased re-using of needles</a:t>
            </a:r>
          </a:p>
          <a:p>
            <a:pPr>
              <a:lnSpc>
                <a:spcPct val="100000"/>
              </a:lnSpc>
              <a:spcBef>
                <a:spcPts val="0"/>
              </a:spcBef>
              <a:defRPr/>
            </a:pPr>
            <a:r>
              <a:rPr lang="en-AU" sz="1700" dirty="0">
                <a:latin typeface="Calibri" panose="020F0502020204030204" pitchFamily="34" charset="0"/>
                <a:cs typeface="Times New Roman" panose="02020603050405020304" pitchFamily="18" charset="0"/>
              </a:rPr>
              <a:t>2% indicated increased needle sharing</a:t>
            </a:r>
            <a:endParaRPr lang="en-AU" sz="1700" kern="0" dirty="0">
              <a:solidFill>
                <a:prstClr val="black"/>
              </a:solidFill>
              <a:latin typeface="Calibri"/>
            </a:endParaRP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268653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D3C4-467A-4B36-98A7-1B4C2814C770}"/>
              </a:ext>
            </a:extLst>
          </p:cNvPr>
          <p:cNvSpPr>
            <a:spLocks noGrp="1"/>
          </p:cNvSpPr>
          <p:nvPr>
            <p:ph type="title"/>
          </p:nvPr>
        </p:nvSpPr>
        <p:spPr>
          <a:xfrm>
            <a:off x="2399806" y="484557"/>
            <a:ext cx="7886700" cy="854822"/>
          </a:xfrm>
        </p:spPr>
        <p:txBody>
          <a:bodyPr>
            <a:normAutofit/>
          </a:bodyPr>
          <a:lstStyle/>
          <a:p>
            <a:r>
              <a:rPr lang="en-AU" sz="3200" b="1" dirty="0">
                <a:solidFill>
                  <a:srgbClr val="232852"/>
                </a:solidFill>
                <a:latin typeface="+mn-lt"/>
                <a:ea typeface="Cambria" panose="02040503050406030204" pitchFamily="18" charset="0"/>
              </a:rPr>
              <a:t>Impact of COVID-19</a:t>
            </a:r>
          </a:p>
        </p:txBody>
      </p:sp>
      <p:grpSp>
        <p:nvGrpSpPr>
          <p:cNvPr id="3" name="Group 2">
            <a:extLst>
              <a:ext uri="{FF2B5EF4-FFF2-40B4-BE49-F238E27FC236}">
                <a16:creationId xmlns:a16="http://schemas.microsoft.com/office/drawing/2014/main" id="{16B9ACEF-7E06-DE91-8F86-7EE0CF7B3DB7}"/>
              </a:ext>
            </a:extLst>
          </p:cNvPr>
          <p:cNvGrpSpPr/>
          <p:nvPr/>
        </p:nvGrpSpPr>
        <p:grpSpPr>
          <a:xfrm>
            <a:off x="596348" y="1339379"/>
            <a:ext cx="11171582" cy="5034064"/>
            <a:chOff x="787401" y="1162275"/>
            <a:chExt cx="10497122" cy="5060711"/>
          </a:xfrm>
        </p:grpSpPr>
        <p:graphicFrame>
          <p:nvGraphicFramePr>
            <p:cNvPr id="32" name="Chart 31">
              <a:extLst>
                <a:ext uri="{FF2B5EF4-FFF2-40B4-BE49-F238E27FC236}">
                  <a16:creationId xmlns:a16="http://schemas.microsoft.com/office/drawing/2014/main" id="{D4514575-B163-ABA0-F2F0-082656303CC0}"/>
                </a:ext>
              </a:extLst>
            </p:cNvPr>
            <p:cNvGraphicFramePr/>
            <p:nvPr/>
          </p:nvGraphicFramePr>
          <p:xfrm>
            <a:off x="787401" y="1162275"/>
            <a:ext cx="10371666" cy="5060711"/>
          </p:xfrm>
          <a:graphic>
            <a:graphicData uri="http://schemas.openxmlformats.org/drawingml/2006/chart">
              <c:chart xmlns:c="http://schemas.openxmlformats.org/drawingml/2006/chart" xmlns:r="http://schemas.openxmlformats.org/officeDocument/2006/relationships" r:id="rId3"/>
            </a:graphicData>
          </a:graphic>
        </p:graphicFrame>
        <p:cxnSp>
          <p:nvCxnSpPr>
            <p:cNvPr id="34" name="Straight Arrow Connector 33">
              <a:extLst>
                <a:ext uri="{FF2B5EF4-FFF2-40B4-BE49-F238E27FC236}">
                  <a16:creationId xmlns:a16="http://schemas.microsoft.com/office/drawing/2014/main" id="{78509495-671E-D65E-A4C7-D35865AB01C8}"/>
                </a:ext>
              </a:extLst>
            </p:cNvPr>
            <p:cNvCxnSpPr>
              <a:cxnSpLocks/>
            </p:cNvCxnSpPr>
            <p:nvPr/>
          </p:nvCxnSpPr>
          <p:spPr>
            <a:xfrm>
              <a:off x="4972064" y="4825709"/>
              <a:ext cx="0" cy="76294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3" name="Rectangle 6">
              <a:extLst>
                <a:ext uri="{FF2B5EF4-FFF2-40B4-BE49-F238E27FC236}">
                  <a16:creationId xmlns:a16="http://schemas.microsoft.com/office/drawing/2014/main" id="{E2968418-B9AB-6812-8BA6-EEF0DC27DA73}"/>
                </a:ext>
              </a:extLst>
            </p:cNvPr>
            <p:cNvSpPr>
              <a:spLocks noChangeArrowheads="1"/>
            </p:cNvSpPr>
            <p:nvPr/>
          </p:nvSpPr>
          <p:spPr bwMode="auto">
            <a:xfrm>
              <a:off x="4470087" y="4571414"/>
              <a:ext cx="1041045" cy="590917"/>
            </a:xfrm>
            <a:prstGeom prst="rect">
              <a:avLst/>
            </a:prstGeom>
            <a:solidFill>
              <a:schemeClr val="bg1"/>
            </a:solidFill>
            <a:ln w="12700">
              <a:solidFill>
                <a:srgbClr val="52525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200" b="1" dirty="0">
                  <a:latin typeface="Calibri" panose="020F0502020204030204" pitchFamily="34" charset="0"/>
                  <a:ea typeface="Calibri" panose="020F0502020204030204" pitchFamily="34" charset="0"/>
                  <a:cs typeface="Times New Roman" panose="02020603050405020304" pitchFamily="18" charset="0"/>
                </a:rPr>
                <a:t>Covid-19 pandemic</a:t>
              </a:r>
              <a:endParaRPr lang="en-US" altLang="en-US" sz="1200" b="1" dirty="0">
                <a:latin typeface="Arial" panose="020B0604020202020204" pitchFamily="34" charset="0"/>
              </a:endParaRPr>
            </a:p>
          </p:txBody>
        </p:sp>
        <p:sp>
          <p:nvSpPr>
            <p:cNvPr id="35" name="Rectangle 2">
              <a:extLst>
                <a:ext uri="{FF2B5EF4-FFF2-40B4-BE49-F238E27FC236}">
                  <a16:creationId xmlns:a16="http://schemas.microsoft.com/office/drawing/2014/main" id="{A47EAC8F-BC1F-3B66-AC8A-61BE8C3A502C}"/>
                </a:ext>
              </a:extLst>
            </p:cNvPr>
            <p:cNvSpPr>
              <a:spLocks noChangeArrowheads="1"/>
            </p:cNvSpPr>
            <p:nvPr/>
          </p:nvSpPr>
          <p:spPr bwMode="auto">
            <a:xfrm>
              <a:off x="5069561" y="3763095"/>
              <a:ext cx="1482232" cy="692158"/>
            </a:xfrm>
            <a:prstGeom prst="rect">
              <a:avLst/>
            </a:prstGeom>
            <a:solidFill>
              <a:schemeClr val="bg1"/>
            </a:solidFill>
            <a:ln w="12700">
              <a:solidFill>
                <a:srgbClr val="52525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200" b="1" dirty="0">
                  <a:latin typeface="Calibri" panose="020F0502020204030204" pitchFamily="34" charset="0"/>
                  <a:ea typeface="Calibri" panose="020F0502020204030204" pitchFamily="34" charset="0"/>
                  <a:cs typeface="Times New Roman" panose="02020603050405020304" pitchFamily="18" charset="0"/>
                </a:rPr>
                <a:t>Travel/border restrictions</a:t>
              </a:r>
              <a:endParaRPr lang="en-US" altLang="en-US" sz="1200" b="1" dirty="0">
                <a:latin typeface="Arial" panose="020B0604020202020204" pitchFamily="34" charset="0"/>
              </a:endParaRPr>
            </a:p>
          </p:txBody>
        </p:sp>
        <p:cxnSp>
          <p:nvCxnSpPr>
            <p:cNvPr id="36" name="Straight Arrow Connector 35">
              <a:extLst>
                <a:ext uri="{FF2B5EF4-FFF2-40B4-BE49-F238E27FC236}">
                  <a16:creationId xmlns:a16="http://schemas.microsoft.com/office/drawing/2014/main" id="{9E80EABD-384E-3065-0BF8-7D8040B497F7}"/>
                </a:ext>
              </a:extLst>
            </p:cNvPr>
            <p:cNvCxnSpPr>
              <a:cxnSpLocks/>
            </p:cNvCxnSpPr>
            <p:nvPr/>
          </p:nvCxnSpPr>
          <p:spPr>
            <a:xfrm>
              <a:off x="10689125" y="3129486"/>
              <a:ext cx="0" cy="247801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7" name="Straight Arrow Connector 36">
              <a:extLst>
                <a:ext uri="{FF2B5EF4-FFF2-40B4-BE49-F238E27FC236}">
                  <a16:creationId xmlns:a16="http://schemas.microsoft.com/office/drawing/2014/main" id="{C8656852-CE4D-6F7D-480B-5BA60031F257}"/>
                </a:ext>
              </a:extLst>
            </p:cNvPr>
            <p:cNvCxnSpPr>
              <a:cxnSpLocks/>
              <a:stCxn id="35" idx="2"/>
            </p:cNvCxnSpPr>
            <p:nvPr/>
          </p:nvCxnSpPr>
          <p:spPr>
            <a:xfrm flipH="1">
              <a:off x="5808157" y="4455253"/>
              <a:ext cx="2520" cy="113657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8" name="Rectangle 10">
              <a:extLst>
                <a:ext uri="{FF2B5EF4-FFF2-40B4-BE49-F238E27FC236}">
                  <a16:creationId xmlns:a16="http://schemas.microsoft.com/office/drawing/2014/main" id="{F47B7CD8-D975-E758-D966-7C5634A432F3}"/>
                </a:ext>
              </a:extLst>
            </p:cNvPr>
            <p:cNvSpPr>
              <a:spLocks noChangeArrowheads="1"/>
            </p:cNvSpPr>
            <p:nvPr/>
          </p:nvSpPr>
          <p:spPr bwMode="auto">
            <a:xfrm>
              <a:off x="7669816" y="3129486"/>
              <a:ext cx="1286161" cy="733568"/>
            </a:xfrm>
            <a:prstGeom prst="rect">
              <a:avLst/>
            </a:prstGeom>
            <a:solidFill>
              <a:schemeClr val="bg1"/>
            </a:solidFill>
            <a:ln w="12700">
              <a:solidFill>
                <a:srgbClr val="52525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200" b="1" dirty="0">
                  <a:latin typeface="Calibri" panose="020F0502020204030204" pitchFamily="34" charset="0"/>
                  <a:ea typeface="Calibri" panose="020F0502020204030204" pitchFamily="34" charset="0"/>
                  <a:cs typeface="Times New Roman" panose="02020603050405020304" pitchFamily="18" charset="0"/>
                </a:rPr>
                <a:t>Covid-19 vaccinations commence</a:t>
              </a:r>
              <a:endParaRPr lang="en-US" altLang="en-US" sz="1200" b="1" dirty="0">
                <a:latin typeface="Arial" panose="020B0604020202020204" pitchFamily="34" charset="0"/>
              </a:endParaRPr>
            </a:p>
          </p:txBody>
        </p:sp>
        <p:cxnSp>
          <p:nvCxnSpPr>
            <p:cNvPr id="39" name="Straight Arrow Connector 38">
              <a:extLst>
                <a:ext uri="{FF2B5EF4-FFF2-40B4-BE49-F238E27FC236}">
                  <a16:creationId xmlns:a16="http://schemas.microsoft.com/office/drawing/2014/main" id="{4C56D23C-F56A-86D7-9B3C-3587FEC6115F}"/>
                </a:ext>
              </a:extLst>
            </p:cNvPr>
            <p:cNvCxnSpPr>
              <a:cxnSpLocks/>
            </p:cNvCxnSpPr>
            <p:nvPr/>
          </p:nvCxnSpPr>
          <p:spPr>
            <a:xfrm>
              <a:off x="8302028" y="3863055"/>
              <a:ext cx="0" cy="173110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40" name="Rectangle 14">
              <a:extLst>
                <a:ext uri="{FF2B5EF4-FFF2-40B4-BE49-F238E27FC236}">
                  <a16:creationId xmlns:a16="http://schemas.microsoft.com/office/drawing/2014/main" id="{DFC090D7-00BE-7C56-0DC6-C245E54C313D}"/>
                </a:ext>
              </a:extLst>
            </p:cNvPr>
            <p:cNvSpPr>
              <a:spLocks noChangeArrowheads="1"/>
            </p:cNvSpPr>
            <p:nvPr/>
          </p:nvSpPr>
          <p:spPr bwMode="auto">
            <a:xfrm>
              <a:off x="9812447" y="2694315"/>
              <a:ext cx="1472076" cy="636063"/>
            </a:xfrm>
            <a:prstGeom prst="rect">
              <a:avLst/>
            </a:prstGeom>
            <a:solidFill>
              <a:schemeClr val="bg1"/>
            </a:solidFill>
            <a:ln w="12700">
              <a:solidFill>
                <a:srgbClr val="52525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200" b="1" dirty="0">
                  <a:latin typeface="Calibri" panose="020F0502020204030204" pitchFamily="34" charset="0"/>
                  <a:ea typeface="Calibri" panose="020F0502020204030204" pitchFamily="34" charset="0"/>
                  <a:cs typeface="Times New Roman" panose="02020603050405020304" pitchFamily="18" charset="0"/>
                </a:rPr>
                <a:t>Easing border restrictions</a:t>
              </a:r>
              <a:endParaRPr lang="en-US" altLang="en-US" sz="1200" b="1" dirty="0">
                <a:latin typeface="Arial" panose="020B0604020202020204" pitchFamily="34" charset="0"/>
              </a:endParaRPr>
            </a:p>
          </p:txBody>
        </p:sp>
        <p:sp>
          <p:nvSpPr>
            <p:cNvPr id="41" name="Rectangle 3">
              <a:extLst>
                <a:ext uri="{FF2B5EF4-FFF2-40B4-BE49-F238E27FC236}">
                  <a16:creationId xmlns:a16="http://schemas.microsoft.com/office/drawing/2014/main" id="{17736874-7C58-183E-82FC-1E2B1C62A2F0}"/>
                </a:ext>
              </a:extLst>
            </p:cNvPr>
            <p:cNvSpPr>
              <a:spLocks noChangeArrowheads="1"/>
            </p:cNvSpPr>
            <p:nvPr/>
          </p:nvSpPr>
          <p:spPr bwMode="auto">
            <a:xfrm>
              <a:off x="6738153" y="4008682"/>
              <a:ext cx="1469532" cy="604837"/>
            </a:xfrm>
            <a:prstGeom prst="rect">
              <a:avLst/>
            </a:prstGeom>
            <a:solidFill>
              <a:srgbClr val="CC9900"/>
            </a:solidFill>
            <a:ln w="12700">
              <a:solidFill>
                <a:srgbClr val="52525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AU" altLang="en-US" sz="1200" b="1" dirty="0">
                  <a:latin typeface="Calibri" panose="020F0502020204030204" pitchFamily="34" charset="0"/>
                  <a:ea typeface="Calibri" panose="020F0502020204030204" pitchFamily="34" charset="0"/>
                  <a:cs typeface="Times New Roman" panose="02020603050405020304" pitchFamily="18" charset="0"/>
                </a:rPr>
                <a:t>ACE mobile app released</a:t>
              </a:r>
              <a:endParaRPr lang="en-AU" altLang="en-US" sz="1200" b="1" dirty="0">
                <a:latin typeface="Arial" panose="020B0604020202020204" pitchFamily="34" charset="0"/>
              </a:endParaRPr>
            </a:p>
          </p:txBody>
        </p:sp>
        <p:cxnSp>
          <p:nvCxnSpPr>
            <p:cNvPr id="42" name="Straight Arrow Connector 41">
              <a:extLst>
                <a:ext uri="{FF2B5EF4-FFF2-40B4-BE49-F238E27FC236}">
                  <a16:creationId xmlns:a16="http://schemas.microsoft.com/office/drawing/2014/main" id="{91439316-7274-845F-0EE5-4F02668F0B41}"/>
                </a:ext>
              </a:extLst>
            </p:cNvPr>
            <p:cNvCxnSpPr>
              <a:cxnSpLocks/>
            </p:cNvCxnSpPr>
            <p:nvPr/>
          </p:nvCxnSpPr>
          <p:spPr>
            <a:xfrm>
              <a:off x="7464024" y="4588528"/>
              <a:ext cx="6350" cy="995680"/>
            </a:xfrm>
            <a:prstGeom prst="straightConnector1">
              <a:avLst/>
            </a:prstGeom>
            <a:ln w="19050">
              <a:solidFill>
                <a:srgbClr val="CC9900"/>
              </a:solidFill>
              <a:tailEnd type="triangle"/>
            </a:ln>
          </p:spPr>
          <p:style>
            <a:lnRef idx="2">
              <a:schemeClr val="accent2"/>
            </a:lnRef>
            <a:fillRef idx="0">
              <a:schemeClr val="accent2"/>
            </a:fillRef>
            <a:effectRef idx="1">
              <a:schemeClr val="accent2"/>
            </a:effectRef>
            <a:fontRef idx="minor">
              <a:schemeClr val="tx1"/>
            </a:fontRef>
          </p:style>
        </p:cxnSp>
        <p:sp>
          <p:nvSpPr>
            <p:cNvPr id="43" name="Rectangle 5">
              <a:extLst>
                <a:ext uri="{FF2B5EF4-FFF2-40B4-BE49-F238E27FC236}">
                  <a16:creationId xmlns:a16="http://schemas.microsoft.com/office/drawing/2014/main" id="{7B098ECF-E14D-8202-4FA3-B993EE87150A}"/>
                </a:ext>
              </a:extLst>
            </p:cNvPr>
            <p:cNvSpPr>
              <a:spLocks noChangeArrowheads="1"/>
            </p:cNvSpPr>
            <p:nvPr/>
          </p:nvSpPr>
          <p:spPr bwMode="auto">
            <a:xfrm>
              <a:off x="9181915" y="4189646"/>
              <a:ext cx="1472077" cy="636063"/>
            </a:xfrm>
            <a:prstGeom prst="rect">
              <a:avLst/>
            </a:prstGeom>
            <a:solidFill>
              <a:srgbClr val="CC9900"/>
            </a:solidFill>
            <a:ln w="12700">
              <a:solidFill>
                <a:srgbClr val="52525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AU" altLang="en-US" sz="1200" b="1" dirty="0">
                  <a:latin typeface="Calibri" panose="020F0502020204030204" pitchFamily="34" charset="0"/>
                  <a:ea typeface="Calibri" panose="020F0502020204030204" pitchFamily="34" charset="0"/>
                  <a:cs typeface="Times New Roman" panose="02020603050405020304" pitchFamily="18" charset="0"/>
                </a:rPr>
                <a:t>App evaluation Time One</a:t>
              </a:r>
              <a:endParaRPr lang="en-AU" altLang="en-US" sz="1200" b="1" dirty="0">
                <a:latin typeface="Arial" panose="020B0604020202020204" pitchFamily="34" charset="0"/>
              </a:endParaRPr>
            </a:p>
          </p:txBody>
        </p:sp>
        <p:cxnSp>
          <p:nvCxnSpPr>
            <p:cNvPr id="44" name="Straight Arrow Connector 43">
              <a:extLst>
                <a:ext uri="{FF2B5EF4-FFF2-40B4-BE49-F238E27FC236}">
                  <a16:creationId xmlns:a16="http://schemas.microsoft.com/office/drawing/2014/main" id="{CF4DBFF8-755B-7EDE-01A6-8543F733408F}"/>
                </a:ext>
              </a:extLst>
            </p:cNvPr>
            <p:cNvCxnSpPr>
              <a:cxnSpLocks/>
            </p:cNvCxnSpPr>
            <p:nvPr/>
          </p:nvCxnSpPr>
          <p:spPr>
            <a:xfrm>
              <a:off x="9912138" y="4613924"/>
              <a:ext cx="6350" cy="995680"/>
            </a:xfrm>
            <a:prstGeom prst="straightConnector1">
              <a:avLst/>
            </a:prstGeom>
            <a:ln w="19050">
              <a:solidFill>
                <a:srgbClr val="CC9900"/>
              </a:solidFill>
              <a:tailEnd type="triangle"/>
            </a:ln>
          </p:spPr>
          <p:style>
            <a:lnRef idx="2">
              <a:schemeClr val="accent2"/>
            </a:lnRef>
            <a:fillRef idx="0">
              <a:schemeClr val="accent2"/>
            </a:fillRef>
            <a:effectRef idx="1">
              <a:schemeClr val="accent2"/>
            </a:effectRef>
            <a:fontRef idx="minor">
              <a:schemeClr val="tx1"/>
            </a:fontRef>
          </p:style>
        </p:cxnSp>
      </p:grpSp>
      <p:pic>
        <p:nvPicPr>
          <p:cNvPr id="17" name="Picture 16" descr="A black background with white text&#10;&#10;Description automatically generated with low confidence">
            <a:extLst>
              <a:ext uri="{FF2B5EF4-FFF2-40B4-BE49-F238E27FC236}">
                <a16:creationId xmlns:a16="http://schemas.microsoft.com/office/drawing/2014/main" id="{6A00A05E-C0AB-25EF-39B1-2F64685916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sp>
        <p:nvSpPr>
          <p:cNvPr id="4" name="TextBox 3">
            <a:extLst>
              <a:ext uri="{FF2B5EF4-FFF2-40B4-BE49-F238E27FC236}">
                <a16:creationId xmlns:a16="http://schemas.microsoft.com/office/drawing/2014/main" id="{D9A6BE06-1638-3782-C16A-CF50F77EF728}"/>
              </a:ext>
            </a:extLst>
          </p:cNvPr>
          <p:cNvSpPr txBox="1"/>
          <p:nvPr/>
        </p:nvSpPr>
        <p:spPr>
          <a:xfrm>
            <a:off x="744105" y="6441733"/>
            <a:ext cx="10890308" cy="369332"/>
          </a:xfrm>
          <a:prstGeom prst="rect">
            <a:avLst/>
          </a:prstGeom>
          <a:noFill/>
        </p:spPr>
        <p:txBody>
          <a:bodyPr wrap="square" rtlCol="0">
            <a:spAutoFit/>
          </a:bodyPr>
          <a:lstStyle/>
          <a:p>
            <a:r>
              <a:rPr lang="en-US" dirty="0"/>
              <a:t>Needle and Syringe Distribution Data Source: Department of Health Western Australia (2022). FITS Database. </a:t>
            </a:r>
          </a:p>
        </p:txBody>
      </p:sp>
    </p:spTree>
    <p:extLst>
      <p:ext uri="{BB962C8B-B14F-4D97-AF65-F5344CB8AC3E}">
        <p14:creationId xmlns:p14="http://schemas.microsoft.com/office/powerpoint/2010/main" val="3332281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D3C4-467A-4B36-98A7-1B4C2814C770}"/>
              </a:ext>
            </a:extLst>
          </p:cNvPr>
          <p:cNvSpPr>
            <a:spLocks noGrp="1"/>
          </p:cNvSpPr>
          <p:nvPr>
            <p:ph type="ctrTitle"/>
          </p:nvPr>
        </p:nvSpPr>
        <p:spPr>
          <a:xfrm>
            <a:off x="2804160" y="848412"/>
            <a:ext cx="6417502" cy="2982622"/>
          </a:xfrm>
        </p:spPr>
        <p:txBody>
          <a:bodyPr>
            <a:noAutofit/>
          </a:bodyPr>
          <a:lstStyle/>
          <a:p>
            <a:pPr algn="l"/>
            <a:r>
              <a:rPr lang="en-AU" sz="4400" b="1" spc="-140" dirty="0">
                <a:solidFill>
                  <a:srgbClr val="232852"/>
                </a:solidFill>
                <a:latin typeface="Calibri" panose="020F0502020204030204" pitchFamily="34" charset="0"/>
                <a:ea typeface="Cambria" panose="02040503050406030204" pitchFamily="18" charset="0"/>
                <a:cs typeface="Calibri" panose="020F0502020204030204" pitchFamily="34" charset="0"/>
              </a:rPr>
              <a:t>Methods</a:t>
            </a:r>
            <a:endParaRPr lang="en-AU" sz="4400" b="1" dirty="0">
              <a:solidFill>
                <a:srgbClr val="232852"/>
              </a:solidFill>
              <a:latin typeface="Calibri" panose="020F0502020204030204" pitchFamily="34" charset="0"/>
              <a:ea typeface="Cambria" panose="02040503050406030204" pitchFamily="18" charset="0"/>
              <a:cs typeface="Calibri" panose="020F0502020204030204" pitchFamily="34" charset="0"/>
            </a:endParaRPr>
          </a:p>
        </p:txBody>
      </p:sp>
      <p:sp>
        <p:nvSpPr>
          <p:cNvPr id="3" name="Subtitle 2">
            <a:extLst>
              <a:ext uri="{FF2B5EF4-FFF2-40B4-BE49-F238E27FC236}">
                <a16:creationId xmlns:a16="http://schemas.microsoft.com/office/drawing/2014/main" id="{76895BA1-D671-4AAF-A62B-152A1FD50C9B}"/>
              </a:ext>
            </a:extLst>
          </p:cNvPr>
          <p:cNvSpPr>
            <a:spLocks noGrp="1"/>
          </p:cNvSpPr>
          <p:nvPr>
            <p:ph type="subTitle" idx="1"/>
          </p:nvPr>
        </p:nvSpPr>
        <p:spPr>
          <a:xfrm>
            <a:off x="2804159" y="4073734"/>
            <a:ext cx="6195297" cy="977239"/>
          </a:xfrm>
        </p:spPr>
        <p:txBody>
          <a:bodyPr>
            <a:normAutofit/>
          </a:bodyPr>
          <a:lstStyle/>
          <a:p>
            <a:pPr algn="l"/>
            <a:r>
              <a:rPr lang="en-AU" dirty="0"/>
              <a:t>An overview of what was done through the stages of research to date. </a:t>
            </a:r>
          </a:p>
        </p:txBody>
      </p:sp>
      <p:sp>
        <p:nvSpPr>
          <p:cNvPr id="5" name="Rectangle 4">
            <a:extLst>
              <a:ext uri="{FF2B5EF4-FFF2-40B4-BE49-F238E27FC236}">
                <a16:creationId xmlns:a16="http://schemas.microsoft.com/office/drawing/2014/main" id="{FA3421CF-646E-4E32-A5CA-F5328D8BD435}"/>
              </a:ext>
            </a:extLst>
          </p:cNvPr>
          <p:cNvSpPr/>
          <p:nvPr/>
        </p:nvSpPr>
        <p:spPr>
          <a:xfrm>
            <a:off x="0" y="0"/>
            <a:ext cx="786809" cy="6858000"/>
          </a:xfrm>
          <a:prstGeom prst="rect">
            <a:avLst/>
          </a:prstGeom>
          <a:solidFill>
            <a:srgbClr val="232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30066"/>
              </a:solidFill>
              <a:highlight>
                <a:srgbClr val="232852"/>
              </a:highlight>
            </a:endParaRPr>
          </a:p>
        </p:txBody>
      </p:sp>
      <p:sp>
        <p:nvSpPr>
          <p:cNvPr id="7" name="Rectangle 6">
            <a:extLst>
              <a:ext uri="{FF2B5EF4-FFF2-40B4-BE49-F238E27FC236}">
                <a16:creationId xmlns:a16="http://schemas.microsoft.com/office/drawing/2014/main" id="{319D20B7-E86B-47DE-8A3E-7EFE277B1519}"/>
              </a:ext>
            </a:extLst>
          </p:cNvPr>
          <p:cNvSpPr/>
          <p:nvPr/>
        </p:nvSpPr>
        <p:spPr>
          <a:xfrm>
            <a:off x="0" y="5305647"/>
            <a:ext cx="786809" cy="8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black background with white text&#10;&#10;Description automatically generated with low confidence">
            <a:extLst>
              <a:ext uri="{FF2B5EF4-FFF2-40B4-BE49-F238E27FC236}">
                <a16:creationId xmlns:a16="http://schemas.microsoft.com/office/drawing/2014/main" id="{E86D130C-6339-7964-B790-F9852B335A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4382" y="157694"/>
            <a:ext cx="3087618" cy="510537"/>
          </a:xfrm>
          <a:prstGeom prst="rect">
            <a:avLst/>
          </a:prstGeom>
        </p:spPr>
      </p:pic>
      <p:pic>
        <p:nvPicPr>
          <p:cNvPr id="9" name="object 2">
            <a:extLst>
              <a:ext uri="{FF2B5EF4-FFF2-40B4-BE49-F238E27FC236}">
                <a16:creationId xmlns:a16="http://schemas.microsoft.com/office/drawing/2014/main" id="{D3CD818F-DDE6-B814-A359-ACAD285548B4}"/>
              </a:ext>
            </a:extLst>
          </p:cNvPr>
          <p:cNvPicPr/>
          <p:nvPr/>
        </p:nvPicPr>
        <p:blipFill>
          <a:blip r:embed="rId4" cstate="print"/>
          <a:stretch>
            <a:fillRect/>
          </a:stretch>
        </p:blipFill>
        <p:spPr>
          <a:xfrm>
            <a:off x="8999457" y="5921872"/>
            <a:ext cx="3087619" cy="854823"/>
          </a:xfrm>
          <a:prstGeom prst="rect">
            <a:avLst/>
          </a:prstGeom>
        </p:spPr>
      </p:pic>
    </p:spTree>
    <p:extLst>
      <p:ext uri="{BB962C8B-B14F-4D97-AF65-F5344CB8AC3E}">
        <p14:creationId xmlns:p14="http://schemas.microsoft.com/office/powerpoint/2010/main" val="1333712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5324</Words>
  <Application>Microsoft Office PowerPoint</Application>
  <PresentationFormat>Widescreen</PresentationFormat>
  <Paragraphs>336</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Fira Sans Extra Condensed</vt:lpstr>
      <vt:lpstr>Office Theme</vt:lpstr>
      <vt:lpstr>mHealth in a time of COVID-19: A case study on the development of a mobile application for people who inject drugs</vt:lpstr>
      <vt:lpstr>PowerPoint Presentation</vt:lpstr>
      <vt:lpstr>Overview</vt:lpstr>
      <vt:lpstr>PowerPoint Presentation</vt:lpstr>
      <vt:lpstr>About the Project: Evaluating a mobile application for PWID</vt:lpstr>
      <vt:lpstr>PowerPoint Presentation</vt:lpstr>
      <vt:lpstr>PowerPoint Presentation</vt:lpstr>
      <vt:lpstr>Impact of COVID-19</vt:lpstr>
      <vt:lpstr>Methods</vt:lpstr>
      <vt:lpstr>PowerPoint Presentation</vt:lpstr>
      <vt:lpstr>Phase Two: Evaluation of Phase One</vt:lpstr>
      <vt:lpstr>PowerPoint Presentation</vt:lpstr>
      <vt:lpstr>PowerPoint Presentation</vt:lpstr>
      <vt:lpstr>FINDINGS</vt:lpstr>
      <vt:lpstr>PowerPoint Presentation</vt:lpstr>
      <vt:lpstr>PowerPoint Presentation</vt:lpstr>
      <vt:lpstr>PowerPoint Presentation</vt:lpstr>
      <vt:lpstr>PowerPoint Presentation</vt:lpstr>
      <vt:lpstr>PowerPoint Presentation</vt:lpstr>
      <vt:lpstr>mHealth and People Who Inject Drugs… watch this space!</vt:lpstr>
      <vt:lpstr>We would like to thank HepatitisWA,  Peer-Based Harm Reduction WA and WAAC who helped make this research possible.  This project is funded by the Sexual Health and Blood-borne Virus Program, Western Australian Department of Health.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mHealth in a time of COVID-19: A case study on the development of a mobile application for people who inject drugs</dc:title>
  <dc:creator>Karina Reeves</dc:creator>
  <cp:lastModifiedBy>Karina Reeves</cp:lastModifiedBy>
  <cp:revision>1</cp:revision>
  <dcterms:created xsi:type="dcterms:W3CDTF">2022-08-11T08:45:40Z</dcterms:created>
  <dcterms:modified xsi:type="dcterms:W3CDTF">2022-08-11T08:46:01Z</dcterms:modified>
</cp:coreProperties>
</file>