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1" r:id="rId2"/>
    <p:sldId id="288" r:id="rId3"/>
    <p:sldId id="295" r:id="rId4"/>
    <p:sldId id="268" r:id="rId5"/>
    <p:sldId id="296" r:id="rId6"/>
    <p:sldId id="292" r:id="rId7"/>
    <p:sldId id="293" r:id="rId8"/>
    <p:sldId id="303" r:id="rId9"/>
    <p:sldId id="305" r:id="rId10"/>
    <p:sldId id="298" r:id="rId11"/>
    <p:sldId id="261" r:id="rId12"/>
    <p:sldId id="263" r:id="rId13"/>
    <p:sldId id="300" r:id="rId14"/>
    <p:sldId id="276" r:id="rId15"/>
    <p:sldId id="266" r:id="rId16"/>
    <p:sldId id="30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Jeffery" initials="PJ" lastIdx="6" clrIdx="0">
    <p:extLst>
      <p:ext uri="{19B8F6BF-5375-455C-9EA6-DF929625EA0E}">
        <p15:presenceInfo xmlns:p15="http://schemas.microsoft.com/office/powerpoint/2012/main" userId="Paul Jeffe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82D"/>
    <a:srgbClr val="FEEED8"/>
    <a:srgbClr val="F8CEB2"/>
    <a:srgbClr val="F4AF80"/>
    <a:srgbClr val="7ED957"/>
    <a:srgbClr val="6CE5E8"/>
    <a:srgbClr val="494F56"/>
    <a:srgbClr val="4E4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302" autoAdjust="0"/>
  </p:normalViewPr>
  <p:slideViewPr>
    <p:cSldViewPr snapToGrid="0">
      <p:cViewPr varScale="1">
        <p:scale>
          <a:sx n="103" d="100"/>
          <a:sy n="103" d="100"/>
        </p:scale>
        <p:origin x="8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0T15:08:51.919" idx="6">
    <p:pos x="7680" y="0"/>
    <p:text>Peer workers trained in phlebotomy; 2 in Perth and 1 in the South West, since May 2019
South West service expanded to include mobile health clinic across the region, April 2019
Incentive payments commenced in South West service, August 2019
Fortnightly clinic provided at lunchtime drop in centre in Bunbury, September 2019
Hep C PHRE Peer Education program Dec 2018 through Dec 2021: 34 Peer Educators, 65 referrals 
Consumer experience and input continues to inform all aspects of service delivery</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4902B1E-77F7-4267-9E57-4535B523CC6E}" type="datetimeFigureOut">
              <a:rPr lang="en-US" smtClean="0"/>
              <a:t>6/23/2022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6AFBE4C-255B-4980-8D2C-D2DD0C23D85D}" type="slidenum">
              <a:rPr lang="en-US" smtClean="0"/>
              <a:t>‹#›</a:t>
            </a:fld>
            <a:endParaRPr lang="en-US"/>
          </a:p>
        </p:txBody>
      </p:sp>
    </p:spTree>
    <p:extLst>
      <p:ext uri="{BB962C8B-B14F-4D97-AF65-F5344CB8AC3E}">
        <p14:creationId xmlns:p14="http://schemas.microsoft.com/office/powerpoint/2010/main" val="290265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AFBE4C-255B-4980-8D2C-D2DD0C23D85D}" type="slidenum">
              <a:rPr lang="en-US" smtClean="0"/>
              <a:t>1</a:t>
            </a:fld>
            <a:endParaRPr lang="en-US"/>
          </a:p>
        </p:txBody>
      </p:sp>
    </p:spTree>
    <p:extLst>
      <p:ext uri="{BB962C8B-B14F-4D97-AF65-F5344CB8AC3E}">
        <p14:creationId xmlns:p14="http://schemas.microsoft.com/office/powerpoint/2010/main" val="106731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dirty="0" smtClean="0">
                <a:solidFill>
                  <a:srgbClr val="C2282D"/>
                </a:solidFill>
                <a:latin typeface="Arial" panose="020B0604020202020204" pitchFamily="34" charset="0"/>
                <a:cs typeface="Arial" panose="020B0604020202020204" pitchFamily="34" charset="0"/>
              </a:rPr>
              <a:t>Non-judgmental, friendly, peer based support, including information and education, advocacy, and health and harm reduction services aimed at reducing the transmission of Blood Borne Viruses and Sexually Transmitted Infections associated with drug use amongst the community in WA.</a:t>
            </a:r>
          </a:p>
          <a:p>
            <a:endParaRPr lang="en-AU" dirty="0" smtClean="0"/>
          </a:p>
          <a:p>
            <a:pPr marL="285750" indent="-285750" fontAlgn="base">
              <a:buFont typeface="Arial" panose="020B0604020202020204" pitchFamily="34" charset="0"/>
              <a:buChar char="•"/>
            </a:pPr>
            <a:r>
              <a:rPr lang="en-AU" dirty="0" smtClean="0">
                <a:latin typeface="Arial" panose="020B0604020202020204" pitchFamily="34" charset="0"/>
                <a:cs typeface="Arial" panose="020B0604020202020204" pitchFamily="34" charset="0"/>
              </a:rPr>
              <a:t>The </a:t>
            </a:r>
            <a:r>
              <a:rPr lang="en-AU" dirty="0" smtClean="0">
                <a:solidFill>
                  <a:srgbClr val="C2282D"/>
                </a:solidFill>
                <a:latin typeface="Arial" panose="020B0604020202020204" pitchFamily="34" charset="0"/>
                <a:cs typeface="Arial" panose="020B0604020202020204" pitchFamily="34" charset="0"/>
              </a:rPr>
              <a:t>only</a:t>
            </a:r>
            <a:r>
              <a:rPr lang="en-AU" dirty="0" smtClean="0">
                <a:latin typeface="Arial" panose="020B0604020202020204" pitchFamily="34" charset="0"/>
                <a:cs typeface="Arial" panose="020B0604020202020204" pitchFamily="34" charset="0"/>
              </a:rPr>
              <a:t> peer based, not-for-profit, community based harm reduction organisation that represents the needs and concerns of people who use or have used drugs in WA.</a:t>
            </a:r>
          </a:p>
          <a:p>
            <a:pPr marL="285750" indent="-285750" fontAlgn="base">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AU" dirty="0" smtClean="0">
                <a:latin typeface="Arial" panose="020B0604020202020204" pitchFamily="34" charset="0"/>
                <a:cs typeface="Arial" panose="020B0604020202020204" pitchFamily="34" charset="0"/>
              </a:rPr>
              <a:t>Our aim is to bring drug users’ perspectives into all our harm reduction initiatives as well as to our partnerships with other organisations and to our advice and advocacy to governments.</a:t>
            </a:r>
          </a:p>
          <a:p>
            <a:pPr marL="285750" indent="-285750" fontAlgn="base">
              <a:buFont typeface="Arial" panose="020B0604020202020204" pitchFamily="34" charset="0"/>
              <a:buChar char="•"/>
            </a:pPr>
            <a:endParaRPr lang="en-AU" dirty="0" smtClean="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AU" dirty="0" smtClean="0">
                <a:latin typeface="Arial" panose="020B0604020202020204" pitchFamily="34" charset="0"/>
                <a:cs typeface="Arial" panose="020B0604020202020204" pitchFamily="34" charset="0"/>
              </a:rPr>
              <a:t>As a ‘</a:t>
            </a:r>
            <a:r>
              <a:rPr lang="en-AU" dirty="0" smtClean="0">
                <a:solidFill>
                  <a:srgbClr val="C2282D"/>
                </a:solidFill>
                <a:latin typeface="Arial" panose="020B0604020202020204" pitchFamily="34" charset="0"/>
                <a:cs typeface="Arial" panose="020B0604020202020204" pitchFamily="34" charset="0"/>
              </a:rPr>
              <a:t>peer based</a:t>
            </a:r>
            <a:r>
              <a:rPr lang="en-AU" dirty="0" smtClean="0">
                <a:latin typeface="Arial" panose="020B0604020202020204" pitchFamily="34" charset="0"/>
                <a:cs typeface="Arial" panose="020B0604020202020204" pitchFamily="34" charset="0"/>
              </a:rPr>
              <a:t>’ organisation, we are run by and for people who use or have used drugs and we support consumer participation </a:t>
            </a:r>
            <a:r>
              <a:rPr lang="en-AU" dirty="0" smtClean="0">
                <a:solidFill>
                  <a:srgbClr val="C2282D"/>
                </a:solidFill>
                <a:latin typeface="Arial" panose="020B0604020202020204" pitchFamily="34" charset="0"/>
                <a:cs typeface="Arial" panose="020B0604020202020204" pitchFamily="34" charset="0"/>
              </a:rPr>
              <a:t>at all levels </a:t>
            </a:r>
            <a:r>
              <a:rPr lang="en-AU" dirty="0" smtClean="0">
                <a:latin typeface="Arial" panose="020B0604020202020204" pitchFamily="34" charset="0"/>
                <a:cs typeface="Arial" panose="020B0604020202020204" pitchFamily="34" charset="0"/>
              </a:rPr>
              <a:t>of the organisation. </a:t>
            </a:r>
          </a:p>
          <a:p>
            <a:endParaRPr lang="en-AU" dirty="0"/>
          </a:p>
        </p:txBody>
      </p:sp>
      <p:sp>
        <p:nvSpPr>
          <p:cNvPr id="4" name="Slide Number Placeholder 3"/>
          <p:cNvSpPr>
            <a:spLocks noGrp="1"/>
          </p:cNvSpPr>
          <p:nvPr>
            <p:ph type="sldNum" sz="quarter" idx="10"/>
          </p:nvPr>
        </p:nvSpPr>
        <p:spPr/>
        <p:txBody>
          <a:bodyPr/>
          <a:lstStyle/>
          <a:p>
            <a:fld id="{56AFBE4C-255B-4980-8D2C-D2DD0C23D85D}" type="slidenum">
              <a:rPr lang="en-US" smtClean="0"/>
              <a:t>4</a:t>
            </a:fld>
            <a:endParaRPr lang="en-US"/>
          </a:p>
        </p:txBody>
      </p:sp>
    </p:spTree>
    <p:extLst>
      <p:ext uri="{BB962C8B-B14F-4D97-AF65-F5344CB8AC3E}">
        <p14:creationId xmlns:p14="http://schemas.microsoft.com/office/powerpoint/2010/main" val="406137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response</a:t>
            </a:r>
            <a:r>
              <a:rPr lang="en-AU" baseline="0" dirty="0"/>
              <a:t> to the World Health Organisation elimination targets, ongoing consultation with our consumers and measures to address a range of concerns and barriers which were identified by people who inject drugs our collaborative peer model has evolved since 2017.</a:t>
            </a:r>
          </a:p>
          <a:p>
            <a:r>
              <a:rPr lang="en-AU" sz="1200" kern="1200" dirty="0">
                <a:solidFill>
                  <a:schemeClr val="tx1"/>
                </a:solidFill>
                <a:effectLst/>
                <a:latin typeface="+mn-lt"/>
                <a:ea typeface="+mn-ea"/>
                <a:cs typeface="+mn-cs"/>
              </a:rPr>
              <a:t>Initially, we identified tasks that could be performed by peer workers who were at the frontline of our service. </a:t>
            </a:r>
          </a:p>
          <a:p>
            <a:r>
              <a:rPr lang="en-AU" sz="1200" kern="1200" dirty="0">
                <a:solidFill>
                  <a:schemeClr val="tx1"/>
                </a:solidFill>
                <a:effectLst/>
                <a:latin typeface="+mn-lt"/>
                <a:ea typeface="+mn-ea"/>
                <a:cs typeface="+mn-cs"/>
              </a:rPr>
              <a:t>Peer workers received HCV education and undertook phlebotomy training, enabling them to discuss HCV treatment options, address any consumer concerns, and to perform the required blood tests and finger</a:t>
            </a:r>
            <a:r>
              <a:rPr lang="en-AU" sz="1200" kern="1200" baseline="0" dirty="0">
                <a:solidFill>
                  <a:schemeClr val="tx1"/>
                </a:solidFill>
                <a:effectLst/>
                <a:latin typeface="+mn-lt"/>
                <a:ea typeface="+mn-ea"/>
                <a:cs typeface="+mn-cs"/>
              </a:rPr>
              <a:t> prick testing</a:t>
            </a:r>
            <a:r>
              <a:rPr lang="en-AU" sz="1200" kern="1200" dirty="0">
                <a:solidFill>
                  <a:schemeClr val="tx1"/>
                </a:solidFill>
                <a:effectLst/>
                <a:latin typeface="+mn-lt"/>
                <a:ea typeface="+mn-ea"/>
                <a:cs typeface="+mn-cs"/>
              </a:rPr>
              <a:t>.</a:t>
            </a:r>
          </a:p>
          <a:p>
            <a:r>
              <a:rPr lang="en-US" dirty="0"/>
              <a:t>Five peer workers have been trained to perform HCV RNA testing using the Cepheid </a:t>
            </a:r>
            <a:r>
              <a:rPr lang="en-US" dirty="0" err="1"/>
              <a:t>GeneXPert</a:t>
            </a:r>
            <a:r>
              <a:rPr lang="en-US" dirty="0"/>
              <a:t> module instrument.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access populations who are not engaged with health services,</a:t>
            </a:r>
            <a:r>
              <a:rPr lang="en-AU" sz="1200" kern="1200" baseline="0" dirty="0">
                <a:solidFill>
                  <a:schemeClr val="tx1"/>
                </a:solidFill>
                <a:effectLst/>
                <a:latin typeface="+mn-lt"/>
                <a:ea typeface="+mn-ea"/>
                <a:cs typeface="+mn-cs"/>
              </a:rPr>
              <a:t> we incentivised testing, expanded the health clinic through the mobile needle and syringe exchange program and outreach services visiting people in their homes.</a:t>
            </a:r>
          </a:p>
          <a:p>
            <a:r>
              <a:rPr lang="en-AU" dirty="0"/>
              <a:t>To educate peers about hepatitis C we</a:t>
            </a:r>
            <a:r>
              <a:rPr lang="en-AU" sz="1200" kern="1200" baseline="0" dirty="0">
                <a:solidFill>
                  <a:schemeClr val="tx1"/>
                </a:solidFill>
                <a:effectLst/>
                <a:latin typeface="+mn-lt"/>
                <a:ea typeface="+mn-ea"/>
                <a:cs typeface="+mn-cs"/>
              </a:rPr>
              <a:t> utilised  the existing social networks of our consumers to provide hep c education.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285750" indent="-285750">
              <a:spcBef>
                <a:spcPts val="600"/>
              </a:spcBef>
              <a:spcAft>
                <a:spcPts val="600"/>
              </a:spcAft>
              <a:buSzPct val="100000"/>
              <a:buFont typeface="Arial" panose="020B0604020202020204" pitchFamily="34" charset="0"/>
              <a:buChar char="•"/>
            </a:pPr>
            <a:r>
              <a:rPr lang="en-AU" sz="1200" dirty="0" smtClean="0">
                <a:latin typeface="Arial" panose="020B0604020202020204" pitchFamily="34" charset="0"/>
                <a:ea typeface="Yu Gothic Light" panose="020B0300000000000000" pitchFamily="34" charset="-128"/>
                <a:cs typeface="Arial" panose="020B0604020202020204" pitchFamily="34" charset="0"/>
              </a:rPr>
              <a:t>Based on ongoing needs of patients in treatment preparation, during treatment and follow up</a:t>
            </a:r>
          </a:p>
          <a:p>
            <a:pPr marL="285750" indent="-285750">
              <a:spcBef>
                <a:spcPts val="600"/>
              </a:spcBef>
              <a:spcAft>
                <a:spcPts val="600"/>
              </a:spcAft>
              <a:buSzPct val="100000"/>
              <a:buFont typeface="Arial" panose="020B0604020202020204" pitchFamily="34" charset="0"/>
              <a:buChar char="•"/>
            </a:pPr>
            <a:r>
              <a:rPr lang="en-AU" sz="1200" dirty="0" smtClean="0">
                <a:latin typeface="Arial" panose="020B0604020202020204" pitchFamily="34" charset="0"/>
                <a:ea typeface="Yu Gothic Light" panose="020B0300000000000000" pitchFamily="34" charset="-128"/>
                <a:cs typeface="Arial" panose="020B0604020202020204" pitchFamily="34" charset="0"/>
              </a:rPr>
              <a:t>Consumer feedback addressing barriers informed the evolution of the role</a:t>
            </a:r>
          </a:p>
          <a:p>
            <a:pPr marL="285750" indent="-285750">
              <a:spcBef>
                <a:spcPts val="600"/>
              </a:spcBef>
              <a:spcAft>
                <a:spcPts val="600"/>
              </a:spcAft>
              <a:buSzPct val="100000"/>
              <a:buFont typeface="Arial" panose="020B0604020202020204" pitchFamily="34" charset="0"/>
              <a:buChar char="•"/>
            </a:pPr>
            <a:r>
              <a:rPr lang="en-AU" sz="1200" dirty="0" smtClean="0">
                <a:latin typeface="Arial" panose="020B0604020202020204" pitchFamily="34" charset="0"/>
                <a:ea typeface="Yu Gothic Light" panose="020B0300000000000000" pitchFamily="34" charset="-128"/>
                <a:cs typeface="Arial" panose="020B0604020202020204" pitchFamily="34" charset="0"/>
              </a:rPr>
              <a:t>HCV Case Management Worker role commenced in 2017 (Perth)</a:t>
            </a:r>
          </a:p>
          <a:p>
            <a:pPr marL="285750" indent="-285750">
              <a:spcBef>
                <a:spcPts val="600"/>
              </a:spcBef>
              <a:spcAft>
                <a:spcPts val="600"/>
              </a:spcAft>
              <a:buSzPct val="100000"/>
              <a:buFont typeface="Arial" panose="020B0604020202020204" pitchFamily="34" charset="0"/>
              <a:buChar char="•"/>
            </a:pPr>
            <a:r>
              <a:rPr lang="en-AU" sz="1200" dirty="0" smtClean="0">
                <a:latin typeface="Arial" panose="020B0604020202020204" pitchFamily="34" charset="0"/>
                <a:ea typeface="Yu Gothic Light" panose="020B0300000000000000" pitchFamily="34" charset="-128"/>
                <a:cs typeface="Arial" panose="020B0604020202020204" pitchFamily="34" charset="0"/>
              </a:rPr>
              <a:t>Expanded clinic model to include outreach “to the home” commencing in Perth metro area during November 2017</a:t>
            </a:r>
          </a:p>
          <a:p>
            <a:pPr marL="285750" indent="-285750">
              <a:spcBef>
                <a:spcPts val="600"/>
              </a:spcBef>
              <a:spcAft>
                <a:spcPts val="600"/>
              </a:spcAft>
              <a:buSzPct val="100000"/>
              <a:buFont typeface="Arial" panose="020B0604020202020204" pitchFamily="34" charset="0"/>
              <a:buChar char="•"/>
            </a:pPr>
            <a:r>
              <a:rPr lang="en-AU" sz="1200" dirty="0" smtClean="0">
                <a:latin typeface="Arial" panose="020B0604020202020204" pitchFamily="34" charset="0"/>
                <a:ea typeface="Yu Gothic Light" panose="020B0300000000000000" pitchFamily="34" charset="-128"/>
                <a:cs typeface="Arial" panose="020B0604020202020204" pitchFamily="34" charset="0"/>
              </a:rPr>
              <a:t>Expanded clinic to South West fixed-site in October 2018, including a South West HCV Peer Case Management Worker based in Bunbury</a:t>
            </a:r>
          </a:p>
          <a:p>
            <a:pPr marL="285750" indent="-285750">
              <a:spcBef>
                <a:spcPts val="600"/>
              </a:spcBef>
              <a:spcAft>
                <a:spcPts val="600"/>
              </a:spcAft>
              <a:buSzPct val="100000"/>
              <a:buFont typeface="Arial" panose="020B0604020202020204" pitchFamily="34" charset="0"/>
              <a:buChar char="•"/>
            </a:pPr>
            <a:r>
              <a:rPr lang="en-AU" sz="1200" dirty="0" smtClean="0">
                <a:latin typeface="Arial" panose="020B0604020202020204" pitchFamily="34" charset="0"/>
                <a:ea typeface="Yu Gothic Light" panose="020B0300000000000000" pitchFamily="34" charset="-128"/>
                <a:cs typeface="Arial" panose="020B0604020202020204" pitchFamily="34" charset="0"/>
              </a:rPr>
              <a:t>Hep C PHRE </a:t>
            </a:r>
            <a:r>
              <a:rPr lang="en-AU" sz="1200" dirty="0" smtClean="0">
                <a:latin typeface="Arial" panose="020B0604020202020204" pitchFamily="34" charset="0"/>
                <a:cs typeface="Arial" panose="020B0604020202020204" pitchFamily="34" charset="0"/>
              </a:rPr>
              <a:t>(Hep C Peer Harm Reduction Education) </a:t>
            </a:r>
            <a:r>
              <a:rPr lang="en-AU" sz="1200" dirty="0" smtClean="0">
                <a:latin typeface="Arial" panose="020B0604020202020204" pitchFamily="34" charset="0"/>
                <a:ea typeface="Yu Gothic Light" panose="020B0300000000000000" pitchFamily="34" charset="-128"/>
                <a:cs typeface="Arial" panose="020B0604020202020204" pitchFamily="34" charset="0"/>
              </a:rPr>
              <a:t>Peer Education Project established Dec 2018, and in South West shortly thereafter</a:t>
            </a:r>
          </a:p>
          <a:p>
            <a:endParaRPr lang="en-AU" dirty="0"/>
          </a:p>
        </p:txBody>
      </p:sp>
      <p:sp>
        <p:nvSpPr>
          <p:cNvPr id="4" name="Slide Number Placeholder 3"/>
          <p:cNvSpPr>
            <a:spLocks noGrp="1"/>
          </p:cNvSpPr>
          <p:nvPr>
            <p:ph type="sldNum" sz="quarter" idx="10"/>
          </p:nvPr>
        </p:nvSpPr>
        <p:spPr/>
        <p:txBody>
          <a:bodyPr/>
          <a:lstStyle/>
          <a:p>
            <a:fld id="{08819930-DC99-4583-B950-4FF77B470F53}" type="slidenum">
              <a:rPr lang="en-AU" smtClean="0"/>
              <a:t>6</a:t>
            </a:fld>
            <a:endParaRPr lang="en-AU"/>
          </a:p>
        </p:txBody>
      </p:sp>
    </p:spTree>
    <p:extLst>
      <p:ext uri="{BB962C8B-B14F-4D97-AF65-F5344CB8AC3E}">
        <p14:creationId xmlns:p14="http://schemas.microsoft.com/office/powerpoint/2010/main" val="29498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two hepatitis C case management workers – 1 in Perth and 1 in Bunbury. who support people to engage in HCV testing and treatment and then follow the patient through</a:t>
            </a:r>
            <a:r>
              <a:rPr lang="en-AU" baseline="0" dirty="0"/>
              <a:t> the treatment process by providing weekly phone calls, medication delivery,</a:t>
            </a:r>
            <a:r>
              <a:rPr lang="en-AU" dirty="0"/>
              <a:t> and </a:t>
            </a:r>
            <a:r>
              <a:rPr lang="en-AU" baseline="0" dirty="0"/>
              <a:t>transport to other appointments. </a:t>
            </a:r>
          </a:p>
          <a:p>
            <a:r>
              <a:rPr lang="en-AU" baseline="0" dirty="0"/>
              <a:t>The HCV case management worker also coordinates outreach visits which we conduct fortnightly.</a:t>
            </a:r>
          </a:p>
          <a:p>
            <a:r>
              <a:rPr lang="en-AU" baseline="0" dirty="0"/>
              <a:t>96 out of 108 people have been supported during the treatment process by the HCV cases management worker. The HCV case management worker completes and  records visits and phone calls for inclusion either in the patient notes or for the required outcome reporting. </a:t>
            </a:r>
            <a:endParaRPr lang="en-AU" dirty="0"/>
          </a:p>
        </p:txBody>
      </p:sp>
      <p:sp>
        <p:nvSpPr>
          <p:cNvPr id="4" name="Slide Number Placeholder 3"/>
          <p:cNvSpPr>
            <a:spLocks noGrp="1"/>
          </p:cNvSpPr>
          <p:nvPr>
            <p:ph type="sldNum" sz="quarter" idx="10"/>
          </p:nvPr>
        </p:nvSpPr>
        <p:spPr/>
        <p:txBody>
          <a:bodyPr/>
          <a:lstStyle/>
          <a:p>
            <a:fld id="{08819930-DC99-4583-B950-4FF77B470F53}" type="slidenum">
              <a:rPr lang="en-AU" smtClean="0"/>
              <a:t>7</a:t>
            </a:fld>
            <a:endParaRPr lang="en-AU"/>
          </a:p>
        </p:txBody>
      </p:sp>
    </p:spTree>
    <p:extLst>
      <p:ext uri="{BB962C8B-B14F-4D97-AF65-F5344CB8AC3E}">
        <p14:creationId xmlns:p14="http://schemas.microsoft.com/office/powerpoint/2010/main" val="378902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latin typeface="Arial" panose="020B0604020202020204" pitchFamily="34" charset="0"/>
                <a:cs typeface="Arial" panose="020B0604020202020204" pitchFamily="34" charset="0"/>
              </a:rPr>
              <a:t>469 total consumers on database</a:t>
            </a:r>
          </a:p>
          <a:p>
            <a:endParaRPr lang="en-US" sz="1050" dirty="0" smtClean="0">
              <a:latin typeface="Arial" panose="020B0604020202020204" pitchFamily="34" charset="0"/>
              <a:cs typeface="Arial" panose="020B0604020202020204" pitchFamily="34" charset="0"/>
            </a:endParaRPr>
          </a:p>
          <a:p>
            <a:pPr marL="342900" indent="-342900">
              <a:buAutoNum type="arabicPlain" startAt="208"/>
            </a:pPr>
            <a:r>
              <a:rPr lang="en-US" sz="1200" dirty="0" smtClean="0">
                <a:latin typeface="Arial" panose="020B0604020202020204" pitchFamily="34" charset="0"/>
                <a:cs typeface="Arial" panose="020B0604020202020204" pitchFamily="34" charset="0"/>
              </a:rPr>
              <a:t> Consumers tested HCV RNA positive (including 13 x re-infected)</a:t>
            </a:r>
          </a:p>
          <a:p>
            <a:endParaRPr lang="en-US" sz="105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1 current HCV treatment</a:t>
            </a:r>
          </a:p>
          <a:p>
            <a:r>
              <a:rPr lang="en-US" sz="1200" dirty="0" smtClean="0">
                <a:latin typeface="Arial" panose="020B0604020202020204" pitchFamily="34" charset="0"/>
                <a:cs typeface="Arial" panose="020B0604020202020204" pitchFamily="34" charset="0"/>
              </a:rPr>
              <a:t>2 consumers prescribed treatment but did not commence (including  1 x deceased)</a:t>
            </a:r>
          </a:p>
          <a:p>
            <a:r>
              <a:rPr lang="en-US" sz="1200" dirty="0" smtClean="0">
                <a:latin typeface="Arial" panose="020B0604020202020204" pitchFamily="34" charset="0"/>
                <a:cs typeface="Arial" panose="020B0604020202020204" pitchFamily="34" charset="0"/>
              </a:rPr>
              <a:t>4 consumers commenced treatment, but lost contact and/or did not complete</a:t>
            </a:r>
          </a:p>
          <a:p>
            <a:r>
              <a:rPr lang="en-US" sz="1200" dirty="0" smtClean="0">
                <a:latin typeface="Arial" panose="020B0604020202020204" pitchFamily="34" charset="0"/>
                <a:cs typeface="Arial" panose="020B0604020202020204" pitchFamily="34" charset="0"/>
              </a:rPr>
              <a:t>32 consumers completed treatment, require SVR testing (including  2 x re-infected)*</a:t>
            </a:r>
          </a:p>
          <a:p>
            <a:r>
              <a:rPr lang="en-US" sz="1200" dirty="0" smtClean="0">
                <a:latin typeface="Arial" panose="020B0604020202020204" pitchFamily="34" charset="0"/>
                <a:cs typeface="Arial" panose="020B0604020202020204" pitchFamily="34" charset="0"/>
              </a:rPr>
              <a:t>60 consumers completed treatment and achieved SVR (including 2 x re-infected/treated twice and 3 x deceased)</a:t>
            </a:r>
          </a:p>
          <a:p>
            <a:endParaRPr lang="en-US" sz="105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109 consumers require follow-up – treatment, assessment, and/or confirmatory HCV RNA testing (including 9 x re-infected)*</a:t>
            </a:r>
          </a:p>
          <a:p>
            <a:pPr algn="ctr"/>
            <a:endParaRPr lang="en-US" sz="1050" dirty="0" smtClean="0">
              <a:latin typeface="Arial" panose="020B0604020202020204" pitchFamily="34" charset="0"/>
              <a:cs typeface="Arial" panose="020B0604020202020204" pitchFamily="34" charset="0"/>
            </a:endParaRPr>
          </a:p>
          <a:p>
            <a:pPr algn="l"/>
            <a:r>
              <a:rPr lang="en-US" sz="1050" dirty="0" smtClean="0">
                <a:latin typeface="Arial" panose="020B0604020202020204" pitchFamily="34" charset="0"/>
                <a:cs typeface="Arial" panose="020B0604020202020204" pitchFamily="34" charset="0"/>
              </a:rPr>
              <a:t>*to the best of our knowledge; may have had additional services conducted elsewhere</a:t>
            </a:r>
            <a:endParaRPr lang="en-US" sz="120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6AFBE4C-255B-4980-8D2C-D2DD0C23D85D}" type="slidenum">
              <a:rPr lang="en-US" smtClean="0"/>
              <a:t>8</a:t>
            </a:fld>
            <a:endParaRPr lang="en-US"/>
          </a:p>
        </p:txBody>
      </p:sp>
    </p:spTree>
    <p:extLst>
      <p:ext uri="{BB962C8B-B14F-4D97-AF65-F5344CB8AC3E}">
        <p14:creationId xmlns:p14="http://schemas.microsoft.com/office/powerpoint/2010/main" val="107133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2000" dirty="0" smtClean="0">
                <a:latin typeface="Arial" panose="020B0604020202020204" pitchFamily="34" charset="0"/>
                <a:cs typeface="Arial" panose="020B0604020202020204" pitchFamily="34" charset="0"/>
              </a:rPr>
              <a:t>HCV Case Management service data… 156 consumer contacts </a:t>
            </a:r>
          </a:p>
          <a:p>
            <a:endParaRPr lang="en-US" sz="16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91 consumers tested HCV RNA positive (including 2 x re-infected)</a:t>
            </a:r>
          </a:p>
          <a:p>
            <a:endParaRPr lang="en-US" sz="16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0 Current HCV treatment</a:t>
            </a:r>
          </a:p>
          <a:p>
            <a:pPr lvl="1"/>
            <a:r>
              <a:rPr lang="en-US" sz="2000" dirty="0" smtClean="0">
                <a:latin typeface="Arial" panose="020B0604020202020204" pitchFamily="34" charset="0"/>
                <a:cs typeface="Arial" panose="020B0604020202020204" pitchFamily="34" charset="0"/>
              </a:rPr>
              <a:t>2 consumers prescribed treatment but did not commence </a:t>
            </a:r>
          </a:p>
          <a:p>
            <a:pPr lvl="1"/>
            <a:r>
              <a:rPr lang="en-US" sz="2000" dirty="0" smtClean="0">
                <a:latin typeface="Arial" panose="020B0604020202020204" pitchFamily="34" charset="0"/>
                <a:cs typeface="Arial" panose="020B0604020202020204" pitchFamily="34" charset="0"/>
              </a:rPr>
              <a:t>5 consumers commenced treatment, but lost contact and/or did not complete</a:t>
            </a:r>
          </a:p>
          <a:p>
            <a:pPr lvl="1"/>
            <a:r>
              <a:rPr lang="en-US" sz="2000" dirty="0" smtClean="0">
                <a:latin typeface="Arial" panose="020B0604020202020204" pitchFamily="34" charset="0"/>
                <a:cs typeface="Arial" panose="020B0604020202020204" pitchFamily="34" charset="0"/>
              </a:rPr>
              <a:t>7 consumers completed treatment, require SVR testing (including 1 x re-infected)</a:t>
            </a:r>
          </a:p>
          <a:p>
            <a:pPr lvl="1"/>
            <a:r>
              <a:rPr lang="en-US" sz="2000" dirty="0" smtClean="0">
                <a:latin typeface="Arial" panose="020B0604020202020204" pitchFamily="34" charset="0"/>
                <a:cs typeface="Arial" panose="020B0604020202020204" pitchFamily="34" charset="0"/>
              </a:rPr>
              <a:t>21 consumers completed treatment and achieved SVR (including 1 x re-infected and 2 deceased)</a:t>
            </a:r>
          </a:p>
          <a:p>
            <a:endParaRPr lang="en-US" sz="16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56 consumers require follow up for treatment, assessment, and/or confirmatory HCV RNA testing* </a:t>
            </a:r>
          </a:p>
          <a:p>
            <a:endParaRPr lang="en-US" sz="2000" dirty="0" smtClean="0">
              <a:latin typeface="Arial" panose="020B0604020202020204" pitchFamily="34" charset="0"/>
              <a:cs typeface="Arial" panose="020B0604020202020204" pitchFamily="34" charset="0"/>
            </a:endParaRPr>
          </a:p>
          <a:p>
            <a:pPr lvl="3"/>
            <a:r>
              <a:rPr lang="en-US" sz="1600" dirty="0" smtClean="0">
                <a:latin typeface="Arial" panose="020B0604020202020204" pitchFamily="34" charset="0"/>
                <a:cs typeface="Arial" panose="020B0604020202020204" pitchFamily="34" charset="0"/>
              </a:rPr>
              <a:t>*to the best of our knowledge; may have had additional services conducted elsewhere). </a:t>
            </a:r>
          </a:p>
          <a:p>
            <a:endParaRPr lang="en-AU" dirty="0"/>
          </a:p>
        </p:txBody>
      </p:sp>
      <p:sp>
        <p:nvSpPr>
          <p:cNvPr id="4" name="Slide Number Placeholder 3"/>
          <p:cNvSpPr>
            <a:spLocks noGrp="1"/>
          </p:cNvSpPr>
          <p:nvPr>
            <p:ph type="sldNum" sz="quarter" idx="10"/>
          </p:nvPr>
        </p:nvSpPr>
        <p:spPr/>
        <p:txBody>
          <a:bodyPr/>
          <a:lstStyle/>
          <a:p>
            <a:fld id="{56AFBE4C-255B-4980-8D2C-D2DD0C23D85D}" type="slidenum">
              <a:rPr lang="en-US" smtClean="0"/>
              <a:t>9</a:t>
            </a:fld>
            <a:endParaRPr lang="en-US"/>
          </a:p>
        </p:txBody>
      </p:sp>
    </p:spTree>
    <p:extLst>
      <p:ext uri="{BB962C8B-B14F-4D97-AF65-F5344CB8AC3E}">
        <p14:creationId xmlns:p14="http://schemas.microsoft.com/office/powerpoint/2010/main" val="333354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Changing contact details and transient lifestyles – requires perseverance and patience, but no loss of “place in queue” upon re-engagement </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latin typeface="Arial" panose="020B0604020202020204" pitchFamily="34" charset="0"/>
                <a:cs typeface="Arial" panose="020B0604020202020204" pitchFamily="34" charset="0"/>
              </a:rPr>
              <a:t>More immediate concerns or crises frequently take priority over addressing asymptomatic HCV</a:t>
            </a: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Priorities shift according to circumstance, despite positive/committed initial engagement</a:t>
            </a:r>
          </a:p>
          <a:p>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Staffing availability, competing program requirements and securing right staff for the role</a:t>
            </a:r>
          </a:p>
          <a:p>
            <a:pPr marL="285750" indent="-2857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Re-infection – despite best intentions and being fully informed</a:t>
            </a:r>
          </a:p>
          <a:p>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COVID19 for staff: </a:t>
            </a:r>
            <a:r>
              <a:rPr lang="en-US" sz="1200" dirty="0" smtClean="0">
                <a:latin typeface="Arial" panose="020B0604020202020204" pitchFamily="34" charset="0"/>
                <a:cs typeface="Arial" panose="020B0604020202020204" pitchFamily="34" charset="0"/>
              </a:rPr>
              <a:t>complete clinic closure and/or limited ability for face to face consult or service delivery. No home visits/outreach conducted during this time</a:t>
            </a:r>
          </a:p>
          <a:p>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COVID19 for consumers</a:t>
            </a:r>
            <a:r>
              <a:rPr lang="en-US" sz="1200" dirty="0" smtClean="0">
                <a:latin typeface="Arial" panose="020B0604020202020204" pitchFamily="34" charset="0"/>
                <a:cs typeface="Arial" panose="020B0604020202020204" pitchFamily="34" charset="0"/>
              </a:rPr>
              <a:t>:  service closure or disruption impacting on usual supports available</a:t>
            </a:r>
          </a:p>
          <a:p>
            <a:endParaRPr lang="en-AU" dirty="0"/>
          </a:p>
        </p:txBody>
      </p:sp>
      <p:sp>
        <p:nvSpPr>
          <p:cNvPr id="4" name="Slide Number Placeholder 3"/>
          <p:cNvSpPr>
            <a:spLocks noGrp="1"/>
          </p:cNvSpPr>
          <p:nvPr>
            <p:ph type="sldNum" sz="quarter" idx="10"/>
          </p:nvPr>
        </p:nvSpPr>
        <p:spPr/>
        <p:txBody>
          <a:bodyPr/>
          <a:lstStyle/>
          <a:p>
            <a:fld id="{56AFBE4C-255B-4980-8D2C-D2DD0C23D85D}" type="slidenum">
              <a:rPr lang="en-US" smtClean="0"/>
              <a:t>13</a:t>
            </a:fld>
            <a:endParaRPr lang="en-US"/>
          </a:p>
        </p:txBody>
      </p:sp>
    </p:spTree>
    <p:extLst>
      <p:ext uri="{BB962C8B-B14F-4D97-AF65-F5344CB8AC3E}">
        <p14:creationId xmlns:p14="http://schemas.microsoft.com/office/powerpoint/2010/main" val="10963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Increased drug prices = less disposable income,  compounded by increases in rental prices and for some the ability to maintain daily pharmacotherapy payments </a:t>
            </a:r>
          </a:p>
          <a:p>
            <a:pPr marL="457200" indent="-4572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For a number of consumers this meant even less money and difficulty keeping appointments as a result of less stable housing or homelessness</a:t>
            </a:r>
          </a:p>
          <a:p>
            <a:pPr marL="457200" indent="-4572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This potentially led to lower engagement with any service and less priority in dealing with BBV testing, HCV treatment commencement and  engagement.</a:t>
            </a:r>
          </a:p>
          <a:p>
            <a:endParaRPr lang="en-AU" dirty="0"/>
          </a:p>
        </p:txBody>
      </p:sp>
      <p:sp>
        <p:nvSpPr>
          <p:cNvPr id="4" name="Slide Number Placeholder 3"/>
          <p:cNvSpPr>
            <a:spLocks noGrp="1"/>
          </p:cNvSpPr>
          <p:nvPr>
            <p:ph type="sldNum" sz="quarter" idx="10"/>
          </p:nvPr>
        </p:nvSpPr>
        <p:spPr/>
        <p:txBody>
          <a:bodyPr/>
          <a:lstStyle/>
          <a:p>
            <a:fld id="{56AFBE4C-255B-4980-8D2C-D2DD0C23D85D}" type="slidenum">
              <a:rPr lang="en-US" smtClean="0"/>
              <a:t>14</a:t>
            </a:fld>
            <a:endParaRPr lang="en-US"/>
          </a:p>
        </p:txBody>
      </p:sp>
    </p:spTree>
    <p:extLst>
      <p:ext uri="{BB962C8B-B14F-4D97-AF65-F5344CB8AC3E}">
        <p14:creationId xmlns:p14="http://schemas.microsoft.com/office/powerpoint/2010/main" val="359764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AFBE4C-255B-4980-8D2C-D2DD0C23D85D}" type="slidenum">
              <a:rPr lang="en-US" smtClean="0"/>
              <a:t>15</a:t>
            </a:fld>
            <a:endParaRPr lang="en-US"/>
          </a:p>
        </p:txBody>
      </p:sp>
    </p:spTree>
    <p:extLst>
      <p:ext uri="{BB962C8B-B14F-4D97-AF65-F5344CB8AC3E}">
        <p14:creationId xmlns:p14="http://schemas.microsoft.com/office/powerpoint/2010/main" val="201662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12E93A-E764-432F-A90D-B741A63A95B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377691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2E93A-E764-432F-A90D-B741A63A95B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282825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2E93A-E764-432F-A90D-B741A63A95B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313495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2E93A-E764-432F-A90D-B741A63A95B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376376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12E93A-E764-432F-A90D-B741A63A95B7}"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125049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12E93A-E764-432F-A90D-B741A63A95B7}"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368961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12E93A-E764-432F-A90D-B741A63A95B7}"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54296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12E93A-E764-432F-A90D-B741A63A95B7}"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423924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2E93A-E764-432F-A90D-B741A63A95B7}"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383569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12E93A-E764-432F-A90D-B741A63A95B7}"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59288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12E93A-E764-432F-A90D-B741A63A95B7}"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6D7D5-10EE-4E46-91E3-D1D981762892}" type="slidenum">
              <a:rPr lang="en-US" smtClean="0"/>
              <a:t>‹#›</a:t>
            </a:fld>
            <a:endParaRPr lang="en-US"/>
          </a:p>
        </p:txBody>
      </p:sp>
    </p:spTree>
    <p:extLst>
      <p:ext uri="{BB962C8B-B14F-4D97-AF65-F5344CB8AC3E}">
        <p14:creationId xmlns:p14="http://schemas.microsoft.com/office/powerpoint/2010/main" val="393161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2E93A-E764-432F-A90D-B741A63A95B7}" type="datetimeFigureOut">
              <a:rPr lang="en-US" smtClean="0"/>
              <a:t>6/23/2022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6D7D5-10EE-4E46-91E3-D1D981762892}" type="slidenum">
              <a:rPr lang="en-US" smtClean="0"/>
              <a:t>‹#›</a:t>
            </a:fld>
            <a:endParaRPr lang="en-US"/>
          </a:p>
        </p:txBody>
      </p:sp>
    </p:spTree>
    <p:extLst>
      <p:ext uri="{BB962C8B-B14F-4D97-AF65-F5344CB8AC3E}">
        <p14:creationId xmlns:p14="http://schemas.microsoft.com/office/powerpoint/2010/main" val="233206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harmreductionwa.or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206" y="174567"/>
            <a:ext cx="5857421" cy="17979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Box 3"/>
          <p:cNvSpPr txBox="1">
            <a:spLocks noChangeArrowheads="1"/>
          </p:cNvSpPr>
          <p:nvPr/>
        </p:nvSpPr>
        <p:spPr bwMode="auto">
          <a:xfrm>
            <a:off x="1301278" y="3964688"/>
            <a:ext cx="9273275" cy="20262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b="1" dirty="0" smtClean="0">
                <a:ln>
                  <a:solidFill>
                    <a:sysClr val="windowText" lastClr="000000"/>
                  </a:solidFill>
                </a:ln>
                <a:solidFill>
                  <a:srgbClr val="C2282D"/>
                </a:solidFill>
                <a:latin typeface="Arial" panose="020B0604020202020204" pitchFamily="34" charset="0"/>
                <a:cs typeface="Arial" panose="020B0604020202020204" pitchFamily="34" charset="0"/>
              </a:rPr>
              <a:t>TAKING IT TO THE STREETS: </a:t>
            </a:r>
            <a:endParaRPr lang="en-US" altLang="en-US" sz="3200" b="1" dirty="0">
              <a:ln>
                <a:solidFill>
                  <a:sysClr val="windowText" lastClr="000000"/>
                </a:solidFill>
              </a:ln>
              <a:solidFill>
                <a:srgbClr val="C2282D"/>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b="1" dirty="0">
                <a:ln>
                  <a:solidFill>
                    <a:sysClr val="windowText" lastClr="000000"/>
                  </a:solidFill>
                </a:ln>
                <a:solidFill>
                  <a:srgbClr val="C2282D"/>
                </a:solidFill>
                <a:latin typeface="Arial" panose="020B0604020202020204" pitchFamily="34" charset="0"/>
                <a:cs typeface="Arial" panose="020B0604020202020204" pitchFamily="34" charset="0"/>
              </a:rPr>
              <a:t>Genuine Peer Involvement Increases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b="1" dirty="0">
                <a:ln>
                  <a:solidFill>
                    <a:sysClr val="windowText" lastClr="000000"/>
                  </a:solidFill>
                </a:ln>
                <a:solidFill>
                  <a:srgbClr val="C2282D"/>
                </a:solidFill>
                <a:latin typeface="Arial" panose="020B0604020202020204" pitchFamily="34" charset="0"/>
                <a:cs typeface="Arial" panose="020B0604020202020204" pitchFamily="34" charset="0"/>
              </a:rPr>
              <a:t>Access to HCV Testing and Uptake of HCV Treatments</a:t>
            </a:r>
            <a:endParaRPr kumimoji="0" lang="en-US" altLang="en-US" sz="2800" b="1" i="0" u="none" strike="noStrike" cap="none" normalizeH="0" baseline="0" dirty="0">
              <a:ln>
                <a:solidFill>
                  <a:sysClr val="windowText" lastClr="000000"/>
                </a:solidFill>
              </a:ln>
              <a:solidFill>
                <a:srgbClr val="C2282D"/>
              </a:solidFill>
              <a:effectLst/>
              <a:latin typeface="Arial" panose="020B0604020202020204" pitchFamily="34" charset="0"/>
              <a:cs typeface="Arial" panose="020B0604020202020204" pitchFamily="34" charset="0"/>
            </a:endParaRPr>
          </a:p>
        </p:txBody>
      </p:sp>
      <p:sp>
        <p:nvSpPr>
          <p:cNvPr id="7" name="TextBox 6"/>
          <p:cNvSpPr txBox="1"/>
          <p:nvPr/>
        </p:nvSpPr>
        <p:spPr>
          <a:xfrm>
            <a:off x="91441" y="5232471"/>
            <a:ext cx="12100559" cy="2200602"/>
          </a:xfrm>
          <a:prstGeom prst="rect">
            <a:avLst/>
          </a:prstGeom>
          <a:noFill/>
        </p:spPr>
        <p:txBody>
          <a:bodyPr wrap="square" rtlCol="0">
            <a:spAutoFit/>
          </a:bodyPr>
          <a:lstStyle/>
          <a:p>
            <a:endParaRPr lang="en-US" sz="2400" dirty="0">
              <a:latin typeface="Budidaya" panose="02000500000000000000" pitchFamily="2" charset="0"/>
            </a:endParaRPr>
          </a:p>
          <a:p>
            <a:r>
              <a:rPr lang="en-US" sz="1600" b="1" dirty="0">
                <a:latin typeface="Arial" panose="020B0604020202020204" pitchFamily="34" charset="0"/>
                <a:cs typeface="Arial" panose="020B0604020202020204" pitchFamily="34" charset="0"/>
              </a:rPr>
              <a:t>Paul Jeffery </a:t>
            </a:r>
          </a:p>
          <a:p>
            <a:r>
              <a:rPr lang="en-US" sz="1600" dirty="0">
                <a:latin typeface="Arial" panose="020B0604020202020204" pitchFamily="34" charset="0"/>
                <a:cs typeface="Arial" panose="020B0604020202020204" pitchFamily="34" charset="0"/>
              </a:rPr>
              <a:t>Hepatitis C Case Management (Perth)</a:t>
            </a:r>
          </a:p>
          <a:p>
            <a:endParaRPr lang="en-US" sz="7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Jodie Savage</a:t>
            </a:r>
          </a:p>
          <a:p>
            <a:r>
              <a:rPr lang="en-US" sz="1600" dirty="0">
                <a:latin typeface="Arial" panose="020B0604020202020204" pitchFamily="34" charset="0"/>
                <a:cs typeface="Arial" panose="020B0604020202020204" pitchFamily="34" charset="0"/>
              </a:rPr>
              <a:t>Hepatitis C Case Management (Bunbury and </a:t>
            </a:r>
            <a:r>
              <a:rPr lang="en-US" sz="1600" dirty="0" smtClean="0">
                <a:latin typeface="Arial" panose="020B0604020202020204" pitchFamily="34" charset="0"/>
                <a:cs typeface="Arial" panose="020B0604020202020204" pitchFamily="34" charset="0"/>
              </a:rPr>
              <a:t>Southwest) </a:t>
            </a:r>
            <a:endParaRPr lang="en-US" sz="1600" dirty="0">
              <a:latin typeface="Arial" panose="020B0604020202020204" pitchFamily="34" charset="0"/>
              <a:cs typeface="Arial" panose="020B0604020202020204" pitchFamily="34" charset="0"/>
            </a:endParaRPr>
          </a:p>
          <a:p>
            <a:r>
              <a:rPr lang="en-US" sz="2200" dirty="0"/>
              <a:t> </a:t>
            </a:r>
          </a:p>
          <a:p>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0358" y="5990984"/>
            <a:ext cx="2745473" cy="842733"/>
          </a:xfrm>
          <a:prstGeom prst="rect">
            <a:avLst/>
          </a:prstGeom>
        </p:spPr>
      </p:pic>
    </p:spTree>
    <p:extLst>
      <p:ext uri="{BB962C8B-B14F-4D97-AF65-F5344CB8AC3E}">
        <p14:creationId xmlns:p14="http://schemas.microsoft.com/office/powerpoint/2010/main" val="1148619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9" name="Rectangle 8"/>
          <p:cNvSpPr/>
          <p:nvPr/>
        </p:nvSpPr>
        <p:spPr>
          <a:xfrm>
            <a:off x="4878045" y="3117504"/>
            <a:ext cx="6771030" cy="1938992"/>
          </a:xfrm>
          <a:prstGeom prst="rect">
            <a:avLst/>
          </a:prstGeom>
        </p:spPr>
        <p:txBody>
          <a:bodyPr wrap="square">
            <a:spAutoFit/>
          </a:bodyPr>
          <a:lstStyle/>
          <a:p>
            <a:pPr>
              <a:lnSpc>
                <a:spcPct val="150000"/>
              </a:lnSpc>
              <a:buSzPct val="100000"/>
              <a:defRPr/>
            </a:pPr>
            <a:endParaRPr lang="en-AU" sz="4000" dirty="0">
              <a:solidFill>
                <a:srgbClr val="4E4E50"/>
              </a:solidFill>
              <a:latin typeface="Budidaya" panose="02000500000000000000" pitchFamily="2" charset="0"/>
              <a:cs typeface="Arial" panose="020B0604020202020204" pitchFamily="34" charset="0"/>
            </a:endParaRPr>
          </a:p>
          <a:p>
            <a:pPr>
              <a:lnSpc>
                <a:spcPct val="150000"/>
              </a:lnSpc>
              <a:buSzPct val="100000"/>
              <a:defRPr/>
            </a:pPr>
            <a:endParaRPr lang="en-AU" sz="4000" dirty="0">
              <a:solidFill>
                <a:srgbClr val="4E4E50"/>
              </a:solidFill>
              <a:latin typeface="Budidaya" panose="02000500000000000000" pitchFamily="2" charset="0"/>
              <a:cs typeface="Arial" panose="020B0604020202020204" pitchFamily="34" charset="0"/>
            </a:endParaRPr>
          </a:p>
        </p:txBody>
      </p:sp>
      <p:sp>
        <p:nvSpPr>
          <p:cNvPr id="4" name="Rectangle 3"/>
          <p:cNvSpPr/>
          <p:nvPr/>
        </p:nvSpPr>
        <p:spPr>
          <a:xfrm>
            <a:off x="0" y="184262"/>
            <a:ext cx="12192000" cy="769441"/>
          </a:xfrm>
          <a:prstGeom prst="rect">
            <a:avLst/>
          </a:prstGeom>
        </p:spPr>
        <p:txBody>
          <a:bodyPr wrap="square">
            <a:spAutoFit/>
          </a:bodyPr>
          <a:lstStyle/>
          <a:p>
            <a:pPr algn="ctr"/>
            <a:r>
              <a:rPr lang="en-US" sz="4400" b="1" dirty="0">
                <a:ln>
                  <a:solidFill>
                    <a:sysClr val="windowText" lastClr="000000"/>
                  </a:solidFill>
                </a:ln>
                <a:solidFill>
                  <a:srgbClr val="C00000"/>
                </a:solidFill>
                <a:latin typeface="Arial" panose="020B0604020202020204" pitchFamily="34" charset="0"/>
                <a:cs typeface="Arial" panose="020B0604020202020204" pitchFamily="34" charset="0"/>
              </a:rPr>
              <a:t>Consumer Intervention Statistics</a:t>
            </a:r>
          </a:p>
        </p:txBody>
      </p:sp>
      <p:sp>
        <p:nvSpPr>
          <p:cNvPr id="5" name="Rectangle 4"/>
          <p:cNvSpPr/>
          <p:nvPr/>
        </p:nvSpPr>
        <p:spPr>
          <a:xfrm>
            <a:off x="6192853" y="1441878"/>
            <a:ext cx="5392848" cy="4062651"/>
          </a:xfrm>
          <a:prstGeom prst="rect">
            <a:avLst/>
          </a:prstGeom>
          <a:ln w="76200">
            <a:noFill/>
          </a:ln>
        </p:spPr>
        <p:txBody>
          <a:bodyPr wrap="square">
            <a:spAutoFit/>
          </a:bodyPr>
          <a:lstStyle/>
          <a:p>
            <a:pPr algn="ctr"/>
            <a:r>
              <a:rPr lang="en-US" sz="2800" b="1" dirty="0">
                <a:ln>
                  <a:solidFill>
                    <a:sysClr val="windowText" lastClr="000000"/>
                  </a:solidFill>
                </a:ln>
                <a:solidFill>
                  <a:srgbClr val="6CE5E8"/>
                </a:solidFill>
                <a:latin typeface="Arial" panose="020B0604020202020204" pitchFamily="34" charset="0"/>
                <a:cs typeface="Arial" panose="020B0604020202020204" pitchFamily="34" charset="0"/>
              </a:rPr>
              <a:t>South </a:t>
            </a:r>
            <a:r>
              <a:rPr lang="en-US" sz="2800" b="1" dirty="0" smtClean="0">
                <a:ln>
                  <a:solidFill>
                    <a:sysClr val="windowText" lastClr="000000"/>
                  </a:solidFill>
                </a:ln>
                <a:solidFill>
                  <a:srgbClr val="6CE5E8"/>
                </a:solidFill>
                <a:latin typeface="Arial" panose="020B0604020202020204" pitchFamily="34" charset="0"/>
                <a:cs typeface="Arial" panose="020B0604020202020204" pitchFamily="34" charset="0"/>
              </a:rPr>
              <a:t>West</a:t>
            </a:r>
          </a:p>
          <a:p>
            <a:pPr algn="ctr"/>
            <a:endParaRPr lang="en-US"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35 consumers seen for HCV treatment overall </a:t>
            </a:r>
            <a:r>
              <a:rPr lang="en-US" sz="2400" dirty="0">
                <a:latin typeface="Arial" panose="020B0604020202020204" pitchFamily="34" charset="0"/>
                <a:cs typeface="Arial" panose="020B0604020202020204" pitchFamily="34" charset="0"/>
              </a:rPr>
              <a:t>since role began (July 2019)</a:t>
            </a:r>
          </a:p>
          <a:p>
            <a:pPr algn="ctr"/>
            <a:r>
              <a:rPr lang="en-US" sz="1400" dirty="0">
                <a:latin typeface="Arial" panose="020B0604020202020204" pitchFamily="34" charset="0"/>
                <a:cs typeface="Arial" panose="020B0604020202020204" pitchFamily="34" charset="0"/>
              </a:rPr>
              <a:t> </a:t>
            </a:r>
          </a:p>
          <a:p>
            <a:pPr marL="533400" indent="-352425">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543 total contacts </a:t>
            </a:r>
          </a:p>
          <a:p>
            <a:pPr marL="533400" indent="-352425">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1004 </a:t>
            </a:r>
            <a:r>
              <a:rPr lang="en-US" sz="2400" dirty="0">
                <a:latin typeface="Arial" panose="020B0604020202020204" pitchFamily="34" charset="0"/>
                <a:cs typeface="Arial" panose="020B0604020202020204" pitchFamily="34" charset="0"/>
              </a:rPr>
              <a:t>interventions </a:t>
            </a:r>
          </a:p>
          <a:p>
            <a:pPr marL="533400" indent="-352425">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564 </a:t>
            </a:r>
            <a:r>
              <a:rPr lang="en-US" sz="2400" dirty="0">
                <a:latin typeface="Arial" panose="020B0604020202020204" pitchFamily="34" charset="0"/>
                <a:cs typeface="Arial" panose="020B0604020202020204" pitchFamily="34" charset="0"/>
              </a:rPr>
              <a:t>interventions re: </a:t>
            </a:r>
            <a:r>
              <a:rPr lang="en-US" sz="2400" dirty="0" smtClean="0">
                <a:latin typeface="Arial" panose="020B0604020202020204" pitchFamily="34" charset="0"/>
                <a:cs typeface="Arial" panose="020B0604020202020204" pitchFamily="34" charset="0"/>
              </a:rPr>
              <a:t>BBV/HCV</a:t>
            </a:r>
          </a:p>
          <a:p>
            <a:pPr algn="ctr"/>
            <a:endParaRPr lang="en-US" b="1" dirty="0">
              <a:latin typeface="Arial" panose="020B0604020202020204" pitchFamily="34" charset="0"/>
              <a:cs typeface="Arial" panose="020B0604020202020204" pitchFamily="34" charset="0"/>
            </a:endParaRPr>
          </a:p>
        </p:txBody>
      </p:sp>
      <p:sp>
        <p:nvSpPr>
          <p:cNvPr id="6" name="Rectangle 5"/>
          <p:cNvSpPr/>
          <p:nvPr/>
        </p:nvSpPr>
        <p:spPr>
          <a:xfrm>
            <a:off x="485870" y="1441878"/>
            <a:ext cx="5362669" cy="4062651"/>
          </a:xfrm>
          <a:prstGeom prst="rect">
            <a:avLst/>
          </a:prstGeom>
          <a:ln w="76200">
            <a:noFill/>
          </a:ln>
        </p:spPr>
        <p:txBody>
          <a:bodyPr wrap="square">
            <a:spAutoFit/>
          </a:bodyPr>
          <a:lstStyle/>
          <a:p>
            <a:pPr algn="ctr"/>
            <a:r>
              <a:rPr lang="en-US" sz="2800" b="1" dirty="0" smtClean="0">
                <a:ln>
                  <a:solidFill>
                    <a:sysClr val="windowText" lastClr="000000"/>
                  </a:solidFill>
                </a:ln>
                <a:solidFill>
                  <a:srgbClr val="7ED957"/>
                </a:solidFill>
                <a:latin typeface="Arial" panose="020B0604020202020204" pitchFamily="34" charset="0"/>
                <a:cs typeface="Arial" panose="020B0604020202020204" pitchFamily="34" charset="0"/>
              </a:rPr>
              <a:t>Perth</a:t>
            </a:r>
          </a:p>
          <a:p>
            <a:pPr algn="ctr"/>
            <a:endParaRPr lang="en-US"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99 </a:t>
            </a:r>
            <a:r>
              <a:rPr lang="en-US" sz="2400" b="1" dirty="0">
                <a:latin typeface="Arial" panose="020B0604020202020204" pitchFamily="34" charset="0"/>
                <a:cs typeface="Arial" panose="020B0604020202020204" pitchFamily="34" charset="0"/>
              </a:rPr>
              <a:t>consumers seen for HCV treatment overall </a:t>
            </a:r>
            <a:r>
              <a:rPr lang="en-US" sz="2400" dirty="0">
                <a:latin typeface="Arial" panose="020B0604020202020204" pitchFamily="34" charset="0"/>
                <a:cs typeface="Arial" panose="020B0604020202020204" pitchFamily="34" charset="0"/>
              </a:rPr>
              <a:t>since role began (July 2017)</a:t>
            </a:r>
          </a:p>
          <a:p>
            <a:pPr algn="ctr"/>
            <a:r>
              <a:rPr lang="en-US" sz="1400" dirty="0">
                <a:latin typeface="Arial" panose="020B0604020202020204" pitchFamily="34" charset="0"/>
                <a:cs typeface="Arial" panose="020B0604020202020204" pitchFamily="34" charset="0"/>
              </a:rPr>
              <a:t> </a:t>
            </a:r>
          </a:p>
          <a:p>
            <a:pPr marL="625475" indent="-354013">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2504 total </a:t>
            </a:r>
            <a:r>
              <a:rPr lang="en-US" sz="2400" dirty="0" smtClean="0">
                <a:latin typeface="Arial" panose="020B0604020202020204" pitchFamily="34" charset="0"/>
                <a:cs typeface="Arial" panose="020B0604020202020204" pitchFamily="34" charset="0"/>
              </a:rPr>
              <a:t>contacts</a:t>
            </a:r>
          </a:p>
          <a:p>
            <a:pPr marL="625475" indent="-354013">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9408 </a:t>
            </a:r>
            <a:r>
              <a:rPr lang="en-US" sz="2400" dirty="0">
                <a:latin typeface="Arial" panose="020B0604020202020204" pitchFamily="34" charset="0"/>
                <a:cs typeface="Arial" panose="020B0604020202020204" pitchFamily="34" charset="0"/>
              </a:rPr>
              <a:t>interventions </a:t>
            </a:r>
          </a:p>
          <a:p>
            <a:pPr marL="625475" indent="-354013">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6140 </a:t>
            </a:r>
            <a:r>
              <a:rPr lang="en-US" sz="2400" dirty="0">
                <a:latin typeface="Arial" panose="020B0604020202020204" pitchFamily="34" charset="0"/>
                <a:cs typeface="Arial" panose="020B0604020202020204" pitchFamily="34" charset="0"/>
              </a:rPr>
              <a:t>interventions re: </a:t>
            </a:r>
            <a:r>
              <a:rPr lang="en-US" sz="2400" dirty="0" smtClean="0">
                <a:latin typeface="Arial" panose="020B0604020202020204" pitchFamily="34" charset="0"/>
                <a:cs typeface="Arial" panose="020B0604020202020204" pitchFamily="34" charset="0"/>
              </a:rPr>
              <a:t>BBV/HCV</a:t>
            </a:r>
          </a:p>
          <a:p>
            <a:pPr algn="ctr"/>
            <a:endParaRPr lang="en-US" dirty="0">
              <a:latin typeface="Arial" panose="020B0604020202020204" pitchFamily="34" charset="0"/>
              <a:cs typeface="Arial" panose="020B0604020202020204" pitchFamily="34" charset="0"/>
            </a:endParaRPr>
          </a:p>
        </p:txBody>
      </p:sp>
      <p:sp>
        <p:nvSpPr>
          <p:cNvPr id="8" name="Rectangle 7"/>
          <p:cNvSpPr/>
          <p:nvPr/>
        </p:nvSpPr>
        <p:spPr>
          <a:xfrm>
            <a:off x="5925495" y="1300796"/>
            <a:ext cx="101992" cy="4330459"/>
          </a:xfrm>
          <a:prstGeom prst="rect">
            <a:avLst/>
          </a:prstGeom>
          <a:solidFill>
            <a:srgbClr val="7E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013906" y="1300796"/>
            <a:ext cx="101992" cy="4330459"/>
          </a:xfrm>
          <a:prstGeom prst="rect">
            <a:avLst/>
          </a:prstGeom>
          <a:solidFill>
            <a:srgbClr val="6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02922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29" name="Rectangle 28"/>
          <p:cNvSpPr/>
          <p:nvPr/>
        </p:nvSpPr>
        <p:spPr>
          <a:xfrm>
            <a:off x="6526097" y="5476770"/>
            <a:ext cx="4150662" cy="421654"/>
          </a:xfrm>
          <a:prstGeom prst="rect">
            <a:avLst/>
          </a:prstGeom>
          <a:solidFill>
            <a:srgbClr val="6CE5E8"/>
          </a:solidFill>
        </p:spPr>
        <p:txBody>
          <a:bodyPr wrap="square">
            <a:spAutoFit/>
          </a:bodyPr>
          <a:lstStyle/>
          <a:p>
            <a:pPr marL="228600">
              <a:lnSpc>
                <a:spcPct val="107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Incentive for testing</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 Box 6"/>
          <p:cNvSpPr txBox="1">
            <a:spLocks noChangeArrowheads="1"/>
          </p:cNvSpPr>
          <p:nvPr/>
        </p:nvSpPr>
        <p:spPr bwMode="auto">
          <a:xfrm>
            <a:off x="0" y="1573777"/>
            <a:ext cx="3175775" cy="7537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6526097" y="4094501"/>
            <a:ext cx="4150662" cy="727059"/>
          </a:xfrm>
          <a:prstGeom prst="rect">
            <a:avLst/>
          </a:prstGeom>
          <a:solidFill>
            <a:srgbClr val="6CE5E8"/>
          </a:solidFill>
        </p:spPr>
        <p:txBody>
          <a:bodyPr wrap="square">
            <a:spAutoFit/>
          </a:bodyPr>
          <a:lstStyle/>
          <a:p>
            <a:pPr marL="228600">
              <a:lnSpc>
                <a:spcPct val="107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Availability of RN and </a:t>
            </a:r>
            <a:r>
              <a:rPr lang="en-US" sz="2000" dirty="0">
                <a:latin typeface="Arial" panose="020B0604020202020204" pitchFamily="34" charset="0"/>
                <a:ea typeface="Calibri" panose="020F0502020204030204" pitchFamily="34" charset="0"/>
                <a:cs typeface="Arial" panose="020B0604020202020204" pitchFamily="34" charset="0"/>
              </a:rPr>
              <a:t>changes </a:t>
            </a:r>
            <a:r>
              <a:rPr lang="en-US" sz="2000" dirty="0" smtClean="0">
                <a:latin typeface="Arial" panose="020B0604020202020204" pitchFamily="34" charset="0"/>
                <a:ea typeface="Calibri" panose="020F0502020204030204" pitchFamily="34" charset="0"/>
                <a:cs typeface="Arial" panose="020B0604020202020204" pitchFamily="34" charset="0"/>
              </a:rPr>
              <a:t>to HCV </a:t>
            </a:r>
            <a:r>
              <a:rPr lang="en-US" sz="2000" dirty="0">
                <a:latin typeface="Arial" panose="020B0604020202020204" pitchFamily="34" charset="0"/>
                <a:ea typeface="Calibri" panose="020F0502020204030204" pitchFamily="34" charset="0"/>
                <a:cs typeface="Arial" panose="020B0604020202020204" pitchFamily="34" charset="0"/>
              </a:rPr>
              <a:t>Case Management </a:t>
            </a:r>
            <a:r>
              <a:rPr lang="en-US" sz="2000" dirty="0" smtClean="0">
                <a:latin typeface="Arial" panose="020B0604020202020204" pitchFamily="34" charset="0"/>
                <a:ea typeface="Calibri" panose="020F0502020204030204" pitchFamily="34" charset="0"/>
                <a:cs typeface="Arial" panose="020B0604020202020204" pitchFamily="34" charset="0"/>
              </a:rPr>
              <a:t>staffing</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0" y="184262"/>
            <a:ext cx="12192000" cy="769441"/>
          </a:xfrm>
          <a:prstGeom prst="rect">
            <a:avLst/>
          </a:prstGeom>
        </p:spPr>
        <p:txBody>
          <a:bodyPr wrap="square">
            <a:spAutoFit/>
          </a:bodyPr>
          <a:lstStyle/>
          <a:p>
            <a:pPr algn="ctr"/>
            <a:r>
              <a:rPr lang="en-US" sz="4400" b="1" dirty="0" smtClean="0">
                <a:ln>
                  <a:solidFill>
                    <a:sysClr val="windowText" lastClr="000000"/>
                  </a:solidFill>
                </a:ln>
                <a:solidFill>
                  <a:srgbClr val="C00000"/>
                </a:solidFill>
                <a:latin typeface="Arial" panose="020B0604020202020204" pitchFamily="34" charset="0"/>
                <a:cs typeface="Arial" panose="020B0604020202020204" pitchFamily="34" charset="0"/>
              </a:rPr>
              <a:t>Differences for South West</a:t>
            </a:r>
            <a:endParaRPr lang="en-US" sz="4400" b="1" dirty="0">
              <a:ln>
                <a:solidFill>
                  <a:sysClr val="windowText" lastClr="000000"/>
                </a:solidFill>
              </a:ln>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224170" y="5195555"/>
            <a:ext cx="1861358" cy="1978803"/>
          </a:xfrm>
          <a:prstGeom prst="rect">
            <a:avLst/>
          </a:prstGeom>
        </p:spPr>
      </p:pic>
      <p:sp>
        <p:nvSpPr>
          <p:cNvPr id="4" name="TextBox 3"/>
          <p:cNvSpPr txBox="1"/>
          <p:nvPr/>
        </p:nvSpPr>
        <p:spPr>
          <a:xfrm>
            <a:off x="10302895" y="5394882"/>
            <a:ext cx="1692998" cy="954107"/>
          </a:xfrm>
          <a:prstGeom prst="rect">
            <a:avLst/>
          </a:prstGeom>
          <a:noFill/>
        </p:spPr>
        <p:txBody>
          <a:bodyPr wrap="square" rtlCol="0">
            <a:spAutoFit/>
          </a:bodyPr>
          <a:lstStyle/>
          <a:p>
            <a:pPr algn="ctr"/>
            <a:r>
              <a:rPr lang="en-AU" sz="2800" b="1" dirty="0" smtClean="0">
                <a:solidFill>
                  <a:schemeClr val="bg1"/>
                </a:solidFill>
                <a:latin typeface="Arial" panose="020B0604020202020204" pitchFamily="34" charset="0"/>
                <a:cs typeface="Arial" panose="020B0604020202020204" pitchFamily="34" charset="0"/>
              </a:rPr>
              <a:t>SOUTH WEST</a:t>
            </a:r>
            <a:endParaRPr lang="en-AU" sz="28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6526098" y="1639002"/>
            <a:ext cx="4150661" cy="853567"/>
          </a:xfrm>
          <a:prstGeom prst="rect">
            <a:avLst/>
          </a:prstGeom>
          <a:solidFill>
            <a:srgbClr val="6CE5E8"/>
          </a:solidFill>
        </p:spPr>
        <p:txBody>
          <a:bodyPr wrap="square">
            <a:spAutoFit/>
          </a:bodyPr>
          <a:lstStyle/>
          <a:p>
            <a:pPr marL="228600">
              <a:lnSpc>
                <a:spcPct val="107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South West region </a:t>
            </a:r>
          </a:p>
          <a:p>
            <a:pPr marL="228600">
              <a:lnSpc>
                <a:spcPct val="107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 24,000 km</a:t>
            </a:r>
            <a:r>
              <a:rPr lang="en-US" sz="2000" b="1" baseline="30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 / ~200,000 people</a:t>
            </a:r>
          </a:p>
        </p:txBody>
      </p:sp>
      <p:sp>
        <p:nvSpPr>
          <p:cNvPr id="12" name="Rectangle 11"/>
          <p:cNvSpPr/>
          <p:nvPr/>
        </p:nvSpPr>
        <p:spPr>
          <a:xfrm>
            <a:off x="1207797" y="1639002"/>
            <a:ext cx="4356847" cy="853567"/>
          </a:xfrm>
          <a:prstGeom prst="rect">
            <a:avLst/>
          </a:prstGeom>
          <a:solidFill>
            <a:srgbClr val="7ED957"/>
          </a:solidFill>
        </p:spPr>
        <p:txBody>
          <a:bodyPr wrap="square">
            <a:spAutoFit/>
          </a:bodyPr>
          <a:lstStyle/>
          <a:p>
            <a:pPr marL="228600">
              <a:lnSpc>
                <a:spcPct val="107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Greater Perth metro area </a:t>
            </a:r>
          </a:p>
          <a:p>
            <a:pPr marL="228600">
              <a:lnSpc>
                <a:spcPct val="107000"/>
              </a:lnSpc>
              <a:spcAft>
                <a:spcPts val="800"/>
              </a:spcAft>
            </a:pPr>
            <a:r>
              <a:rPr lang="en-US" sz="2000" b="1" dirty="0">
                <a:latin typeface="Arial" panose="020B0604020202020204" pitchFamily="34" charset="0"/>
                <a:ea typeface="Calibri" panose="020F0502020204030204" pitchFamily="34" charset="0"/>
                <a:cs typeface="Arial" panose="020B0604020202020204" pitchFamily="34" charset="0"/>
              </a:rPr>
              <a:t>= 6,400 km</a:t>
            </a:r>
            <a:r>
              <a:rPr lang="en-US" sz="2000" b="1" baseline="30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 / ~2,000,000 people</a:t>
            </a:r>
          </a:p>
        </p:txBody>
      </p:sp>
      <p:sp>
        <p:nvSpPr>
          <p:cNvPr id="14" name="TextBox 13"/>
          <p:cNvSpPr txBox="1"/>
          <p:nvPr/>
        </p:nvSpPr>
        <p:spPr>
          <a:xfrm>
            <a:off x="5722641" y="1808107"/>
            <a:ext cx="645459" cy="400110"/>
          </a:xfrm>
          <a:prstGeom prst="rect">
            <a:avLst/>
          </a:prstGeom>
          <a:noFill/>
        </p:spPr>
        <p:txBody>
          <a:bodyPr wrap="square" rtlCol="0">
            <a:spAutoFit/>
          </a:bodyPr>
          <a:lstStyle/>
          <a:p>
            <a:pPr algn="ctr"/>
            <a:r>
              <a:rPr lang="en-AU" sz="2000" b="1" dirty="0" smtClean="0">
                <a:ln>
                  <a:solidFill>
                    <a:sysClr val="windowText" lastClr="000000"/>
                  </a:solidFill>
                </a:ln>
                <a:latin typeface="Arial" panose="020B0604020202020204" pitchFamily="34" charset="0"/>
                <a:cs typeface="Arial" panose="020B0604020202020204" pitchFamily="34" charset="0"/>
              </a:rPr>
              <a:t>VS</a:t>
            </a:r>
            <a:endParaRPr lang="en-AU" sz="2000" b="1" dirty="0">
              <a:ln>
                <a:solidFill>
                  <a:sysClr val="windowText" lastClr="000000"/>
                </a:solidFill>
              </a:ln>
              <a:latin typeface="Arial" panose="020B0604020202020204" pitchFamily="34" charset="0"/>
              <a:cs typeface="Arial" panose="020B0604020202020204" pitchFamily="34" charset="0"/>
            </a:endParaRPr>
          </a:p>
        </p:txBody>
      </p:sp>
      <p:sp>
        <p:nvSpPr>
          <p:cNvPr id="15" name="TextBox 14"/>
          <p:cNvSpPr txBox="1"/>
          <p:nvPr/>
        </p:nvSpPr>
        <p:spPr>
          <a:xfrm>
            <a:off x="3866946" y="1112112"/>
            <a:ext cx="4356847" cy="461665"/>
          </a:xfrm>
          <a:prstGeom prst="rect">
            <a:avLst/>
          </a:prstGeom>
          <a:noFill/>
        </p:spPr>
        <p:txBody>
          <a:bodyPr wrap="square" rtlCol="0">
            <a:spAutoFit/>
          </a:bodyPr>
          <a:lstStyle/>
          <a:p>
            <a:r>
              <a:rPr lang="en-AU" sz="2400" b="1" dirty="0" smtClean="0">
                <a:latin typeface="Arial" panose="020B0604020202020204" pitchFamily="34" charset="0"/>
                <a:cs typeface="Arial" panose="020B0604020202020204" pitchFamily="34" charset="0"/>
              </a:rPr>
              <a:t>Geographical areas covered</a:t>
            </a:r>
            <a:endParaRPr lang="en-AU" sz="2400" b="1" dirty="0">
              <a:latin typeface="Arial" panose="020B0604020202020204" pitchFamily="34" charset="0"/>
              <a:cs typeface="Arial" panose="020B0604020202020204" pitchFamily="34" charset="0"/>
            </a:endParaRPr>
          </a:p>
        </p:txBody>
      </p:sp>
      <p:sp>
        <p:nvSpPr>
          <p:cNvPr id="16" name="Rectangle 15"/>
          <p:cNvSpPr/>
          <p:nvPr/>
        </p:nvSpPr>
        <p:spPr>
          <a:xfrm>
            <a:off x="1207796" y="3203095"/>
            <a:ext cx="4523733" cy="750975"/>
          </a:xfrm>
          <a:prstGeom prst="rect">
            <a:avLst/>
          </a:prstGeom>
          <a:solidFill>
            <a:srgbClr val="7ED957"/>
          </a:solidFill>
        </p:spPr>
        <p:txBody>
          <a:bodyPr wrap="square">
            <a:spAutoFit/>
          </a:bodyPr>
          <a:lstStyle/>
          <a:p>
            <a:pPr marL="228600">
              <a:lnSpc>
                <a:spcPct val="107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NP based </a:t>
            </a:r>
            <a:r>
              <a:rPr lang="en-US" sz="2000" dirty="0">
                <a:latin typeface="Arial" panose="020B0604020202020204" pitchFamily="34" charset="0"/>
                <a:ea typeface="Calibri" panose="020F0502020204030204" pitchFamily="34" charset="0"/>
                <a:cs typeface="Arial" panose="020B0604020202020204" pitchFamily="34" charset="0"/>
              </a:rPr>
              <a:t>in and works predominantly in </a:t>
            </a:r>
            <a:r>
              <a:rPr lang="en-US" sz="2000" dirty="0" smtClean="0">
                <a:latin typeface="Arial" panose="020B0604020202020204" pitchFamily="34" charset="0"/>
                <a:ea typeface="Calibri" panose="020F0502020204030204" pitchFamily="34" charset="0"/>
                <a:cs typeface="Arial" panose="020B0604020202020204" pitchFamily="34" charset="0"/>
              </a:rPr>
              <a:t>Perth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cxnSp>
        <p:nvCxnSpPr>
          <p:cNvPr id="19" name="Straight Connector 18"/>
          <p:cNvCxnSpPr/>
          <p:nvPr/>
        </p:nvCxnSpPr>
        <p:spPr>
          <a:xfrm>
            <a:off x="1207797" y="4940221"/>
            <a:ext cx="9705143" cy="18201"/>
          </a:xfrm>
          <a:prstGeom prst="line">
            <a:avLst/>
          </a:prstGeom>
          <a:ln w="38100">
            <a:solidFill>
              <a:srgbClr val="C2282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207797" y="2690433"/>
            <a:ext cx="9468962" cy="588"/>
          </a:xfrm>
          <a:prstGeom prst="line">
            <a:avLst/>
          </a:prstGeom>
          <a:ln w="38100">
            <a:solidFill>
              <a:srgbClr val="C2282D"/>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75835" y="2758538"/>
            <a:ext cx="4356847" cy="461665"/>
          </a:xfrm>
          <a:prstGeom prst="rect">
            <a:avLst/>
          </a:prstGeom>
          <a:noFill/>
        </p:spPr>
        <p:txBody>
          <a:bodyPr wrap="square" rtlCol="0">
            <a:spAutoFit/>
          </a:bodyPr>
          <a:lstStyle/>
          <a:p>
            <a:pPr algn="ctr"/>
            <a:r>
              <a:rPr lang="en-AU" sz="2400" b="1" dirty="0" smtClean="0">
                <a:latin typeface="Arial" panose="020B0604020202020204" pitchFamily="34" charset="0"/>
                <a:cs typeface="Arial" panose="020B0604020202020204" pitchFamily="34" charset="0"/>
              </a:rPr>
              <a:t>Staffing</a:t>
            </a:r>
            <a:endParaRPr lang="en-AU" sz="2400" b="1" dirty="0">
              <a:latin typeface="Arial" panose="020B0604020202020204" pitchFamily="34" charset="0"/>
              <a:cs typeface="Arial" panose="020B0604020202020204" pitchFamily="34" charset="0"/>
            </a:endParaRPr>
          </a:p>
        </p:txBody>
      </p:sp>
      <p:sp>
        <p:nvSpPr>
          <p:cNvPr id="25" name="Rectangle 24"/>
          <p:cNvSpPr/>
          <p:nvPr/>
        </p:nvSpPr>
        <p:spPr>
          <a:xfrm>
            <a:off x="6526098" y="3204768"/>
            <a:ext cx="4150661" cy="750975"/>
          </a:xfrm>
          <a:prstGeom prst="rect">
            <a:avLst/>
          </a:prstGeom>
          <a:solidFill>
            <a:srgbClr val="6CE5E8"/>
          </a:solidFill>
        </p:spPr>
        <p:txBody>
          <a:bodyPr wrap="square">
            <a:spAutoFit/>
          </a:bodyPr>
          <a:lstStyle/>
          <a:p>
            <a:pPr marL="228600">
              <a:lnSpc>
                <a:spcPct val="107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NP visits South </a:t>
            </a:r>
            <a:r>
              <a:rPr lang="en-US" sz="2000" dirty="0">
                <a:latin typeface="Arial" panose="020B0604020202020204" pitchFamily="34" charset="0"/>
                <a:ea typeface="Calibri" panose="020F0502020204030204" pitchFamily="34" charset="0"/>
                <a:cs typeface="Arial" panose="020B0604020202020204" pitchFamily="34" charset="0"/>
              </a:rPr>
              <a:t>West service once a </a:t>
            </a:r>
            <a:r>
              <a:rPr lang="en-US" sz="2000" dirty="0" smtClean="0">
                <a:latin typeface="Arial" panose="020B0604020202020204" pitchFamily="34" charset="0"/>
                <a:ea typeface="Calibri" panose="020F0502020204030204" pitchFamily="34" charset="0"/>
                <a:cs typeface="Arial" panose="020B0604020202020204" pitchFamily="34" charset="0"/>
              </a:rPr>
              <a:t>month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5808036" y="3278067"/>
            <a:ext cx="492443" cy="369332"/>
          </a:xfrm>
          <a:prstGeom prst="rect">
            <a:avLst/>
          </a:prstGeom>
        </p:spPr>
        <p:txBody>
          <a:bodyPr wrap="none">
            <a:spAutoFit/>
          </a:bodyPr>
          <a:lstStyle/>
          <a:p>
            <a:pPr algn="ctr"/>
            <a:r>
              <a:rPr lang="en-AU" b="1" dirty="0">
                <a:ln>
                  <a:solidFill>
                    <a:sysClr val="windowText" lastClr="000000"/>
                  </a:solidFill>
                </a:ln>
                <a:latin typeface="Arial" panose="020B0604020202020204" pitchFamily="34" charset="0"/>
                <a:cs typeface="Arial" panose="020B0604020202020204" pitchFamily="34" charset="0"/>
              </a:rPr>
              <a:t>VS</a:t>
            </a:r>
          </a:p>
        </p:txBody>
      </p:sp>
      <p:sp>
        <p:nvSpPr>
          <p:cNvPr id="27" name="Rectangle 26"/>
          <p:cNvSpPr/>
          <p:nvPr/>
        </p:nvSpPr>
        <p:spPr>
          <a:xfrm>
            <a:off x="1198907" y="4141380"/>
            <a:ext cx="4523734" cy="421654"/>
          </a:xfrm>
          <a:prstGeom prst="rect">
            <a:avLst/>
          </a:prstGeom>
          <a:solidFill>
            <a:srgbClr val="7ED957"/>
          </a:solidFill>
        </p:spPr>
        <p:txBody>
          <a:bodyPr wrap="square">
            <a:spAutoFit/>
          </a:bodyPr>
          <a:lstStyle/>
          <a:p>
            <a:pPr marL="228600">
              <a:lnSpc>
                <a:spcPct val="107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Consistent staffing</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2003962" y="5534779"/>
            <a:ext cx="3727568" cy="421654"/>
          </a:xfrm>
          <a:prstGeom prst="rect">
            <a:avLst/>
          </a:prstGeom>
          <a:solidFill>
            <a:srgbClr val="7ED957"/>
          </a:solidFill>
        </p:spPr>
        <p:txBody>
          <a:bodyPr wrap="square">
            <a:spAutoFit/>
          </a:bodyPr>
          <a:lstStyle/>
          <a:p>
            <a:pPr marL="228600">
              <a:lnSpc>
                <a:spcPct val="107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No incentive</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1" name="TextBox 30"/>
          <p:cNvSpPr txBox="1"/>
          <p:nvPr/>
        </p:nvSpPr>
        <p:spPr>
          <a:xfrm>
            <a:off x="3917576" y="4986947"/>
            <a:ext cx="4356847" cy="461665"/>
          </a:xfrm>
          <a:prstGeom prst="rect">
            <a:avLst/>
          </a:prstGeom>
          <a:noFill/>
        </p:spPr>
        <p:txBody>
          <a:bodyPr wrap="square" rtlCol="0">
            <a:spAutoFit/>
          </a:bodyPr>
          <a:lstStyle/>
          <a:p>
            <a:pPr algn="ctr"/>
            <a:r>
              <a:rPr lang="en-AU" sz="2400" b="1" dirty="0" smtClean="0">
                <a:latin typeface="Arial" panose="020B0604020202020204" pitchFamily="34" charset="0"/>
                <a:cs typeface="Arial" panose="020B0604020202020204" pitchFamily="34" charset="0"/>
              </a:rPr>
              <a:t>Incentives</a:t>
            </a:r>
            <a:endParaRPr lang="en-AU" sz="2400" b="1" dirty="0">
              <a:latin typeface="Arial" panose="020B0604020202020204" pitchFamily="34" charset="0"/>
              <a:cs typeface="Arial" panose="020B0604020202020204" pitchFamily="34" charset="0"/>
            </a:endParaRPr>
          </a:p>
        </p:txBody>
      </p:sp>
      <p:sp>
        <p:nvSpPr>
          <p:cNvPr id="38" name="Rectangle 37"/>
          <p:cNvSpPr/>
          <p:nvPr/>
        </p:nvSpPr>
        <p:spPr>
          <a:xfrm>
            <a:off x="5849777" y="4109144"/>
            <a:ext cx="492443" cy="369332"/>
          </a:xfrm>
          <a:prstGeom prst="rect">
            <a:avLst/>
          </a:prstGeom>
        </p:spPr>
        <p:txBody>
          <a:bodyPr wrap="none">
            <a:spAutoFit/>
          </a:bodyPr>
          <a:lstStyle/>
          <a:p>
            <a:pPr algn="ctr"/>
            <a:r>
              <a:rPr lang="en-AU" b="1" dirty="0">
                <a:ln>
                  <a:solidFill>
                    <a:sysClr val="windowText" lastClr="000000"/>
                  </a:solidFill>
                </a:ln>
                <a:latin typeface="Arial" panose="020B0604020202020204" pitchFamily="34" charset="0"/>
                <a:cs typeface="Arial" panose="020B0604020202020204" pitchFamily="34" charset="0"/>
              </a:rPr>
              <a:t>VS</a:t>
            </a:r>
          </a:p>
        </p:txBody>
      </p:sp>
      <p:sp>
        <p:nvSpPr>
          <p:cNvPr id="39" name="Rectangle 38"/>
          <p:cNvSpPr/>
          <p:nvPr/>
        </p:nvSpPr>
        <p:spPr>
          <a:xfrm>
            <a:off x="5849777" y="5564219"/>
            <a:ext cx="492443" cy="369332"/>
          </a:xfrm>
          <a:prstGeom prst="rect">
            <a:avLst/>
          </a:prstGeom>
        </p:spPr>
        <p:txBody>
          <a:bodyPr wrap="none">
            <a:spAutoFit/>
          </a:bodyPr>
          <a:lstStyle/>
          <a:p>
            <a:pPr algn="ctr"/>
            <a:r>
              <a:rPr lang="en-AU" b="1" dirty="0">
                <a:ln>
                  <a:solidFill>
                    <a:sysClr val="windowText" lastClr="000000"/>
                  </a:solidFill>
                </a:ln>
                <a:latin typeface="Arial" panose="020B0604020202020204" pitchFamily="34" charset="0"/>
                <a:cs typeface="Arial" panose="020B0604020202020204" pitchFamily="34" charset="0"/>
              </a:rPr>
              <a:t>VS</a:t>
            </a:r>
          </a:p>
        </p:txBody>
      </p:sp>
      <p:pic>
        <p:nvPicPr>
          <p:cNvPr id="40" name="Picture 39"/>
          <p:cNvPicPr>
            <a:picLocks noChangeAspect="1"/>
          </p:cNvPicPr>
          <p:nvPr/>
        </p:nvPicPr>
        <p:blipFill>
          <a:blip r:embed="rId2"/>
          <a:stretch>
            <a:fillRect/>
          </a:stretch>
        </p:blipFill>
        <p:spPr>
          <a:xfrm>
            <a:off x="148059" y="5195554"/>
            <a:ext cx="1861358" cy="1978803"/>
          </a:xfrm>
          <a:prstGeom prst="rect">
            <a:avLst/>
          </a:prstGeom>
        </p:spPr>
      </p:pic>
      <p:sp>
        <p:nvSpPr>
          <p:cNvPr id="41" name="TextBox 40"/>
          <p:cNvSpPr txBox="1"/>
          <p:nvPr/>
        </p:nvSpPr>
        <p:spPr>
          <a:xfrm>
            <a:off x="232239" y="5575101"/>
            <a:ext cx="1692998" cy="523220"/>
          </a:xfrm>
          <a:prstGeom prst="rect">
            <a:avLst/>
          </a:prstGeom>
          <a:noFill/>
        </p:spPr>
        <p:txBody>
          <a:bodyPr wrap="square" rtlCol="0">
            <a:spAutoFit/>
          </a:bodyPr>
          <a:lstStyle/>
          <a:p>
            <a:pPr algn="ctr"/>
            <a:r>
              <a:rPr lang="en-AU" sz="2800" b="1" dirty="0" smtClean="0">
                <a:solidFill>
                  <a:schemeClr val="bg1"/>
                </a:solidFill>
                <a:latin typeface="Arial" panose="020B0604020202020204" pitchFamily="34" charset="0"/>
                <a:cs typeface="Arial" panose="020B0604020202020204" pitchFamily="34" charset="0"/>
              </a:rPr>
              <a:t>PERTH</a:t>
            </a:r>
            <a:endParaRPr lang="en-AU"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24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5" name="Rectangle 4"/>
          <p:cNvSpPr/>
          <p:nvPr/>
        </p:nvSpPr>
        <p:spPr>
          <a:xfrm>
            <a:off x="549110" y="1143195"/>
            <a:ext cx="10537967" cy="5515805"/>
          </a:xfrm>
          <a:prstGeom prst="rect">
            <a:avLst/>
          </a:prstGeom>
        </p:spPr>
        <p:txBody>
          <a:bodyPr wrap="square">
            <a:spAutoFit/>
          </a:bodyPr>
          <a:lstStyle/>
          <a:p>
            <a:pPr marL="685800" indent="-457200">
              <a:lnSpc>
                <a:spcPct val="107000"/>
              </a:lnSpc>
              <a:spcAft>
                <a:spcPts val="800"/>
              </a:spcAft>
              <a:buClr>
                <a:srgbClr val="C2282D"/>
              </a:buClr>
              <a:buFont typeface="Wingdings" panose="05000000000000000000" pitchFamily="2" charset="2"/>
              <a:buChar char="ü"/>
            </a:pPr>
            <a:r>
              <a:rPr lang="en-US" sz="2400" dirty="0">
                <a:latin typeface="Arial" panose="020B0604020202020204" pitchFamily="34" charset="0"/>
                <a:ea typeface="Calibri" panose="020F0502020204030204" pitchFamily="34" charset="0"/>
                <a:cs typeface="Arial" panose="020B0604020202020204" pitchFamily="34" charset="0"/>
              </a:rPr>
              <a:t>No appointments – open door policy </a:t>
            </a:r>
          </a:p>
          <a:p>
            <a:pPr marL="685800" indent="-457200">
              <a:lnSpc>
                <a:spcPct val="107000"/>
              </a:lnSpc>
              <a:spcAft>
                <a:spcPts val="800"/>
              </a:spcAft>
              <a:buClr>
                <a:srgbClr val="C2282D"/>
              </a:buClr>
              <a:buFont typeface="Wingdings" panose="05000000000000000000" pitchFamily="2" charset="2"/>
              <a:buChar char="ü"/>
            </a:pPr>
            <a:r>
              <a:rPr lang="en-US" sz="2400" dirty="0" smtClean="0">
                <a:latin typeface="Arial" panose="020B0604020202020204" pitchFamily="34" charset="0"/>
                <a:ea typeface="Calibri" panose="020F0502020204030204" pitchFamily="34" charset="0"/>
                <a:cs typeface="Arial" panose="020B0604020202020204" pitchFamily="34" charset="0"/>
              </a:rPr>
              <a:t>Flexible, low threshold service </a:t>
            </a:r>
            <a:r>
              <a:rPr lang="en-US" sz="2400" dirty="0">
                <a:latin typeface="Arial" panose="020B0604020202020204" pitchFamily="34" charset="0"/>
                <a:ea typeface="Calibri" panose="020F0502020204030204" pitchFamily="34" charset="0"/>
                <a:cs typeface="Arial" panose="020B0604020202020204" pitchFamily="34" charset="0"/>
              </a:rPr>
              <a:t>– no intake, no catchments, no </a:t>
            </a:r>
            <a:r>
              <a:rPr lang="en-US" sz="2400" dirty="0" smtClean="0">
                <a:latin typeface="Arial" panose="020B0604020202020204" pitchFamily="34" charset="0"/>
                <a:ea typeface="Calibri" panose="020F0502020204030204" pitchFamily="34" charset="0"/>
                <a:cs typeface="Arial" panose="020B0604020202020204" pitchFamily="34" charset="0"/>
              </a:rPr>
              <a:t>exclusion criteria</a:t>
            </a:r>
            <a:endParaRPr lang="en-US" sz="2400" dirty="0">
              <a:latin typeface="Arial" panose="020B0604020202020204" pitchFamily="34" charset="0"/>
              <a:ea typeface="Calibri" panose="020F0502020204030204" pitchFamily="34" charset="0"/>
              <a:cs typeface="Arial" panose="020B0604020202020204" pitchFamily="34" charset="0"/>
            </a:endParaRPr>
          </a:p>
          <a:p>
            <a:pPr marL="685800" indent="-457200">
              <a:lnSpc>
                <a:spcPct val="107000"/>
              </a:lnSpc>
              <a:spcAft>
                <a:spcPts val="800"/>
              </a:spcAft>
              <a:buClr>
                <a:srgbClr val="C2282D"/>
              </a:buClr>
              <a:buFont typeface="Wingdings" panose="05000000000000000000" pitchFamily="2" charset="2"/>
              <a:buChar char="ü"/>
            </a:pPr>
            <a:r>
              <a:rPr lang="en-US" sz="2400" dirty="0" smtClean="0">
                <a:latin typeface="Arial" panose="020B0604020202020204" pitchFamily="34" charset="0"/>
                <a:ea typeface="Calibri" panose="020F0502020204030204" pitchFamily="34" charset="0"/>
                <a:cs typeface="Arial" panose="020B0604020202020204" pitchFamily="34" charset="0"/>
              </a:rPr>
              <a:t>Responsive </a:t>
            </a:r>
            <a:r>
              <a:rPr lang="en-US" sz="2400" dirty="0">
                <a:latin typeface="Arial" panose="020B0604020202020204" pitchFamily="34" charset="0"/>
                <a:ea typeface="Calibri" panose="020F0502020204030204" pitchFamily="34" charset="0"/>
                <a:cs typeface="Arial" panose="020B0604020202020204" pitchFamily="34" charset="0"/>
              </a:rPr>
              <a:t>to </a:t>
            </a:r>
            <a:r>
              <a:rPr lang="en-US" sz="2400" dirty="0" smtClean="0">
                <a:latin typeface="Arial" panose="020B0604020202020204" pitchFamily="34" charset="0"/>
                <a:ea typeface="Calibri" panose="020F0502020204030204" pitchFamily="34" charset="0"/>
                <a:cs typeface="Arial" panose="020B0604020202020204" pitchFamily="34" charset="0"/>
              </a:rPr>
              <a:t>consumer needs </a:t>
            </a:r>
            <a:r>
              <a:rPr lang="en-US" sz="2400" dirty="0">
                <a:latin typeface="Arial" panose="020B0604020202020204" pitchFamily="34" charset="0"/>
                <a:ea typeface="Calibri" panose="020F0502020204030204" pitchFamily="34" charset="0"/>
                <a:cs typeface="Arial" panose="020B0604020202020204" pitchFamily="34" charset="0"/>
              </a:rPr>
              <a:t>– increase and/or decrease support </a:t>
            </a:r>
            <a:r>
              <a:rPr lang="en-US" sz="2400" dirty="0" smtClean="0">
                <a:latin typeface="Arial" panose="020B0604020202020204" pitchFamily="34" charset="0"/>
                <a:ea typeface="Calibri" panose="020F0502020204030204" pitchFamily="34" charset="0"/>
                <a:cs typeface="Arial" panose="020B0604020202020204" pitchFamily="34" charset="0"/>
              </a:rPr>
              <a:t>as requested by the consumer</a:t>
            </a:r>
            <a:endParaRPr lang="en-US" sz="2400" dirty="0">
              <a:latin typeface="Arial" panose="020B0604020202020204" pitchFamily="34" charset="0"/>
              <a:ea typeface="Calibri" panose="020F0502020204030204" pitchFamily="34" charset="0"/>
              <a:cs typeface="Arial" panose="020B0604020202020204" pitchFamily="34" charset="0"/>
            </a:endParaRPr>
          </a:p>
          <a:p>
            <a:pPr marL="685800" indent="-457200">
              <a:lnSpc>
                <a:spcPct val="107000"/>
              </a:lnSpc>
              <a:spcAft>
                <a:spcPts val="800"/>
              </a:spcAft>
              <a:buClr>
                <a:srgbClr val="C2282D"/>
              </a:buClr>
              <a:buFont typeface="Wingdings" panose="05000000000000000000" pitchFamily="2" charset="2"/>
              <a:buChar char="ü"/>
            </a:pPr>
            <a:r>
              <a:rPr lang="en-US" sz="2400" dirty="0">
                <a:latin typeface="Arial" panose="020B0604020202020204" pitchFamily="34" charset="0"/>
                <a:ea typeface="Calibri" panose="020F0502020204030204" pitchFamily="34" charset="0"/>
                <a:cs typeface="Arial" panose="020B0604020202020204" pitchFamily="34" charset="0"/>
              </a:rPr>
              <a:t>Speak the language of the consumer – peer shared experience and relatable vernacular builds trust and rapport</a:t>
            </a:r>
          </a:p>
          <a:p>
            <a:pPr marL="685800" indent="-457200">
              <a:lnSpc>
                <a:spcPct val="107000"/>
              </a:lnSpc>
              <a:spcAft>
                <a:spcPts val="800"/>
              </a:spcAft>
              <a:buClr>
                <a:srgbClr val="C2282D"/>
              </a:buClr>
              <a:buFont typeface="Wingdings" panose="05000000000000000000" pitchFamily="2" charset="2"/>
              <a:buChar char="ü"/>
            </a:pPr>
            <a:r>
              <a:rPr lang="en-US" sz="2400" dirty="0">
                <a:latin typeface="Arial" panose="020B0604020202020204" pitchFamily="34" charset="0"/>
                <a:ea typeface="Calibri" panose="020F0502020204030204" pitchFamily="34" charset="0"/>
                <a:cs typeface="Arial" panose="020B0604020202020204" pitchFamily="34" charset="0"/>
              </a:rPr>
              <a:t>Nurse and Peer worker give each other credibility with consumer: </a:t>
            </a:r>
            <a:r>
              <a:rPr lang="en-US" sz="2400" dirty="0" smtClean="0">
                <a:latin typeface="Arial" panose="020B0604020202020204" pitchFamily="34" charset="0"/>
                <a:ea typeface="Calibri" panose="020F0502020204030204" pitchFamily="34" charset="0"/>
                <a:cs typeface="Arial" panose="020B0604020202020204" pitchFamily="34" charset="0"/>
              </a:rPr>
              <a:t>                        health </a:t>
            </a:r>
            <a:r>
              <a:rPr lang="en-US" sz="2400" dirty="0">
                <a:latin typeface="Arial" panose="020B0604020202020204" pitchFamily="34" charset="0"/>
                <a:ea typeface="Calibri" panose="020F0502020204030204" pitchFamily="34" charset="0"/>
                <a:cs typeface="Arial" panose="020B0604020202020204" pitchFamily="34" charset="0"/>
              </a:rPr>
              <a:t>nous + street smarts = win </a:t>
            </a:r>
            <a:r>
              <a:rPr lang="en-US" sz="2400" dirty="0" err="1">
                <a:latin typeface="Arial" panose="020B0604020202020204" pitchFamily="34" charset="0"/>
                <a:ea typeface="Calibri" panose="020F0502020204030204" pitchFamily="34" charset="0"/>
                <a:cs typeface="Arial" panose="020B0604020202020204" pitchFamily="34" charset="0"/>
              </a:rPr>
              <a:t>win</a:t>
            </a:r>
            <a:endParaRPr lang="en-US" sz="2400" dirty="0">
              <a:latin typeface="Arial" panose="020B0604020202020204" pitchFamily="34" charset="0"/>
              <a:ea typeface="Calibri" panose="020F0502020204030204" pitchFamily="34" charset="0"/>
              <a:cs typeface="Arial" panose="020B0604020202020204" pitchFamily="34" charset="0"/>
            </a:endParaRPr>
          </a:p>
          <a:p>
            <a:pPr marL="685800" indent="-457200">
              <a:lnSpc>
                <a:spcPct val="107000"/>
              </a:lnSpc>
              <a:spcAft>
                <a:spcPts val="800"/>
              </a:spcAft>
              <a:buClr>
                <a:srgbClr val="C2282D"/>
              </a:buClr>
              <a:buFont typeface="Wingdings" panose="05000000000000000000" pitchFamily="2" charset="2"/>
              <a:buChar char="ü"/>
            </a:pPr>
            <a:r>
              <a:rPr lang="en-US" sz="2400" dirty="0">
                <a:latin typeface="Arial" panose="020B0604020202020204" pitchFamily="34" charset="0"/>
                <a:ea typeface="Calibri" panose="020F0502020204030204" pitchFamily="34" charset="0"/>
                <a:cs typeface="Arial" panose="020B0604020202020204" pitchFamily="34" charset="0"/>
              </a:rPr>
              <a:t>Meeting consumers in their space shows willingness to </a:t>
            </a:r>
            <a:r>
              <a:rPr lang="en-US" sz="2400" dirty="0" smtClean="0">
                <a:latin typeface="Arial" panose="020B0604020202020204" pitchFamily="34" charset="0"/>
                <a:ea typeface="Calibri" panose="020F0502020204030204" pitchFamily="34" charset="0"/>
                <a:cs typeface="Arial" panose="020B0604020202020204" pitchFamily="34" charset="0"/>
              </a:rPr>
              <a:t>                    work </a:t>
            </a:r>
            <a:r>
              <a:rPr lang="en-US" sz="2400" dirty="0">
                <a:latin typeface="Arial" panose="020B0604020202020204" pitchFamily="34" charset="0"/>
                <a:ea typeface="Calibri" panose="020F0502020204030204" pitchFamily="34" charset="0"/>
                <a:cs typeface="Arial" panose="020B0604020202020204" pitchFamily="34" charset="0"/>
              </a:rPr>
              <a:t>outside usual mainstream healthcare constraints</a:t>
            </a:r>
          </a:p>
          <a:p>
            <a:pPr marL="228600">
              <a:lnSpc>
                <a:spcPct val="107000"/>
              </a:lnSpc>
              <a:spcAft>
                <a:spcPts val="800"/>
              </a:spcAft>
            </a:pPr>
            <a:r>
              <a:rPr lang="en-US" sz="2800" dirty="0">
                <a:solidFill>
                  <a:srgbClr val="C2282D"/>
                </a:solidFill>
                <a:latin typeface="Budidaya" panose="02000500000000000000" pitchFamily="2" charset="0"/>
                <a:ea typeface="Calibri" panose="020F0502020204030204" pitchFamily="34" charset="0"/>
                <a:cs typeface="Times New Roman" panose="02020603050405020304" pitchFamily="18" charset="0"/>
              </a:rPr>
              <a:t> </a:t>
            </a:r>
          </a:p>
        </p:txBody>
      </p:sp>
      <p:sp>
        <p:nvSpPr>
          <p:cNvPr id="6" name="TextBox 5"/>
          <p:cNvSpPr txBox="1"/>
          <p:nvPr/>
        </p:nvSpPr>
        <p:spPr>
          <a:xfrm>
            <a:off x="0" y="171507"/>
            <a:ext cx="12192000" cy="769441"/>
          </a:xfrm>
          <a:prstGeom prst="rect">
            <a:avLst/>
          </a:prstGeom>
          <a:noFill/>
        </p:spPr>
        <p:txBody>
          <a:bodyPr wrap="square" rtlCol="0">
            <a:spAutoFit/>
          </a:bodyPr>
          <a:lstStyle/>
          <a:p>
            <a:pPr algn="ctr"/>
            <a:r>
              <a:rPr lang="en-US" sz="4400" b="1" dirty="0">
                <a:ln>
                  <a:solidFill>
                    <a:sysClr val="windowText" lastClr="000000"/>
                  </a:solidFill>
                </a:ln>
                <a:solidFill>
                  <a:srgbClr val="C2282D"/>
                </a:solidFill>
                <a:latin typeface="Arial" panose="020B0604020202020204" pitchFamily="34" charset="0"/>
                <a:cs typeface="Arial" panose="020B0604020202020204" pitchFamily="34" charset="0"/>
              </a:rPr>
              <a:t>Why our model works</a:t>
            </a:r>
          </a:p>
        </p:txBody>
      </p:sp>
      <p:pic>
        <p:nvPicPr>
          <p:cNvPr id="8" name="Picture 7"/>
          <p:cNvPicPr>
            <a:picLocks noChangeAspect="1"/>
          </p:cNvPicPr>
          <p:nvPr/>
        </p:nvPicPr>
        <p:blipFill>
          <a:blip r:embed="rId2"/>
          <a:stretch>
            <a:fillRect/>
          </a:stretch>
        </p:blipFill>
        <p:spPr>
          <a:xfrm>
            <a:off x="9043839" y="3783899"/>
            <a:ext cx="2807413" cy="2674874"/>
          </a:xfrm>
          <a:prstGeom prst="rect">
            <a:avLst/>
          </a:prstGeom>
        </p:spPr>
      </p:pic>
    </p:spTree>
    <p:extLst>
      <p:ext uri="{BB962C8B-B14F-4D97-AF65-F5344CB8AC3E}">
        <p14:creationId xmlns:p14="http://schemas.microsoft.com/office/powerpoint/2010/main" val="324802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80968"/>
            <a:ext cx="12239625" cy="774996"/>
          </a:xfrm>
          <a:prstGeom prst="rect">
            <a:avLst/>
          </a:prstGeom>
          <a:no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solidFill>
                    <a:sysClr val="windowText" lastClr="000000"/>
                  </a:solidFill>
                </a:ln>
                <a:solidFill>
                  <a:srgbClr val="C2282D"/>
                </a:solidFill>
                <a:effectLst/>
                <a:latin typeface="Arial" panose="020B0604020202020204" pitchFamily="34" charset="0"/>
                <a:cs typeface="Arial" panose="020B0604020202020204" pitchFamily="34" charset="0"/>
              </a:rPr>
              <a:t>  Difficulties and barriers  </a:t>
            </a:r>
          </a:p>
        </p:txBody>
      </p:sp>
      <p:sp>
        <p:nvSpPr>
          <p:cNvPr id="2" name="TextBox 1"/>
          <p:cNvSpPr txBox="1"/>
          <p:nvPr/>
        </p:nvSpPr>
        <p:spPr>
          <a:xfrm>
            <a:off x="582705" y="2047561"/>
            <a:ext cx="6472517" cy="3046988"/>
          </a:xfrm>
          <a:prstGeom prst="rect">
            <a:avLst/>
          </a:prstGeom>
          <a:noFill/>
        </p:spPr>
        <p:txBody>
          <a:bodyPr wrap="square" rtlCol="0">
            <a:spAutoFit/>
          </a:bodyPr>
          <a:lstStyle/>
          <a:p>
            <a:pPr marL="342900" indent="-342900">
              <a:buClr>
                <a:srgbClr val="C2282D"/>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Changing contact details and transient </a:t>
            </a:r>
            <a:r>
              <a:rPr lang="en-US" sz="2400" dirty="0" smtClean="0">
                <a:latin typeface="Arial" panose="020B0604020202020204" pitchFamily="34" charset="0"/>
                <a:cs typeface="Arial" panose="020B0604020202020204" pitchFamily="34" charset="0"/>
              </a:rPr>
              <a:t>lifestyle</a:t>
            </a:r>
            <a:endParaRPr lang="en-US" sz="2400" dirty="0">
              <a:latin typeface="Arial" panose="020B0604020202020204" pitchFamily="34" charset="0"/>
              <a:cs typeface="Arial" panose="020B0604020202020204" pitchFamily="34" charset="0"/>
            </a:endParaRPr>
          </a:p>
          <a:p>
            <a:pPr marL="342900" indent="-342900">
              <a:buClr>
                <a:srgbClr val="C2282D"/>
              </a:buClr>
              <a:buFont typeface="Wingdings" panose="05000000000000000000" pitchFamily="2" charset="2"/>
              <a:buChar char="Ø"/>
            </a:pPr>
            <a:r>
              <a:rPr lang="en-AU" sz="2400" dirty="0" smtClean="0">
                <a:latin typeface="Arial" panose="020B0604020202020204" pitchFamily="34" charset="0"/>
                <a:cs typeface="Arial" panose="020B0604020202020204" pitchFamily="34" charset="0"/>
              </a:rPr>
              <a:t>Shifting priorities</a:t>
            </a:r>
            <a:endParaRPr lang="en-US" sz="2400" dirty="0">
              <a:latin typeface="Arial" panose="020B0604020202020204" pitchFamily="34" charset="0"/>
              <a:cs typeface="Arial" panose="020B0604020202020204" pitchFamily="34" charset="0"/>
            </a:endParaRPr>
          </a:p>
          <a:p>
            <a:pPr marL="342900" indent="-342900">
              <a:buClr>
                <a:srgbClr val="C2282D"/>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Staffing availability, competing program requirements and securing right staff for the </a:t>
            </a:r>
            <a:r>
              <a:rPr lang="en-US" sz="2400" dirty="0" smtClean="0">
                <a:latin typeface="Arial" panose="020B0604020202020204" pitchFamily="34" charset="0"/>
                <a:cs typeface="Arial" panose="020B0604020202020204" pitchFamily="34" charset="0"/>
              </a:rPr>
              <a:t>role</a:t>
            </a:r>
            <a:endParaRPr lang="en-US" sz="2400" dirty="0">
              <a:latin typeface="Arial" panose="020B0604020202020204" pitchFamily="34" charset="0"/>
              <a:cs typeface="Arial" panose="020B0604020202020204" pitchFamily="34" charset="0"/>
            </a:endParaRPr>
          </a:p>
          <a:p>
            <a:pPr marL="342900" indent="-342900">
              <a:buClr>
                <a:srgbClr val="C2282D"/>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Re-infection</a:t>
            </a:r>
            <a:endParaRPr lang="en-US" sz="2400" dirty="0">
              <a:latin typeface="Arial" panose="020B0604020202020204" pitchFamily="34" charset="0"/>
              <a:cs typeface="Arial" panose="020B0604020202020204" pitchFamily="34" charset="0"/>
            </a:endParaRPr>
          </a:p>
          <a:p>
            <a:pPr marL="342900" indent="-342900">
              <a:buClr>
                <a:srgbClr val="C2282D"/>
              </a:buClr>
              <a:buFont typeface="Wingdings" panose="05000000000000000000" pitchFamily="2" charset="2"/>
              <a:buChar char="Ø"/>
            </a:pPr>
            <a:r>
              <a:rPr lang="en-US" sz="2400" b="1" dirty="0">
                <a:latin typeface="Arial" panose="020B0604020202020204" pitchFamily="34" charset="0"/>
                <a:cs typeface="Arial" panose="020B0604020202020204" pitchFamily="34" charset="0"/>
              </a:rPr>
              <a:t>COVID19 -</a:t>
            </a:r>
            <a:r>
              <a:rPr lang="en-US" sz="2400" b="1" dirty="0" smtClean="0">
                <a:latin typeface="Arial" panose="020B0604020202020204" pitchFamily="34" charset="0"/>
                <a:cs typeface="Arial" panose="020B0604020202020204" pitchFamily="34" charset="0"/>
              </a:rPr>
              <a:t> staff / COVID19 - consumers</a:t>
            </a:r>
          </a:p>
        </p:txBody>
      </p:sp>
      <p:pic>
        <p:nvPicPr>
          <p:cNvPr id="1026" name="Picture 2" descr="Recovery Is Overcoming Barriers and Obstacles - From Addict 2 Advoc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20" y="1828159"/>
            <a:ext cx="4565464" cy="348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94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80968"/>
            <a:ext cx="12192000" cy="774996"/>
          </a:xfrm>
          <a:prstGeom prst="rect">
            <a:avLst/>
          </a:prstGeom>
          <a:no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solidFill>
                    <a:sysClr val="windowText" lastClr="000000"/>
                  </a:solidFill>
                </a:ln>
                <a:solidFill>
                  <a:srgbClr val="C2282D"/>
                </a:solidFill>
                <a:effectLst/>
                <a:latin typeface="Arial" panose="020B0604020202020204" pitchFamily="34" charset="0"/>
                <a:cs typeface="Arial" panose="020B0604020202020204" pitchFamily="34" charset="0"/>
              </a:rPr>
              <a:t>  Difficulties and barriers  </a:t>
            </a:r>
            <a:endParaRPr kumimoji="0" lang="en-US" altLang="en-US" sz="2400" b="1" i="0" u="none" strike="noStrike" cap="none" normalizeH="0" baseline="0" dirty="0">
              <a:ln>
                <a:solidFill>
                  <a:sysClr val="windowText" lastClr="000000"/>
                </a:solidFill>
              </a:ln>
              <a:solidFill>
                <a:srgbClr val="C2282D"/>
              </a:solidFill>
              <a:effectLst/>
              <a:latin typeface="Arial" panose="020B0604020202020204" pitchFamily="34" charset="0"/>
              <a:cs typeface="Arial" panose="020B0604020202020204" pitchFamily="34" charset="0"/>
            </a:endParaRPr>
          </a:p>
        </p:txBody>
      </p:sp>
      <p:sp>
        <p:nvSpPr>
          <p:cNvPr id="6" name="Right Arrow 5"/>
          <p:cNvSpPr/>
          <p:nvPr/>
        </p:nvSpPr>
        <p:spPr>
          <a:xfrm>
            <a:off x="990300" y="3287869"/>
            <a:ext cx="8557112" cy="889319"/>
          </a:xfrm>
          <a:prstGeom prst="rightArrow">
            <a:avLst/>
          </a:prstGeom>
          <a:gradFill flip="none" rotWithShape="1">
            <a:gsLst>
              <a:gs pos="0">
                <a:srgbClr val="F8CEB2"/>
              </a:gs>
              <a:gs pos="35000">
                <a:srgbClr val="F4AF80"/>
              </a:gs>
              <a:gs pos="67000">
                <a:schemeClr val="accent2"/>
              </a:gs>
              <a:gs pos="100000">
                <a:schemeClr val="accent2"/>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533100" y="1832031"/>
            <a:ext cx="1600500"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Increased drug prices </a:t>
            </a:r>
            <a:r>
              <a:rPr lang="en-US" dirty="0" smtClean="0">
                <a:latin typeface="Arial" panose="020B0604020202020204" pitchFamily="34" charset="0"/>
                <a:cs typeface="Arial" panose="020B0604020202020204" pitchFamily="34" charset="0"/>
              </a:rPr>
              <a:t>equals less </a:t>
            </a:r>
            <a:r>
              <a:rPr lang="en-US" dirty="0">
                <a:latin typeface="Arial" panose="020B0604020202020204" pitchFamily="34" charset="0"/>
                <a:cs typeface="Arial" panose="020B0604020202020204" pitchFamily="34" charset="0"/>
              </a:rPr>
              <a:t>disposable income  </a:t>
            </a:r>
          </a:p>
        </p:txBody>
      </p:sp>
      <p:sp>
        <p:nvSpPr>
          <p:cNvPr id="8" name="Rectangle 7"/>
          <p:cNvSpPr/>
          <p:nvPr/>
        </p:nvSpPr>
        <p:spPr>
          <a:xfrm>
            <a:off x="2133600" y="4454188"/>
            <a:ext cx="1573263"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Increased rental </a:t>
            </a:r>
            <a:r>
              <a:rPr lang="en-US" dirty="0" smtClean="0">
                <a:latin typeface="Arial" panose="020B0604020202020204" pitchFamily="34" charset="0"/>
                <a:cs typeface="Arial" panose="020B0604020202020204" pitchFamily="34" charset="0"/>
              </a:rPr>
              <a:t>prices and cost of living</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3706863" y="1832031"/>
            <a:ext cx="1979562" cy="1200329"/>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Unable </a:t>
            </a:r>
            <a:r>
              <a:rPr lang="en-US" dirty="0">
                <a:latin typeface="Arial" panose="020B0604020202020204" pitchFamily="34" charset="0"/>
                <a:cs typeface="Arial" panose="020B0604020202020204" pitchFamily="34" charset="0"/>
              </a:rPr>
              <a:t>to maintain daily pharmacotherapy payments </a:t>
            </a:r>
          </a:p>
        </p:txBody>
      </p:sp>
      <p:sp>
        <p:nvSpPr>
          <p:cNvPr id="10" name="Rectangle 9"/>
          <p:cNvSpPr/>
          <p:nvPr/>
        </p:nvSpPr>
        <p:spPr>
          <a:xfrm>
            <a:off x="6489886" y="4372600"/>
            <a:ext cx="2377890"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Difficulty keeping appointments as a result of less stable housing or homelessness</a:t>
            </a:r>
          </a:p>
        </p:txBody>
      </p:sp>
      <p:sp>
        <p:nvSpPr>
          <p:cNvPr id="11" name="Rectangle 10"/>
          <p:cNvSpPr/>
          <p:nvPr/>
        </p:nvSpPr>
        <p:spPr>
          <a:xfrm>
            <a:off x="9820725" y="2855365"/>
            <a:ext cx="2039173" cy="1938992"/>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Lower engagement with any service and </a:t>
            </a:r>
            <a:r>
              <a:rPr lang="en-US" sz="2000" b="1" dirty="0" smtClean="0">
                <a:latin typeface="Arial" panose="020B0604020202020204" pitchFamily="34" charset="0"/>
                <a:cs typeface="Arial" panose="020B0604020202020204" pitchFamily="34" charset="0"/>
              </a:rPr>
              <a:t>BBV becomes </a:t>
            </a:r>
            <a:r>
              <a:rPr lang="en-US" sz="2000" b="1" dirty="0">
                <a:latin typeface="Arial" panose="020B0604020202020204" pitchFamily="34" charset="0"/>
                <a:cs typeface="Arial" panose="020B0604020202020204" pitchFamily="34" charset="0"/>
              </a:rPr>
              <a:t>lower priority </a:t>
            </a:r>
          </a:p>
        </p:txBody>
      </p:sp>
      <p:cxnSp>
        <p:nvCxnSpPr>
          <p:cNvPr id="13" name="Straight Connector 12"/>
          <p:cNvCxnSpPr/>
          <p:nvPr/>
        </p:nvCxnSpPr>
        <p:spPr>
          <a:xfrm flipV="1">
            <a:off x="990300" y="3287869"/>
            <a:ext cx="0" cy="215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29520" y="3287869"/>
            <a:ext cx="0" cy="215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09361" y="3961365"/>
            <a:ext cx="0" cy="215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99057" y="3961365"/>
            <a:ext cx="0" cy="215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690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0" y="2993876"/>
            <a:ext cx="8046504" cy="3170099"/>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Fact or </a:t>
            </a:r>
            <a:r>
              <a:rPr lang="en-US" sz="3200" b="1" dirty="0" smtClean="0">
                <a:latin typeface="Arial" panose="020B0604020202020204" pitchFamily="34" charset="0"/>
                <a:cs typeface="Arial" panose="020B0604020202020204" pitchFamily="34" charset="0"/>
              </a:rPr>
              <a:t>fiction</a:t>
            </a:r>
            <a:r>
              <a:rPr lang="en-US" sz="3200" b="1" dirty="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p>
          <a:p>
            <a:pPr algn="ctr"/>
            <a:endParaRPr lang="en-US" sz="3200" b="1" dirty="0" smtClean="0">
              <a:latin typeface="Arial" panose="020B0604020202020204" pitchFamily="34" charset="0"/>
              <a:cs typeface="Arial" panose="020B0604020202020204" pitchFamily="34" charset="0"/>
            </a:endParaRPr>
          </a:p>
          <a:p>
            <a:pPr algn="ctr"/>
            <a:r>
              <a:rPr lang="en-US" sz="3200" b="1" dirty="0">
                <a:ln>
                  <a:solidFill>
                    <a:sysClr val="windowText" lastClr="000000"/>
                  </a:solidFill>
                </a:ln>
                <a:solidFill>
                  <a:srgbClr val="C2282D"/>
                </a:solidFill>
                <a:latin typeface="Arial" panose="020B0604020202020204" pitchFamily="34" charset="0"/>
                <a:cs typeface="Arial" panose="020B0604020202020204" pitchFamily="34" charset="0"/>
              </a:rPr>
              <a:t>H</a:t>
            </a:r>
            <a:r>
              <a:rPr lang="en-US" sz="3200" b="1" dirty="0" smtClean="0">
                <a:ln>
                  <a:solidFill>
                    <a:sysClr val="windowText" lastClr="000000"/>
                  </a:solidFill>
                </a:ln>
                <a:solidFill>
                  <a:srgbClr val="C2282D"/>
                </a:solidFill>
                <a:latin typeface="Arial" panose="020B0604020202020204" pitchFamily="34" charset="0"/>
                <a:cs typeface="Arial" panose="020B0604020202020204" pitchFamily="34" charset="0"/>
              </a:rPr>
              <a:t>ow else can we engage          meaningfully                                             with </a:t>
            </a:r>
            <a:r>
              <a:rPr lang="en-US" sz="3200" b="1" dirty="0">
                <a:ln>
                  <a:solidFill>
                    <a:sysClr val="windowText" lastClr="000000"/>
                  </a:solidFill>
                </a:ln>
                <a:solidFill>
                  <a:srgbClr val="C2282D"/>
                </a:solidFill>
                <a:latin typeface="Arial" panose="020B0604020202020204" pitchFamily="34" charset="0"/>
                <a:cs typeface="Arial" panose="020B0604020202020204" pitchFamily="34" charset="0"/>
              </a:rPr>
              <a:t>people who inject </a:t>
            </a:r>
            <a:r>
              <a:rPr lang="en-US" sz="3200" b="1" dirty="0" smtClean="0">
                <a:ln>
                  <a:solidFill>
                    <a:sysClr val="windowText" lastClr="000000"/>
                  </a:solidFill>
                </a:ln>
                <a:solidFill>
                  <a:srgbClr val="C2282D"/>
                </a:solidFill>
                <a:latin typeface="Arial" panose="020B0604020202020204" pitchFamily="34" charset="0"/>
                <a:cs typeface="Arial" panose="020B0604020202020204" pitchFamily="34" charset="0"/>
              </a:rPr>
              <a:t>drugs?</a:t>
            </a:r>
          </a:p>
          <a:p>
            <a:endParaRPr lang="en-US" sz="4000" dirty="0" smtClean="0">
              <a:latin typeface="Arial" panose="020B0604020202020204" pitchFamily="34" charset="0"/>
              <a:cs typeface="Arial" panose="020B0604020202020204" pitchFamily="34" charset="0"/>
            </a:endParaRPr>
          </a:p>
        </p:txBody>
      </p:sp>
      <p:sp>
        <p:nvSpPr>
          <p:cNvPr id="5" name="TextBox 4"/>
          <p:cNvSpPr txBox="1"/>
          <p:nvPr/>
        </p:nvSpPr>
        <p:spPr>
          <a:xfrm>
            <a:off x="1712422" y="515389"/>
            <a:ext cx="8212973" cy="369332"/>
          </a:xfrm>
          <a:prstGeom prst="rect">
            <a:avLst/>
          </a:prstGeom>
          <a:noFill/>
        </p:spPr>
        <p:txBody>
          <a:bodyPr wrap="square" rtlCol="0">
            <a:spAutoFit/>
          </a:bodyPr>
          <a:lstStyle/>
          <a:p>
            <a:r>
              <a:rPr lang="en-US" dirty="0"/>
              <a:t> </a:t>
            </a:r>
          </a:p>
        </p:txBody>
      </p:sp>
      <p:sp>
        <p:nvSpPr>
          <p:cNvPr id="7" name="TextBox 6"/>
          <p:cNvSpPr txBox="1"/>
          <p:nvPr/>
        </p:nvSpPr>
        <p:spPr>
          <a:xfrm>
            <a:off x="369028" y="1389546"/>
            <a:ext cx="7746272" cy="1323439"/>
          </a:xfrm>
          <a:prstGeom prst="rect">
            <a:avLst/>
          </a:prstGeom>
          <a:noFill/>
        </p:spPr>
        <p:txBody>
          <a:bodyPr wrap="square" rtlCol="0">
            <a:spAutoFit/>
          </a:bodyPr>
          <a:lstStyle/>
          <a:p>
            <a:pPr algn="ctr"/>
            <a:r>
              <a:rPr lang="en-US" sz="4000" b="1" dirty="0">
                <a:ln>
                  <a:solidFill>
                    <a:sysClr val="windowText" lastClr="000000"/>
                  </a:solidFill>
                </a:ln>
                <a:solidFill>
                  <a:srgbClr val="FEEED8"/>
                </a:solidFill>
                <a:latin typeface="Arial" panose="020B0604020202020204" pitchFamily="34" charset="0"/>
                <a:cs typeface="Arial" panose="020B0604020202020204" pitchFamily="34" charset="0"/>
              </a:rPr>
              <a:t>World Health Organization:</a:t>
            </a:r>
          </a:p>
          <a:p>
            <a:pPr algn="ctr"/>
            <a:r>
              <a:rPr lang="en-US" sz="4000" b="1" dirty="0">
                <a:ln>
                  <a:solidFill>
                    <a:sysClr val="windowText" lastClr="000000"/>
                  </a:solidFill>
                </a:ln>
                <a:solidFill>
                  <a:srgbClr val="FEEED8"/>
                </a:solidFill>
                <a:latin typeface="Arial" panose="020B0604020202020204" pitchFamily="34" charset="0"/>
                <a:cs typeface="Arial" panose="020B0604020202020204" pitchFamily="34" charset="0"/>
              </a:rPr>
              <a:t>Plan to Eradicate HCV by 2030 </a:t>
            </a:r>
          </a:p>
        </p:txBody>
      </p:sp>
    </p:spTree>
    <p:extLst>
      <p:ext uri="{BB962C8B-B14F-4D97-AF65-F5344CB8AC3E}">
        <p14:creationId xmlns:p14="http://schemas.microsoft.com/office/powerpoint/2010/main" val="1991092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33886" y="3764925"/>
            <a:ext cx="8574894" cy="7833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200" i="1" noProof="0" dirty="0">
                <a:solidFill>
                  <a:srgbClr val="C2282D"/>
                </a:solidFill>
                <a:latin typeface="Arial" panose="020B0604020202020204" pitchFamily="34" charset="0"/>
                <a:cs typeface="Arial" panose="020B0604020202020204" pitchFamily="34" charset="0"/>
                <a:hlinkClick r:id="rId3"/>
              </a:rPr>
              <a:t>www.harmreductionwa.org</a:t>
            </a:r>
            <a:r>
              <a:rPr lang="en-US" altLang="en-US" sz="4800" noProof="0" dirty="0">
                <a:solidFill>
                  <a:srgbClr val="4E4E50"/>
                </a:solidFill>
                <a:latin typeface="Arial" panose="020B0604020202020204" pitchFamily="34" charset="0"/>
                <a:cs typeface="Arial" panose="020B0604020202020204" pitchFamily="34" charset="0"/>
              </a:rPr>
              <a:t> </a:t>
            </a:r>
            <a:endParaRPr kumimoji="0" lang="en-US" altLang="en-US" sz="1200"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7943275" y="5682844"/>
            <a:ext cx="3983004" cy="10466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rPr>
              <a:t>Paul</a:t>
            </a:r>
            <a:r>
              <a:rPr kumimoji="0" lang="en-US" altLang="en-US" b="0" i="0" u="none" strike="noStrike" kern="1200" cap="none" spc="0" normalizeH="0" noProof="0" dirty="0">
                <a:ln>
                  <a:noFill/>
                </a:ln>
                <a:solidFill>
                  <a:srgbClr val="4E4E50"/>
                </a:solidFill>
                <a:effectLst/>
                <a:uLnTx/>
                <a:uFillTx/>
                <a:latin typeface="Arial" panose="020B0604020202020204" pitchFamily="34" charset="0"/>
                <a:cs typeface="Arial" panose="020B0604020202020204" pitchFamily="34" charset="0"/>
              </a:rPr>
              <a:t> Jeffery</a:t>
            </a:r>
            <a:endParaRPr kumimoji="0" lang="en-US" altLang="en-US"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noProof="0" dirty="0">
                <a:solidFill>
                  <a:srgbClr val="4E4E50"/>
                </a:solidFill>
                <a:latin typeface="Arial" panose="020B0604020202020204" pitchFamily="34" charset="0"/>
                <a:cs typeface="Arial" panose="020B0604020202020204" pitchFamily="34" charset="0"/>
              </a:rPr>
              <a:t>HCV Case </a:t>
            </a:r>
            <a:r>
              <a:rPr lang="en-US" altLang="en-US" noProof="0" dirty="0" smtClean="0">
                <a:solidFill>
                  <a:srgbClr val="4E4E50"/>
                </a:solidFill>
                <a:latin typeface="Arial" panose="020B0604020202020204" pitchFamily="34" charset="0"/>
                <a:cs typeface="Arial" panose="020B0604020202020204" pitchFamily="34" charset="0"/>
              </a:rPr>
              <a:t>Manager Worker</a:t>
            </a:r>
            <a:endParaRPr kumimoji="0" lang="en-US" altLang="en-US"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AU" altLang="en-US" u="sng" dirty="0">
                <a:solidFill>
                  <a:srgbClr val="C2282D"/>
                </a:solidFill>
                <a:latin typeface="Arial" panose="020B0604020202020204" pitchFamily="34" charset="0"/>
                <a:cs typeface="Arial" panose="020B0604020202020204" pitchFamily="34" charset="0"/>
              </a:rPr>
              <a:t>outreach2</a:t>
            </a:r>
            <a:r>
              <a:rPr kumimoji="0" lang="en-AU" altLang="en-US" b="0" i="0" u="sng" strike="noStrike" kern="1200" cap="none" spc="0" normalizeH="0" baseline="0" noProof="0" dirty="0">
                <a:ln>
                  <a:noFill/>
                </a:ln>
                <a:solidFill>
                  <a:srgbClr val="C2282D"/>
                </a:solidFill>
                <a:effectLst/>
                <a:uLnTx/>
                <a:uFillTx/>
                <a:latin typeface="Arial" panose="020B0604020202020204" pitchFamily="34" charset="0"/>
                <a:cs typeface="Arial" panose="020B0604020202020204" pitchFamily="34" charset="0"/>
              </a:rPr>
              <a:t>@harmreductionwa.org</a:t>
            </a:r>
            <a:endParaRPr kumimoji="0" lang="en-US" altLang="en-US" b="0" i="0" u="none" strike="noStrike" kern="1200" cap="none" spc="0" normalizeH="0" baseline="0" noProof="0" dirty="0">
              <a:ln>
                <a:noFill/>
              </a:ln>
              <a:solidFill>
                <a:srgbClr val="C2282D"/>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849086" y="1615349"/>
            <a:ext cx="184731" cy="369332"/>
          </a:xfrm>
          <a:prstGeom prst="rect">
            <a:avLst/>
          </a:prstGeom>
          <a:noFill/>
        </p:spPr>
        <p:txBody>
          <a:bodyPr wrap="none" rtlCol="0">
            <a:spAutoFit/>
          </a:bodyPr>
          <a:lstStyle/>
          <a:p>
            <a:endParaRPr lang="en-US" dirty="0"/>
          </a:p>
        </p:txBody>
      </p:sp>
      <p:sp>
        <p:nvSpPr>
          <p:cNvPr id="11" name="Text Box 3"/>
          <p:cNvSpPr txBox="1">
            <a:spLocks noChangeArrowheads="1"/>
          </p:cNvSpPr>
          <p:nvPr/>
        </p:nvSpPr>
        <p:spPr bwMode="auto">
          <a:xfrm>
            <a:off x="333375" y="5554006"/>
            <a:ext cx="3918275" cy="10466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rPr>
              <a:t>Jodie</a:t>
            </a:r>
            <a:r>
              <a:rPr kumimoji="0" lang="en-US" altLang="en-US"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rPr>
              <a:t> Savage</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en-US" noProof="0" dirty="0">
                <a:solidFill>
                  <a:srgbClr val="4E4E50"/>
                </a:solidFill>
                <a:latin typeface="Arial" panose="020B0604020202020204" pitchFamily="34" charset="0"/>
                <a:cs typeface="Arial" panose="020B0604020202020204" pitchFamily="34" charset="0"/>
              </a:rPr>
              <a:t>HCV Case </a:t>
            </a:r>
            <a:r>
              <a:rPr lang="en-US" altLang="en-US" noProof="0" dirty="0" smtClean="0">
                <a:solidFill>
                  <a:srgbClr val="4E4E50"/>
                </a:solidFill>
                <a:latin typeface="Arial" panose="020B0604020202020204" pitchFamily="34" charset="0"/>
                <a:cs typeface="Arial" panose="020B0604020202020204" pitchFamily="34" charset="0"/>
              </a:rPr>
              <a:t>Management Worker</a:t>
            </a:r>
            <a:endParaRPr kumimoji="0" lang="en-US" altLang="en-US" b="0" i="0" u="none" strike="noStrike" kern="1200" cap="none" spc="0" normalizeH="0" baseline="0" noProof="0" dirty="0">
              <a:ln>
                <a:noFill/>
              </a:ln>
              <a:solidFill>
                <a:srgbClr val="4E4E50"/>
              </a:solidFill>
              <a:effectLst/>
              <a:uLnTx/>
              <a:uFillTx/>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en-AU" altLang="en-US" sz="2000" u="sng" dirty="0" err="1">
                <a:solidFill>
                  <a:srgbClr val="C2282D"/>
                </a:solidFill>
                <a:latin typeface="Arial" panose="020B0604020202020204" pitchFamily="34" charset="0"/>
                <a:cs typeface="Arial" panose="020B0604020202020204" pitchFamily="34" charset="0"/>
              </a:rPr>
              <a:t>mnsep</a:t>
            </a:r>
            <a:r>
              <a:rPr kumimoji="0" lang="en-AU" altLang="en-US" sz="2000" b="0" i="0" u="sng" strike="noStrike" kern="1200" cap="none" spc="0" normalizeH="0" baseline="0" noProof="0" dirty="0">
                <a:ln>
                  <a:noFill/>
                </a:ln>
                <a:solidFill>
                  <a:srgbClr val="C2282D"/>
                </a:solidFill>
                <a:effectLst/>
                <a:uLnTx/>
                <a:uFillTx/>
                <a:latin typeface="Arial" panose="020B0604020202020204" pitchFamily="34" charset="0"/>
                <a:cs typeface="Arial" panose="020B0604020202020204" pitchFamily="34" charset="0"/>
              </a:rPr>
              <a:t>@harmreductionwa.org</a:t>
            </a:r>
            <a:endParaRPr kumimoji="0" lang="en-US" altLang="en-US" b="0" i="0" u="none" strike="noStrike" kern="1200" cap="none" spc="0" normalizeH="0" baseline="0" noProof="0" dirty="0">
              <a:ln>
                <a:noFill/>
              </a:ln>
              <a:solidFill>
                <a:srgbClr val="C2282D"/>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2444708" y="969018"/>
            <a:ext cx="6953250" cy="1323439"/>
          </a:xfrm>
          <a:prstGeom prst="rect">
            <a:avLst/>
          </a:prstGeom>
          <a:noFill/>
        </p:spPr>
        <p:txBody>
          <a:bodyPr wrap="square" rtlCol="0">
            <a:spAutoFit/>
          </a:bodyPr>
          <a:lstStyle/>
          <a:p>
            <a:pPr algn="ctr"/>
            <a:r>
              <a:rPr lang="en-AU" sz="8000" b="1" dirty="0" smtClean="0">
                <a:ln>
                  <a:solidFill>
                    <a:sysClr val="windowText" lastClr="000000"/>
                  </a:solidFill>
                </a:ln>
                <a:solidFill>
                  <a:srgbClr val="C2282D"/>
                </a:solidFill>
                <a:latin typeface="Arial" panose="020B0604020202020204" pitchFamily="34" charset="0"/>
                <a:cs typeface="Arial" panose="020B0604020202020204" pitchFamily="34" charset="0"/>
              </a:rPr>
              <a:t>Questions?</a:t>
            </a:r>
            <a:endParaRPr lang="en-AU" sz="8000" b="1" dirty="0">
              <a:ln>
                <a:solidFill>
                  <a:sysClr val="windowText" lastClr="000000"/>
                </a:solidFill>
              </a:ln>
              <a:solidFill>
                <a:srgbClr val="C2282D"/>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3775623" y="4548232"/>
            <a:ext cx="4291420" cy="1239744"/>
          </a:xfrm>
          <a:prstGeom prst="rect">
            <a:avLst/>
          </a:prstGeom>
        </p:spPr>
      </p:pic>
    </p:spTree>
    <p:extLst>
      <p:ext uri="{BB962C8B-B14F-4D97-AF65-F5344CB8AC3E}">
        <p14:creationId xmlns:p14="http://schemas.microsoft.com/office/powerpoint/2010/main" val="3956576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0786"/>
          <a:stretch/>
        </p:blipFill>
        <p:spPr>
          <a:xfrm>
            <a:off x="0" y="0"/>
            <a:ext cx="7168551" cy="6858000"/>
          </a:xfrm>
          <a:prstGeom prst="rect">
            <a:avLst/>
          </a:prstGeom>
        </p:spPr>
      </p:pic>
      <p:sp>
        <p:nvSpPr>
          <p:cNvPr id="2" name="TextBox 1"/>
          <p:cNvSpPr txBox="1"/>
          <p:nvPr/>
        </p:nvSpPr>
        <p:spPr>
          <a:xfrm>
            <a:off x="7410090" y="2090172"/>
            <a:ext cx="4385425" cy="2677656"/>
          </a:xfrm>
          <a:prstGeom prst="rect">
            <a:avLst/>
          </a:prstGeom>
          <a:noFill/>
        </p:spPr>
        <p:txBody>
          <a:bodyPr wrap="square" rtlCol="0">
            <a:spAutoFit/>
          </a:bodyPr>
          <a:lstStyle/>
          <a:p>
            <a:pPr lvl="0" algn="ctr">
              <a:defRPr/>
            </a:pPr>
            <a:r>
              <a:rPr lang="en-AU" sz="2400" dirty="0" smtClean="0">
                <a:solidFill>
                  <a:srgbClr val="C2282D"/>
                </a:solidFill>
                <a:latin typeface="Arial" panose="020B0604020202020204" pitchFamily="34" charset="0"/>
                <a:cs typeface="Arial" panose="020B0604020202020204" pitchFamily="34" charset="0"/>
              </a:rPr>
              <a:t>We </a:t>
            </a:r>
            <a:r>
              <a:rPr lang="en-AU" sz="2400" dirty="0">
                <a:solidFill>
                  <a:srgbClr val="C2282D"/>
                </a:solidFill>
                <a:latin typeface="Arial" panose="020B0604020202020204" pitchFamily="34" charset="0"/>
                <a:cs typeface="Arial" panose="020B0604020202020204" pitchFamily="34" charset="0"/>
              </a:rPr>
              <a:t>would like to acknowledge the traditional custodians of the land on which we meet, the Noongar People, and pay </a:t>
            </a:r>
            <a:r>
              <a:rPr lang="en-AU" sz="2400" dirty="0" smtClean="0">
                <a:solidFill>
                  <a:srgbClr val="C2282D"/>
                </a:solidFill>
                <a:latin typeface="Arial" panose="020B0604020202020204" pitchFamily="34" charset="0"/>
                <a:cs typeface="Arial" panose="020B0604020202020204" pitchFamily="34" charset="0"/>
              </a:rPr>
              <a:t>our </a:t>
            </a:r>
            <a:r>
              <a:rPr lang="en-AU" sz="2400" dirty="0">
                <a:solidFill>
                  <a:srgbClr val="C2282D"/>
                </a:solidFill>
                <a:latin typeface="Arial" panose="020B0604020202020204" pitchFamily="34" charset="0"/>
                <a:cs typeface="Arial" panose="020B0604020202020204" pitchFamily="34" charset="0"/>
              </a:rPr>
              <a:t>respects to </a:t>
            </a:r>
            <a:r>
              <a:rPr lang="en-AU" sz="2400" dirty="0" smtClean="0">
                <a:solidFill>
                  <a:srgbClr val="C2282D"/>
                </a:solidFill>
                <a:latin typeface="Arial" panose="020B0604020202020204" pitchFamily="34" charset="0"/>
                <a:cs typeface="Arial" panose="020B0604020202020204" pitchFamily="34" charset="0"/>
              </a:rPr>
              <a:t>them, their culture, and to their </a:t>
            </a:r>
            <a:r>
              <a:rPr lang="en-AU" sz="2400" dirty="0">
                <a:solidFill>
                  <a:srgbClr val="C2282D"/>
                </a:solidFill>
                <a:latin typeface="Arial" panose="020B0604020202020204" pitchFamily="34" charset="0"/>
                <a:cs typeface="Arial" panose="020B0604020202020204" pitchFamily="34" charset="0"/>
              </a:rPr>
              <a:t>Elders, past and present.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1472" y="5727939"/>
            <a:ext cx="2424076" cy="744079"/>
          </a:xfrm>
          <a:prstGeom prst="rect">
            <a:avLst/>
          </a:prstGeom>
        </p:spPr>
      </p:pic>
    </p:spTree>
    <p:extLst>
      <p:ext uri="{BB962C8B-B14F-4D97-AF65-F5344CB8AC3E}">
        <p14:creationId xmlns:p14="http://schemas.microsoft.com/office/powerpoint/2010/main" val="1269524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4" name="TextBox 3"/>
          <p:cNvSpPr txBox="1"/>
          <p:nvPr/>
        </p:nvSpPr>
        <p:spPr>
          <a:xfrm>
            <a:off x="0" y="314440"/>
            <a:ext cx="12192000" cy="769441"/>
          </a:xfrm>
          <a:prstGeom prst="rect">
            <a:avLst/>
          </a:prstGeom>
          <a:noFill/>
        </p:spPr>
        <p:txBody>
          <a:bodyPr wrap="square" rtlCol="0">
            <a:spAutoFit/>
          </a:bodyPr>
          <a:lstStyle/>
          <a:p>
            <a:pPr algn="ctr"/>
            <a:r>
              <a:rPr lang="en-US" sz="4400" b="1" dirty="0">
                <a:ln>
                  <a:solidFill>
                    <a:sysClr val="windowText" lastClr="000000"/>
                  </a:solidFill>
                </a:ln>
                <a:solidFill>
                  <a:srgbClr val="C2282D"/>
                </a:solidFill>
                <a:latin typeface="Arial" panose="020B0604020202020204" pitchFamily="34" charset="0"/>
                <a:cs typeface="Arial" panose="020B0604020202020204" pitchFamily="34" charset="0"/>
              </a:rPr>
              <a:t>Presentation </a:t>
            </a:r>
            <a:r>
              <a:rPr lang="en-US" sz="4400" b="1" dirty="0" smtClean="0">
                <a:ln>
                  <a:solidFill>
                    <a:sysClr val="windowText" lastClr="000000"/>
                  </a:solidFill>
                </a:ln>
                <a:solidFill>
                  <a:srgbClr val="C2282D"/>
                </a:solidFill>
                <a:latin typeface="Arial" panose="020B0604020202020204" pitchFamily="34" charset="0"/>
                <a:cs typeface="Arial" panose="020B0604020202020204" pitchFamily="34" charset="0"/>
              </a:rPr>
              <a:t>Overview</a:t>
            </a:r>
            <a:endParaRPr lang="en-US" sz="4400" b="1" dirty="0">
              <a:ln>
                <a:solidFill>
                  <a:sysClr val="windowText" lastClr="000000"/>
                </a:solidFill>
              </a:ln>
              <a:solidFill>
                <a:srgbClr val="C2282D"/>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697738" y="1570686"/>
            <a:ext cx="436008" cy="428447"/>
          </a:xfrm>
          <a:prstGeom prst="rect">
            <a:avLst/>
          </a:prstGeom>
        </p:spPr>
      </p:pic>
      <p:sp>
        <p:nvSpPr>
          <p:cNvPr id="6" name="TextBox 5"/>
          <p:cNvSpPr txBox="1"/>
          <p:nvPr/>
        </p:nvSpPr>
        <p:spPr>
          <a:xfrm>
            <a:off x="2245507" y="1528510"/>
            <a:ext cx="9647853" cy="5247590"/>
          </a:xfrm>
          <a:prstGeom prst="rect">
            <a:avLst/>
          </a:prstGeom>
          <a:noFill/>
        </p:spPr>
        <p:txBody>
          <a:bodyPr wrap="square" rtlCol="0">
            <a:spAutoFit/>
          </a:bodyPr>
          <a:lstStyle/>
          <a:p>
            <a:r>
              <a:rPr lang="en-US" sz="2300" dirty="0">
                <a:latin typeface="Arial" panose="020B0604020202020204" pitchFamily="34" charset="0"/>
                <a:cs typeface="Arial" panose="020B0604020202020204" pitchFamily="34" charset="0"/>
              </a:rPr>
              <a:t>Who we are and </a:t>
            </a:r>
            <a:r>
              <a:rPr lang="en-US" sz="2300" dirty="0" smtClean="0">
                <a:latin typeface="Arial" panose="020B0604020202020204" pitchFamily="34" charset="0"/>
                <a:cs typeface="Arial" panose="020B0604020202020204" pitchFamily="34" charset="0"/>
              </a:rPr>
              <a:t>what </a:t>
            </a:r>
            <a:r>
              <a:rPr lang="en-US" sz="2300" dirty="0">
                <a:latin typeface="Arial" panose="020B0604020202020204" pitchFamily="34" charset="0"/>
                <a:cs typeface="Arial" panose="020B0604020202020204" pitchFamily="34" charset="0"/>
              </a:rPr>
              <a:t>we do</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Our Model of Care and </a:t>
            </a:r>
            <a:r>
              <a:rPr lang="en-US" sz="2300" dirty="0" smtClean="0">
                <a:latin typeface="Arial" panose="020B0604020202020204" pitchFamily="34" charset="0"/>
                <a:cs typeface="Arial" panose="020B0604020202020204" pitchFamily="34" charset="0"/>
              </a:rPr>
              <a:t>ongoing evolution </a:t>
            </a:r>
            <a:r>
              <a:rPr lang="en-US" sz="2300" dirty="0">
                <a:latin typeface="Arial" panose="020B0604020202020204" pitchFamily="34" charset="0"/>
                <a:cs typeface="Arial" panose="020B0604020202020204" pitchFamily="34" charset="0"/>
              </a:rPr>
              <a:t>of the service</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Hepatitis C </a:t>
            </a:r>
            <a:r>
              <a:rPr lang="en-US" sz="2300" dirty="0" smtClean="0">
                <a:latin typeface="Arial" panose="020B0604020202020204" pitchFamily="34" charset="0"/>
                <a:cs typeface="Arial" panose="020B0604020202020204" pitchFamily="34" charset="0"/>
              </a:rPr>
              <a:t>Peer Case </a:t>
            </a:r>
            <a:r>
              <a:rPr lang="en-US" sz="2300" dirty="0">
                <a:latin typeface="Arial" panose="020B0604020202020204" pitchFamily="34" charset="0"/>
                <a:cs typeface="Arial" panose="020B0604020202020204" pitchFamily="34" charset="0"/>
              </a:rPr>
              <a:t>Management Worker </a:t>
            </a:r>
            <a:r>
              <a:rPr lang="en-US" sz="2300" dirty="0" smtClean="0">
                <a:latin typeface="Arial" panose="020B0604020202020204" pitchFamily="34" charset="0"/>
                <a:cs typeface="Arial" panose="020B0604020202020204" pitchFamily="34" charset="0"/>
              </a:rPr>
              <a:t>roles</a:t>
            </a:r>
            <a:endParaRPr lang="en-US" sz="2300" dirty="0">
              <a:latin typeface="Arial" panose="020B06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Hepatitis C Case </a:t>
            </a:r>
            <a:r>
              <a:rPr lang="en-US" sz="2300" dirty="0" smtClean="0">
                <a:latin typeface="Arial" panose="020B0604020202020204" pitchFamily="34" charset="0"/>
                <a:cs typeface="Arial" panose="020B0604020202020204" pitchFamily="34" charset="0"/>
              </a:rPr>
              <a:t>Management Service; </a:t>
            </a:r>
            <a:r>
              <a:rPr lang="en-US" sz="2300" dirty="0">
                <a:latin typeface="Arial" panose="020B0604020202020204" pitchFamily="34" charset="0"/>
                <a:cs typeface="Arial" panose="020B0604020202020204" pitchFamily="34" charset="0"/>
              </a:rPr>
              <a:t>Perth and South West statistics</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Why our </a:t>
            </a:r>
            <a:r>
              <a:rPr lang="en-US" sz="2300" dirty="0" smtClean="0">
                <a:latin typeface="Arial" panose="020B0604020202020204" pitchFamily="34" charset="0"/>
                <a:cs typeface="Arial" panose="020B0604020202020204" pitchFamily="34" charset="0"/>
              </a:rPr>
              <a:t>model </a:t>
            </a:r>
            <a:r>
              <a:rPr lang="en-US" sz="2300" dirty="0">
                <a:latin typeface="Arial" panose="020B0604020202020204" pitchFamily="34" charset="0"/>
                <a:cs typeface="Arial" panose="020B0604020202020204" pitchFamily="34" charset="0"/>
              </a:rPr>
              <a:t>works, </a:t>
            </a:r>
            <a:r>
              <a:rPr lang="en-US" sz="2300" dirty="0" smtClean="0">
                <a:latin typeface="Arial" panose="020B0604020202020204" pitchFamily="34" charset="0"/>
                <a:cs typeface="Arial" panose="020B0604020202020204" pitchFamily="34" charset="0"/>
              </a:rPr>
              <a:t>barriers </a:t>
            </a:r>
            <a:r>
              <a:rPr lang="en-US" sz="2300" dirty="0">
                <a:latin typeface="Arial" panose="020B0604020202020204" pitchFamily="34" charset="0"/>
                <a:cs typeface="Arial" panose="020B0604020202020204" pitchFamily="34" charset="0"/>
              </a:rPr>
              <a:t>to </a:t>
            </a:r>
            <a:r>
              <a:rPr lang="en-US" sz="2300" dirty="0" smtClean="0">
                <a:latin typeface="Arial" panose="020B0604020202020204" pitchFamily="34" charset="0"/>
                <a:cs typeface="Arial" panose="020B0604020202020204" pitchFamily="34" charset="0"/>
              </a:rPr>
              <a:t>treatment </a:t>
            </a:r>
            <a:r>
              <a:rPr lang="en-US" sz="2300" dirty="0">
                <a:latin typeface="Arial" panose="020B0604020202020204" pitchFamily="34" charset="0"/>
                <a:cs typeface="Arial" panose="020B0604020202020204" pitchFamily="34" charset="0"/>
              </a:rPr>
              <a:t>and how we address them</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Conclusion</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Questions </a:t>
            </a:r>
          </a:p>
          <a:p>
            <a:endParaRPr lang="en-US" dirty="0">
              <a:latin typeface="Budidaya" panose="02000500000000000000"/>
            </a:endParaRPr>
          </a:p>
          <a:p>
            <a:endParaRPr lang="en-US" dirty="0">
              <a:latin typeface="Budidaya" panose="02000500000000000000"/>
            </a:endParaRPr>
          </a:p>
        </p:txBody>
      </p:sp>
      <p:pic>
        <p:nvPicPr>
          <p:cNvPr id="7" name="Picture 6"/>
          <p:cNvPicPr>
            <a:picLocks noChangeAspect="1"/>
          </p:cNvPicPr>
          <p:nvPr/>
        </p:nvPicPr>
        <p:blipFill>
          <a:blip r:embed="rId2"/>
          <a:stretch>
            <a:fillRect/>
          </a:stretch>
        </p:blipFill>
        <p:spPr>
          <a:xfrm>
            <a:off x="1694544" y="2278444"/>
            <a:ext cx="436008" cy="428447"/>
          </a:xfrm>
          <a:prstGeom prst="rect">
            <a:avLst/>
          </a:prstGeom>
        </p:spPr>
      </p:pic>
      <p:pic>
        <p:nvPicPr>
          <p:cNvPr id="8" name="Picture 7"/>
          <p:cNvPicPr>
            <a:picLocks noChangeAspect="1"/>
          </p:cNvPicPr>
          <p:nvPr/>
        </p:nvPicPr>
        <p:blipFill>
          <a:blip r:embed="rId2"/>
          <a:stretch>
            <a:fillRect/>
          </a:stretch>
        </p:blipFill>
        <p:spPr>
          <a:xfrm>
            <a:off x="1694544" y="2980594"/>
            <a:ext cx="436008" cy="428447"/>
          </a:xfrm>
          <a:prstGeom prst="rect">
            <a:avLst/>
          </a:prstGeom>
        </p:spPr>
      </p:pic>
      <p:pic>
        <p:nvPicPr>
          <p:cNvPr id="9" name="Picture 8"/>
          <p:cNvPicPr>
            <a:picLocks noChangeAspect="1"/>
          </p:cNvPicPr>
          <p:nvPr/>
        </p:nvPicPr>
        <p:blipFill>
          <a:blip r:embed="rId2"/>
          <a:stretch>
            <a:fillRect/>
          </a:stretch>
        </p:blipFill>
        <p:spPr>
          <a:xfrm>
            <a:off x="1694544" y="3682744"/>
            <a:ext cx="436008" cy="428447"/>
          </a:xfrm>
          <a:prstGeom prst="rect">
            <a:avLst/>
          </a:prstGeom>
        </p:spPr>
      </p:pic>
      <p:pic>
        <p:nvPicPr>
          <p:cNvPr id="11" name="Picture 10"/>
          <p:cNvPicPr>
            <a:picLocks noChangeAspect="1"/>
          </p:cNvPicPr>
          <p:nvPr/>
        </p:nvPicPr>
        <p:blipFill>
          <a:blip r:embed="rId2"/>
          <a:stretch>
            <a:fillRect/>
          </a:stretch>
        </p:blipFill>
        <p:spPr>
          <a:xfrm>
            <a:off x="1694544" y="4384894"/>
            <a:ext cx="436008" cy="428447"/>
          </a:xfrm>
          <a:prstGeom prst="rect">
            <a:avLst/>
          </a:prstGeom>
        </p:spPr>
      </p:pic>
      <p:pic>
        <p:nvPicPr>
          <p:cNvPr id="12" name="Picture 11"/>
          <p:cNvPicPr>
            <a:picLocks noChangeAspect="1"/>
          </p:cNvPicPr>
          <p:nvPr/>
        </p:nvPicPr>
        <p:blipFill>
          <a:blip r:embed="rId2"/>
          <a:stretch>
            <a:fillRect/>
          </a:stretch>
        </p:blipFill>
        <p:spPr>
          <a:xfrm>
            <a:off x="1685441" y="5087044"/>
            <a:ext cx="436008" cy="428447"/>
          </a:xfrm>
          <a:prstGeom prst="rect">
            <a:avLst/>
          </a:prstGeom>
        </p:spPr>
      </p:pic>
      <p:pic>
        <p:nvPicPr>
          <p:cNvPr id="13" name="Picture 12"/>
          <p:cNvPicPr>
            <a:picLocks noChangeAspect="1"/>
          </p:cNvPicPr>
          <p:nvPr/>
        </p:nvPicPr>
        <p:blipFill>
          <a:blip r:embed="rId2"/>
          <a:stretch>
            <a:fillRect/>
          </a:stretch>
        </p:blipFill>
        <p:spPr>
          <a:xfrm>
            <a:off x="1685441" y="5789194"/>
            <a:ext cx="436008" cy="42844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9284" y="6003417"/>
            <a:ext cx="2424076" cy="744079"/>
          </a:xfrm>
          <a:prstGeom prst="rect">
            <a:avLst/>
          </a:prstGeom>
        </p:spPr>
      </p:pic>
    </p:spTree>
    <p:extLst>
      <p:ext uri="{BB962C8B-B14F-4D97-AF65-F5344CB8AC3E}">
        <p14:creationId xmlns:p14="http://schemas.microsoft.com/office/powerpoint/2010/main" val="1730301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5" name="TextBox 4"/>
          <p:cNvSpPr txBox="1"/>
          <p:nvPr/>
        </p:nvSpPr>
        <p:spPr>
          <a:xfrm>
            <a:off x="506526" y="311315"/>
            <a:ext cx="11685474" cy="830997"/>
          </a:xfrm>
          <a:prstGeom prst="rect">
            <a:avLst/>
          </a:prstGeom>
          <a:noFill/>
          <a:ln>
            <a:noFill/>
          </a:ln>
        </p:spPr>
        <p:txBody>
          <a:bodyPr wrap="square" rtlCol="0">
            <a:spAutoFit/>
          </a:bodyPr>
          <a:lstStyle/>
          <a:p>
            <a:endParaRPr lang="en-US" sz="4800" dirty="0">
              <a:solidFill>
                <a:srgbClr val="C2282D"/>
              </a:solidFill>
              <a:latin typeface="Budidaya" panose="02000500000000000000" pitchFamily="2" charset="0"/>
            </a:endParaRPr>
          </a:p>
        </p:txBody>
      </p:sp>
      <p:sp>
        <p:nvSpPr>
          <p:cNvPr id="6" name="TextBox 5"/>
          <p:cNvSpPr txBox="1"/>
          <p:nvPr/>
        </p:nvSpPr>
        <p:spPr>
          <a:xfrm>
            <a:off x="211275" y="501436"/>
            <a:ext cx="7289800" cy="1446550"/>
          </a:xfrm>
          <a:prstGeom prst="rect">
            <a:avLst/>
          </a:prstGeom>
          <a:noFill/>
        </p:spPr>
        <p:txBody>
          <a:bodyPr wrap="square" rtlCol="0">
            <a:spAutoFit/>
          </a:bodyPr>
          <a:lstStyle/>
          <a:p>
            <a:pPr algn="ctr"/>
            <a:r>
              <a:rPr lang="en-US" sz="4400" b="1" dirty="0">
                <a:ln>
                  <a:solidFill>
                    <a:sysClr val="windowText" lastClr="000000"/>
                  </a:solidFill>
                </a:ln>
                <a:solidFill>
                  <a:srgbClr val="C2282D"/>
                </a:solidFill>
                <a:latin typeface="Arial" panose="020B0604020202020204" pitchFamily="34" charset="0"/>
                <a:cs typeface="Arial" panose="020B0604020202020204" pitchFamily="34" charset="0"/>
              </a:rPr>
              <a:t>Peer Based Harm Reduction WA</a:t>
            </a:r>
          </a:p>
        </p:txBody>
      </p:sp>
      <p:sp>
        <p:nvSpPr>
          <p:cNvPr id="7" name="TextBox 6"/>
          <p:cNvSpPr txBox="1"/>
          <p:nvPr/>
        </p:nvSpPr>
        <p:spPr>
          <a:xfrm>
            <a:off x="413475" y="2753661"/>
            <a:ext cx="6894650" cy="646331"/>
          </a:xfrm>
          <a:prstGeom prst="rect">
            <a:avLst/>
          </a:prstGeom>
          <a:noFill/>
        </p:spPr>
        <p:txBody>
          <a:bodyPr wrap="square" rtlCol="0">
            <a:spAutoFit/>
          </a:bodyPr>
          <a:lstStyle/>
          <a:p>
            <a:pPr algn="ctr" fontAlgn="base"/>
            <a:endParaRPr lang="en-AU" sz="2000" b="1" dirty="0">
              <a:solidFill>
                <a:srgbClr val="C2282D"/>
              </a:solidFill>
              <a:latin typeface="Arial" panose="020B0604020202020204" pitchFamily="34" charset="0"/>
              <a:cs typeface="Arial" panose="020B0604020202020204" pitchFamily="34" charset="0"/>
            </a:endParaRPr>
          </a:p>
          <a:p>
            <a:pPr fontAlgn="base"/>
            <a:endParaRPr lang="en-AU"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9350" y="0"/>
            <a:ext cx="4352650" cy="6858000"/>
          </a:xfrm>
          <a:prstGeom prst="rect">
            <a:avLst/>
          </a:prstGeom>
          <a:blipFill dpi="0" rotWithShape="1">
            <a:blip r:embed="rId4">
              <a:alphaModFix amt="0"/>
            </a:blip>
            <a:srcRect/>
            <a:tile tx="0" ty="0" sx="100000" sy="100000" flip="none" algn="tl"/>
          </a:blipFill>
        </p:spPr>
      </p:pic>
      <p:sp>
        <p:nvSpPr>
          <p:cNvPr id="3" name="Rectangle 2"/>
          <p:cNvSpPr/>
          <p:nvPr/>
        </p:nvSpPr>
        <p:spPr>
          <a:xfrm>
            <a:off x="876300" y="2753661"/>
            <a:ext cx="6286500" cy="2677656"/>
          </a:xfrm>
          <a:prstGeom prst="rect">
            <a:avLst/>
          </a:prstGeom>
        </p:spPr>
        <p:txBody>
          <a:bodyPr wrap="square">
            <a:spAutoFit/>
          </a:bodyPr>
          <a:lstStyle/>
          <a:p>
            <a:pPr algn="ctr" fontAlgn="base"/>
            <a:r>
              <a:rPr lang="en-AU" sz="2400" i="1" dirty="0">
                <a:latin typeface="Arial" panose="020B0604020202020204" pitchFamily="34" charset="0"/>
                <a:cs typeface="Arial" panose="020B0604020202020204" pitchFamily="34" charset="0"/>
              </a:rPr>
              <a:t>Non-judgmental, friendly, peer based support, including information and education, advocacy, and health and harm reduction services aimed at reducing the transmission of Blood Borne Viruses and Sexually Transmitted Infections associated with drug use amongst the community in WA.</a:t>
            </a:r>
          </a:p>
        </p:txBody>
      </p:sp>
    </p:spTree>
    <p:extLst>
      <p:ext uri="{BB962C8B-B14F-4D97-AF65-F5344CB8AC3E}">
        <p14:creationId xmlns:p14="http://schemas.microsoft.com/office/powerpoint/2010/main" val="17988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2" name="TextBox 1"/>
          <p:cNvSpPr txBox="1"/>
          <p:nvPr/>
        </p:nvSpPr>
        <p:spPr>
          <a:xfrm>
            <a:off x="870141" y="1609398"/>
            <a:ext cx="5414023" cy="501675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 </a:t>
            </a:r>
            <a:r>
              <a:rPr lang="en-US" dirty="0" smtClean="0">
                <a:latin typeface="Arial" panose="020B0604020202020204" pitchFamily="34" charset="0"/>
                <a:cs typeface="Arial" panose="020B0604020202020204" pitchFamily="34" charset="0"/>
              </a:rPr>
              <a:t>fixed-site NSEPs located </a:t>
            </a:r>
            <a:r>
              <a:rPr lang="en-US" dirty="0">
                <a:latin typeface="Arial" panose="020B0604020202020204" pitchFamily="34" charset="0"/>
                <a:cs typeface="Arial" panose="020B0604020202020204" pitchFamily="34" charset="0"/>
              </a:rPr>
              <a:t>in Perth and Bunbury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Outreach and home-delivery </a:t>
            </a:r>
            <a:r>
              <a:rPr lang="en-US" dirty="0">
                <a:latin typeface="Arial" panose="020B0604020202020204" pitchFamily="34" charset="0"/>
                <a:cs typeface="Arial" panose="020B0604020202020204" pitchFamily="34" charset="0"/>
              </a:rPr>
              <a:t>NSEP services </a:t>
            </a:r>
            <a:r>
              <a:rPr lang="en-US" dirty="0" smtClean="0">
                <a:latin typeface="Arial" panose="020B0604020202020204" pitchFamily="34" charset="0"/>
                <a:cs typeface="Arial" panose="020B0604020202020204" pitchFamily="34" charset="0"/>
              </a:rPr>
              <a:t>in</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Perth Metro area and </a:t>
            </a:r>
            <a:r>
              <a:rPr lang="en-US" dirty="0">
                <a:latin typeface="Arial" panose="020B0604020202020204" pitchFamily="34" charset="0"/>
                <a:cs typeface="Arial" panose="020B0604020202020204" pitchFamily="34" charset="0"/>
              </a:rPr>
              <a:t>South West </a:t>
            </a:r>
            <a:r>
              <a:rPr lang="en-US" dirty="0" smtClean="0">
                <a:latin typeface="Arial" panose="020B0604020202020204" pitchFamily="34" charset="0"/>
                <a:cs typeface="Arial" panose="020B0604020202020204" pitchFamily="34" charset="0"/>
              </a:rPr>
              <a:t>region</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Postal Service (statewide)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South </a:t>
            </a:r>
            <a:r>
              <a:rPr lang="en-US" dirty="0">
                <a:latin typeface="Arial" panose="020B0604020202020204" pitchFamily="34" charset="0"/>
                <a:cs typeface="Arial" panose="020B0604020202020204" pitchFamily="34" charset="0"/>
              </a:rPr>
              <a:t>West Mobile </a:t>
            </a:r>
            <a:r>
              <a:rPr lang="en-US" dirty="0" smtClean="0">
                <a:latin typeface="Arial" panose="020B0604020202020204" pitchFamily="34" charset="0"/>
                <a:cs typeface="Arial" panose="020B0604020202020204" pitchFamily="34" charset="0"/>
              </a:rPr>
              <a:t>NSEP van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Overdose Prevention and Management with </a:t>
            </a:r>
            <a:r>
              <a:rPr lang="en-US" dirty="0" smtClean="0">
                <a:latin typeface="Arial" panose="020B0604020202020204" pitchFamily="34" charset="0"/>
                <a:cs typeface="Arial" panose="020B0604020202020204" pitchFamily="34" charset="0"/>
              </a:rPr>
              <a:t>Peer-Administered </a:t>
            </a:r>
            <a:r>
              <a:rPr lang="en-US" dirty="0">
                <a:latin typeface="Arial" panose="020B0604020202020204" pitchFamily="34" charset="0"/>
                <a:cs typeface="Arial" panose="020B0604020202020204" pitchFamily="34" charset="0"/>
              </a:rPr>
              <a:t>Naloxone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Training and Education for </a:t>
            </a:r>
            <a:r>
              <a:rPr lang="en-US" dirty="0" smtClean="0">
                <a:latin typeface="Arial" panose="020B0604020202020204" pitchFamily="34" charset="0"/>
                <a:cs typeface="Arial" panose="020B0604020202020204" pitchFamily="34" charset="0"/>
              </a:rPr>
              <a:t>broader </a:t>
            </a:r>
            <a:r>
              <a:rPr lang="en-US" dirty="0">
                <a:latin typeface="Arial" panose="020B0604020202020204" pitchFamily="34" charset="0"/>
                <a:cs typeface="Arial" panose="020B0604020202020204" pitchFamily="34" charset="0"/>
              </a:rPr>
              <a:t>AOD, Health, Mental Health, Community Welfare and Other Services </a:t>
            </a:r>
          </a:p>
          <a:p>
            <a:endParaRPr lang="en-US" sz="1400" dirty="0">
              <a:latin typeface="Arial" panose="020B0604020202020204" pitchFamily="34" charset="0"/>
              <a:cs typeface="Arial" panose="020B0604020202020204" pitchFamily="34" charset="0"/>
            </a:endParaRPr>
          </a:p>
          <a:p>
            <a:endParaRPr lang="en-US" dirty="0"/>
          </a:p>
          <a:p>
            <a:endParaRPr lang="en-US" dirty="0"/>
          </a:p>
        </p:txBody>
      </p:sp>
      <p:sp>
        <p:nvSpPr>
          <p:cNvPr id="3" name="TextBox 2"/>
          <p:cNvSpPr txBox="1"/>
          <p:nvPr/>
        </p:nvSpPr>
        <p:spPr>
          <a:xfrm>
            <a:off x="0" y="124565"/>
            <a:ext cx="12192000" cy="769441"/>
          </a:xfrm>
          <a:prstGeom prst="rect">
            <a:avLst/>
          </a:prstGeom>
          <a:noFill/>
        </p:spPr>
        <p:txBody>
          <a:bodyPr wrap="square" rtlCol="0">
            <a:spAutoFit/>
          </a:bodyPr>
          <a:lstStyle/>
          <a:p>
            <a:pPr algn="ctr"/>
            <a:r>
              <a:rPr lang="en-US" sz="4400" b="1" dirty="0">
                <a:ln>
                  <a:solidFill>
                    <a:sysClr val="windowText" lastClr="000000"/>
                  </a:solidFill>
                </a:ln>
                <a:solidFill>
                  <a:srgbClr val="C2282D"/>
                </a:solidFill>
                <a:latin typeface="Arial" panose="020B0604020202020204" pitchFamily="34" charset="0"/>
                <a:cs typeface="Arial" panose="020B0604020202020204" pitchFamily="34" charset="0"/>
              </a:rPr>
              <a:t>Who we are and what we do</a:t>
            </a:r>
          </a:p>
        </p:txBody>
      </p:sp>
      <p:sp>
        <p:nvSpPr>
          <p:cNvPr id="10" name="Rectangle 9"/>
          <p:cNvSpPr/>
          <p:nvPr/>
        </p:nvSpPr>
        <p:spPr>
          <a:xfrm>
            <a:off x="6440661" y="1609398"/>
            <a:ext cx="5293743" cy="3139321"/>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Health Clinics collocated at both fixed-sites &amp; Mobile Health Clinic Vans available across the Perth Metro area and South West region provide free testing and treatment for BBVs &amp; STIs as well as general health care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Rapid PCR testing for Hepatitis C and </a:t>
            </a:r>
            <a:r>
              <a:rPr lang="en-US" dirty="0" smtClean="0">
                <a:latin typeface="Arial" panose="020B0604020202020204" pitchFamily="34" charset="0"/>
                <a:cs typeface="Arial" panose="020B0604020202020204" pitchFamily="34" charset="0"/>
              </a:rPr>
              <a:t>      Point-of-Care </a:t>
            </a:r>
            <a:r>
              <a:rPr lang="en-US" dirty="0">
                <a:latin typeface="Arial" panose="020B0604020202020204" pitchFamily="34" charset="0"/>
                <a:cs typeface="Arial" panose="020B0604020202020204" pitchFamily="34" charset="0"/>
              </a:rPr>
              <a:t>testing for Syphilis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Hepatitis C Support from HCV Peer Case Management Workers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322" y="4921150"/>
            <a:ext cx="518556"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91" y="1588835"/>
            <a:ext cx="463550" cy="464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59" y="3607801"/>
            <a:ext cx="686467" cy="319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blurRad="152400" dist="317500" dir="5400000" algn="ctr" rotWithShape="0">
                    <a:srgbClr val="000000">
                      <a:alpha val="14999"/>
                    </a:srgbClr>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883" y="4117777"/>
            <a:ext cx="523874" cy="523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3851" y="3195478"/>
            <a:ext cx="301625"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80" y="2187850"/>
            <a:ext cx="444961" cy="444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r="62808"/>
          <a:stretch>
            <a:fillRect/>
          </a:stretch>
        </p:blipFill>
        <p:spPr bwMode="auto">
          <a:xfrm>
            <a:off x="679641" y="2775753"/>
            <a:ext cx="381000"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35" name="Picture 11" descr="274px-Google_Maps_p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6906" y="1654745"/>
            <a:ext cx="327025"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322" y="4137620"/>
            <a:ext cx="533400"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22" name="Picture 21"/>
          <p:cNvPicPr>
            <a:picLocks noChangeAspect="1"/>
          </p:cNvPicPr>
          <p:nvPr/>
        </p:nvPicPr>
        <p:blipFill>
          <a:blip r:embed="rId11"/>
          <a:stretch>
            <a:fillRect/>
          </a:stretch>
        </p:blipFill>
        <p:spPr>
          <a:xfrm>
            <a:off x="8865915" y="5737349"/>
            <a:ext cx="2868489" cy="827353"/>
          </a:xfrm>
          <a:prstGeom prst="rect">
            <a:avLst/>
          </a:prstGeom>
        </p:spPr>
      </p:pic>
    </p:spTree>
    <p:extLst>
      <p:ext uri="{BB962C8B-B14F-4D97-AF65-F5344CB8AC3E}">
        <p14:creationId xmlns:p14="http://schemas.microsoft.com/office/powerpoint/2010/main" val="1046466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978" y="1857029"/>
            <a:ext cx="5008685" cy="895016"/>
          </a:xfrm>
          <a:prstGeom prst="roundRect">
            <a:avLst/>
          </a:prstGeom>
          <a:solidFill>
            <a:srgbClr val="F7A835"/>
          </a:solidFill>
          <a:ln>
            <a:solidFill>
              <a:srgbClr val="B97107"/>
            </a:solidFill>
          </a:ln>
        </p:spPr>
        <p:txBody>
          <a:bodyPr>
            <a:normAutofit/>
          </a:bodyPr>
          <a:lstStyle/>
          <a:p>
            <a:pPr marL="109728" indent="0" algn="ctr">
              <a:buNone/>
            </a:pPr>
            <a:r>
              <a:rPr lang="en-AU" sz="2400" b="1" dirty="0">
                <a:latin typeface="Arial" panose="020B0604020202020204" pitchFamily="34" charset="0"/>
                <a:cs typeface="Arial" panose="020B0604020202020204" pitchFamily="34" charset="0"/>
              </a:rPr>
              <a:t>Identified tasks that could be performed by peer workers</a:t>
            </a:r>
          </a:p>
          <a:p>
            <a:pPr marL="109728" indent="0">
              <a:buNone/>
            </a:pPr>
            <a:endParaRPr lang="en-AU" dirty="0">
              <a:latin typeface="Arial" panose="020B0604020202020204" pitchFamily="34" charset="0"/>
              <a:cs typeface="Arial" panose="020B0604020202020204" pitchFamily="34" charset="0"/>
            </a:endParaRPr>
          </a:p>
          <a:p>
            <a:pPr marL="109728" indent="0">
              <a:buNone/>
            </a:pPr>
            <a:endParaRPr lang="en-AU" dirty="0"/>
          </a:p>
        </p:txBody>
      </p:sp>
      <p:sp>
        <p:nvSpPr>
          <p:cNvPr id="3" name="Title 2"/>
          <p:cNvSpPr>
            <a:spLocks noGrp="1"/>
          </p:cNvSpPr>
          <p:nvPr>
            <p:ph type="title"/>
          </p:nvPr>
        </p:nvSpPr>
        <p:spPr>
          <a:xfrm>
            <a:off x="0" y="1"/>
            <a:ext cx="12191999" cy="1672615"/>
          </a:xfrm>
          <a:solidFill>
            <a:schemeClr val="accent3">
              <a:lumMod val="60000"/>
              <a:lumOff val="40000"/>
            </a:schemeClr>
          </a:solidFill>
        </p:spPr>
        <p:txBody>
          <a:bodyPr>
            <a:normAutofit/>
          </a:bodyPr>
          <a:lstStyle/>
          <a:p>
            <a:pPr algn="ctr"/>
            <a:r>
              <a:rPr lang="en-AU" sz="3600" b="1" dirty="0">
                <a:ln>
                  <a:solidFill>
                    <a:sysClr val="windowText" lastClr="000000"/>
                  </a:solidFill>
                </a:ln>
                <a:solidFill>
                  <a:srgbClr val="C2282D"/>
                </a:solidFill>
                <a:effectLst/>
                <a:latin typeface="Arial" panose="020B0604020202020204" pitchFamily="34" charset="0"/>
                <a:ea typeface="Yu Gothic Medium" panose="020B0500000000000000" pitchFamily="34" charset="-128"/>
                <a:cs typeface="Arial" panose="020B0604020202020204" pitchFamily="34" charset="0"/>
              </a:rPr>
              <a:t>What we did in response to WHO elimination targets, listening to our consumers and reducing barriers</a:t>
            </a:r>
          </a:p>
        </p:txBody>
      </p:sp>
      <p:sp>
        <p:nvSpPr>
          <p:cNvPr id="7" name="TextBox 6"/>
          <p:cNvSpPr txBox="1"/>
          <p:nvPr/>
        </p:nvSpPr>
        <p:spPr>
          <a:xfrm>
            <a:off x="817429" y="4117864"/>
            <a:ext cx="3577784" cy="1021556"/>
          </a:xfrm>
          <a:prstGeom prst="roundRect">
            <a:avLst/>
          </a:prstGeom>
          <a:solidFill>
            <a:srgbClr val="F9BB61"/>
          </a:solidFill>
          <a:ln w="28575">
            <a:solidFill>
              <a:srgbClr val="F9BB61"/>
            </a:solidFill>
          </a:ln>
        </p:spPr>
        <p:txBody>
          <a:bodyPr wrap="square" rtlCol="0">
            <a:spAutoFit/>
          </a:bodyPr>
          <a:lstStyle/>
          <a:p>
            <a:pPr algn="ctr"/>
            <a:r>
              <a:rPr lang="en-AU" dirty="0">
                <a:latin typeface="Arial" panose="020B0604020202020204" pitchFamily="34" charset="0"/>
                <a:cs typeface="Arial" panose="020B0604020202020204" pitchFamily="34" charset="0"/>
              </a:rPr>
              <a:t>Educated peer workers about HCV testing and treatments – brief interventions</a:t>
            </a:r>
          </a:p>
        </p:txBody>
      </p:sp>
      <p:sp>
        <p:nvSpPr>
          <p:cNvPr id="8" name="TextBox 7"/>
          <p:cNvSpPr txBox="1"/>
          <p:nvPr/>
        </p:nvSpPr>
        <p:spPr>
          <a:xfrm>
            <a:off x="311599" y="3225876"/>
            <a:ext cx="4155946" cy="408623"/>
          </a:xfrm>
          <a:prstGeom prst="roundRect">
            <a:avLst/>
          </a:prstGeom>
          <a:solidFill>
            <a:schemeClr val="accent3">
              <a:lumMod val="60000"/>
              <a:lumOff val="40000"/>
            </a:schemeClr>
          </a:solidFill>
          <a:ln w="28575">
            <a:solidFill>
              <a:schemeClr val="accent3">
                <a:lumMod val="60000"/>
                <a:lumOff val="40000"/>
              </a:schemeClr>
            </a:solidFill>
          </a:ln>
        </p:spPr>
        <p:txBody>
          <a:bodyPr wrap="none" rtlCol="0">
            <a:spAutoFit/>
          </a:bodyPr>
          <a:lstStyle/>
          <a:p>
            <a:r>
              <a:rPr lang="en-AU" dirty="0">
                <a:latin typeface="Arial" panose="020B0604020202020204" pitchFamily="34" charset="0"/>
                <a:cs typeface="Arial" panose="020B0604020202020204" pitchFamily="34" charset="0"/>
              </a:rPr>
              <a:t>HCV P</a:t>
            </a:r>
            <a:r>
              <a:rPr lang="en-AU" dirty="0" smtClean="0">
                <a:latin typeface="Arial" panose="020B0604020202020204" pitchFamily="34" charset="0"/>
                <a:cs typeface="Arial" panose="020B0604020202020204" pitchFamily="34" charset="0"/>
              </a:rPr>
              <a:t>eer </a:t>
            </a:r>
            <a:r>
              <a:rPr lang="en-AU" dirty="0">
                <a:latin typeface="Arial" panose="020B0604020202020204" pitchFamily="34" charset="0"/>
                <a:cs typeface="Arial" panose="020B0604020202020204" pitchFamily="34" charset="0"/>
              </a:rPr>
              <a:t>C</a:t>
            </a:r>
            <a:r>
              <a:rPr lang="en-AU" dirty="0" smtClean="0">
                <a:latin typeface="Arial" panose="020B0604020202020204" pitchFamily="34" charset="0"/>
                <a:cs typeface="Arial" panose="020B0604020202020204" pitchFamily="34" charset="0"/>
              </a:rPr>
              <a:t>ase </a:t>
            </a:r>
            <a:r>
              <a:rPr lang="en-AU" dirty="0">
                <a:latin typeface="Arial" panose="020B0604020202020204" pitchFamily="34" charset="0"/>
                <a:cs typeface="Arial" panose="020B0604020202020204" pitchFamily="34" charset="0"/>
              </a:rPr>
              <a:t>M</a:t>
            </a:r>
            <a:r>
              <a:rPr lang="en-AU" dirty="0" smtClean="0">
                <a:latin typeface="Arial" panose="020B0604020202020204" pitchFamily="34" charset="0"/>
                <a:cs typeface="Arial" panose="020B0604020202020204" pitchFamily="34" charset="0"/>
              </a:rPr>
              <a:t>anagement Workers</a:t>
            </a:r>
            <a:endParaRPr lang="en-AU" dirty="0">
              <a:latin typeface="Arial" panose="020B0604020202020204" pitchFamily="34" charset="0"/>
              <a:cs typeface="Arial" panose="020B0604020202020204" pitchFamily="34" charset="0"/>
            </a:endParaRPr>
          </a:p>
        </p:txBody>
      </p:sp>
      <p:sp>
        <p:nvSpPr>
          <p:cNvPr id="9" name="TextBox 8"/>
          <p:cNvSpPr txBox="1"/>
          <p:nvPr/>
        </p:nvSpPr>
        <p:spPr>
          <a:xfrm>
            <a:off x="1174799" y="5622785"/>
            <a:ext cx="3577784" cy="715089"/>
          </a:xfrm>
          <a:prstGeom prst="roundRect">
            <a:avLst/>
          </a:prstGeom>
          <a:solidFill>
            <a:schemeClr val="accent3"/>
          </a:solidFill>
          <a:ln w="28575">
            <a:solidFill>
              <a:schemeClr val="accent3"/>
            </a:solidFill>
          </a:ln>
        </p:spPr>
        <p:txBody>
          <a:bodyPr wrap="square" rtlCol="0">
            <a:spAutoFit/>
          </a:bodyPr>
          <a:lstStyle/>
          <a:p>
            <a:pPr algn="ctr"/>
            <a:r>
              <a:rPr lang="en-AU" dirty="0">
                <a:latin typeface="Arial" panose="020B0604020202020204" pitchFamily="34" charset="0"/>
                <a:cs typeface="Arial" panose="020B0604020202020204" pitchFamily="34" charset="0"/>
              </a:rPr>
              <a:t>Phlebotomy &amp; HCV VL finger prick test training for staff</a:t>
            </a:r>
          </a:p>
        </p:txBody>
      </p:sp>
      <p:sp>
        <p:nvSpPr>
          <p:cNvPr id="10" name="TextBox 9"/>
          <p:cNvSpPr txBox="1"/>
          <p:nvPr/>
        </p:nvSpPr>
        <p:spPr>
          <a:xfrm>
            <a:off x="8208197" y="3730305"/>
            <a:ext cx="3204557" cy="1021556"/>
          </a:xfrm>
          <a:prstGeom prst="roundRect">
            <a:avLst/>
          </a:prstGeom>
          <a:solidFill>
            <a:srgbClr val="F9BB61"/>
          </a:solidFill>
          <a:ln w="28575">
            <a:solidFill>
              <a:srgbClr val="F9BB61"/>
            </a:solidFill>
          </a:ln>
        </p:spPr>
        <p:txBody>
          <a:bodyPr wrap="square" rtlCol="0">
            <a:spAutoFit/>
          </a:bodyPr>
          <a:lstStyle/>
          <a:p>
            <a:pPr algn="ctr"/>
            <a:r>
              <a:rPr lang="en-AU" dirty="0">
                <a:latin typeface="Arial" panose="020B0604020202020204" pitchFamily="34" charset="0"/>
                <a:cs typeface="Arial" panose="020B0604020202020204" pitchFamily="34" charset="0"/>
              </a:rPr>
              <a:t>Expanded </a:t>
            </a:r>
            <a:r>
              <a:rPr lang="en-AU" dirty="0" smtClean="0">
                <a:latin typeface="Arial" panose="020B0604020202020204" pitchFamily="34" charset="0"/>
                <a:cs typeface="Arial" panose="020B0604020202020204" pitchFamily="34" charset="0"/>
              </a:rPr>
              <a:t>accessibility </a:t>
            </a:r>
            <a:r>
              <a:rPr lang="en-AU" dirty="0">
                <a:latin typeface="Arial" panose="020B0604020202020204" pitchFamily="34" charset="0"/>
                <a:cs typeface="Arial" panose="020B0604020202020204" pitchFamily="34" charset="0"/>
              </a:rPr>
              <a:t>– MNSEP, outreach, </a:t>
            </a:r>
            <a:r>
              <a:rPr lang="en-AU" dirty="0" smtClean="0">
                <a:latin typeface="Arial" panose="020B0604020202020204" pitchFamily="34" charset="0"/>
                <a:cs typeface="Arial" panose="020B0604020202020204" pitchFamily="34" charset="0"/>
              </a:rPr>
              <a:t>providing transport etc</a:t>
            </a:r>
            <a:endParaRPr lang="en-AU" dirty="0">
              <a:latin typeface="Arial" panose="020B0604020202020204" pitchFamily="34" charset="0"/>
              <a:cs typeface="Arial" panose="020B0604020202020204" pitchFamily="34" charset="0"/>
            </a:endParaRPr>
          </a:p>
        </p:txBody>
      </p:sp>
      <p:sp>
        <p:nvSpPr>
          <p:cNvPr id="11" name="TextBox 10"/>
          <p:cNvSpPr txBox="1"/>
          <p:nvPr/>
        </p:nvSpPr>
        <p:spPr>
          <a:xfrm>
            <a:off x="8726725" y="2979950"/>
            <a:ext cx="2167503" cy="408623"/>
          </a:xfrm>
          <a:prstGeom prst="roundRect">
            <a:avLst/>
          </a:prstGeom>
          <a:solidFill>
            <a:schemeClr val="accent3">
              <a:lumMod val="40000"/>
              <a:lumOff val="60000"/>
            </a:schemeClr>
          </a:solidFill>
          <a:ln w="28575">
            <a:solidFill>
              <a:schemeClr val="accent3">
                <a:lumMod val="40000"/>
                <a:lumOff val="60000"/>
              </a:schemeClr>
            </a:solidFill>
          </a:ln>
        </p:spPr>
        <p:txBody>
          <a:bodyPr wrap="none" rtlCol="0">
            <a:spAutoFit/>
          </a:bodyPr>
          <a:lstStyle/>
          <a:p>
            <a:r>
              <a:rPr lang="en-AU" dirty="0">
                <a:latin typeface="Arial" panose="020B0604020202020204" pitchFamily="34" charset="0"/>
                <a:cs typeface="Arial" panose="020B0604020202020204" pitchFamily="34" charset="0"/>
              </a:rPr>
              <a:t>Incentivised testing</a:t>
            </a:r>
          </a:p>
        </p:txBody>
      </p:sp>
      <p:sp>
        <p:nvSpPr>
          <p:cNvPr id="12" name="TextBox 11"/>
          <p:cNvSpPr txBox="1"/>
          <p:nvPr/>
        </p:nvSpPr>
        <p:spPr>
          <a:xfrm>
            <a:off x="7615626" y="5093593"/>
            <a:ext cx="3762643" cy="1328023"/>
          </a:xfrm>
          <a:prstGeom prst="roundRect">
            <a:avLst/>
          </a:prstGeom>
          <a:solidFill>
            <a:schemeClr val="accent3"/>
          </a:solidFill>
          <a:ln w="28575">
            <a:solidFill>
              <a:schemeClr val="accent3"/>
            </a:solidFill>
          </a:ln>
        </p:spPr>
        <p:txBody>
          <a:bodyPr wrap="square" rtlCol="0">
            <a:spAutoFit/>
          </a:bodyPr>
          <a:lstStyle/>
          <a:p>
            <a:pPr algn="ctr"/>
            <a:r>
              <a:rPr lang="en-AU" dirty="0">
                <a:latin typeface="Arial" panose="020B0604020202020204" pitchFamily="34" charset="0"/>
                <a:cs typeface="Arial" panose="020B0604020202020204" pitchFamily="34" charset="0"/>
              </a:rPr>
              <a:t>Utilised existing social networks of consumers to provide hep C </a:t>
            </a:r>
            <a:r>
              <a:rPr lang="en-AU" dirty="0" smtClean="0">
                <a:latin typeface="Arial" panose="020B0604020202020204" pitchFamily="34" charset="0"/>
                <a:cs typeface="Arial" panose="020B0604020202020204" pitchFamily="34" charset="0"/>
              </a:rPr>
              <a:t>peer education project– </a:t>
            </a:r>
            <a:r>
              <a:rPr lang="en-AU" dirty="0" err="1" smtClean="0">
                <a:latin typeface="Arial" panose="020B0604020202020204" pitchFamily="34" charset="0"/>
                <a:cs typeface="Arial" panose="020B0604020202020204" pitchFamily="34" charset="0"/>
              </a:rPr>
              <a:t>HepCPHRE</a:t>
            </a:r>
            <a:endParaRPr lang="en-AU"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4681523" y="2557887"/>
            <a:ext cx="3085496" cy="3112922"/>
          </a:xfrm>
          <a:prstGeom prst="rect">
            <a:avLst/>
          </a:prstGeom>
        </p:spPr>
      </p:pic>
      <p:sp>
        <p:nvSpPr>
          <p:cNvPr id="15" name="Content Placeholder 1"/>
          <p:cNvSpPr txBox="1">
            <a:spLocks/>
          </p:cNvSpPr>
          <p:nvPr/>
        </p:nvSpPr>
        <p:spPr>
          <a:xfrm>
            <a:off x="7311752" y="1857029"/>
            <a:ext cx="4763044" cy="560049"/>
          </a:xfrm>
          <a:prstGeom prst="roundRect">
            <a:avLst/>
          </a:prstGeom>
          <a:solidFill>
            <a:srgbClr val="F7A835"/>
          </a:solidFill>
          <a:ln>
            <a:solidFill>
              <a:srgbClr val="B97107"/>
            </a:solidFill>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AU" sz="2400" b="1" dirty="0">
                <a:latin typeface="Arial" panose="020B0604020202020204" pitchFamily="34" charset="0"/>
                <a:cs typeface="Arial" panose="020B0604020202020204" pitchFamily="34" charset="0"/>
              </a:rPr>
              <a:t>Further expansion</a:t>
            </a:r>
          </a:p>
          <a:p>
            <a:pPr marL="109728" indent="0">
              <a:buFont typeface="Wingdings 3"/>
              <a:buNone/>
            </a:pPr>
            <a:endParaRPr lang="en-AU" dirty="0"/>
          </a:p>
          <a:p>
            <a:pPr marL="109728" indent="0">
              <a:buFont typeface="Wingdings 3"/>
              <a:buNone/>
            </a:pPr>
            <a:endParaRPr lang="en-AU" dirty="0">
              <a:latin typeface="Budidaya" panose="02000500000000000000"/>
            </a:endParaRPr>
          </a:p>
        </p:txBody>
      </p:sp>
    </p:spTree>
    <p:extLst>
      <p:ext uri="{BB962C8B-B14F-4D97-AF65-F5344CB8AC3E}">
        <p14:creationId xmlns:p14="http://schemas.microsoft.com/office/powerpoint/2010/main" val="689292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6" name="Rounded Rectangle 5"/>
          <p:cNvSpPr/>
          <p:nvPr/>
        </p:nvSpPr>
        <p:spPr>
          <a:xfrm>
            <a:off x="1351472" y="1166274"/>
            <a:ext cx="9489056" cy="3497444"/>
          </a:xfrm>
          <a:prstGeom prst="roundRect">
            <a:avLst/>
          </a:prstGeom>
          <a:solidFill>
            <a:srgbClr val="FEEED8"/>
          </a:solidFill>
          <a:ln w="38100">
            <a:solidFill>
              <a:srgbClr val="C22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Content Placeholder 1"/>
          <p:cNvSpPr txBox="1">
            <a:spLocks/>
          </p:cNvSpPr>
          <p:nvPr/>
        </p:nvSpPr>
        <p:spPr>
          <a:xfrm>
            <a:off x="1721585" y="1829342"/>
            <a:ext cx="8601070" cy="3270595"/>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AU" dirty="0">
              <a:latin typeface="Budidaya"/>
              <a:ea typeface="Yu Gothic Medium" panose="020B0500000000000000" pitchFamily="34" charset="-128"/>
            </a:endParaRPr>
          </a:p>
          <a:p>
            <a:pPr marL="393192" lvl="1" indent="0">
              <a:lnSpc>
                <a:spcPct val="320000"/>
              </a:lnSpc>
              <a:buNone/>
            </a:pPr>
            <a:r>
              <a:rPr lang="en-AU" dirty="0">
                <a:latin typeface="Budidaya"/>
                <a:ea typeface="Yu Gothic Medium" panose="020B0500000000000000" pitchFamily="34" charset="-128"/>
              </a:rPr>
              <a:t>	</a:t>
            </a:r>
            <a:r>
              <a:rPr lang="en-AU" sz="9200" b="1" dirty="0">
                <a:latin typeface="Arial" panose="020B0604020202020204" pitchFamily="34" charset="0"/>
                <a:ea typeface="Yu Gothic Medium" panose="020B0500000000000000" pitchFamily="34" charset="-128"/>
                <a:cs typeface="Arial" panose="020B0604020202020204" pitchFamily="34" charset="0"/>
              </a:rPr>
              <a:t>Weekly phone contact</a:t>
            </a:r>
          </a:p>
          <a:p>
            <a:pPr marL="393192" lvl="1" indent="0">
              <a:lnSpc>
                <a:spcPct val="320000"/>
              </a:lnSpc>
              <a:buNone/>
            </a:pPr>
            <a:r>
              <a:rPr lang="en-AU" sz="9200" dirty="0">
                <a:latin typeface="Arial" panose="020B0604020202020204" pitchFamily="34" charset="0"/>
                <a:ea typeface="Yu Gothic Medium" panose="020B0500000000000000" pitchFamily="34" charset="-128"/>
                <a:cs typeface="Arial" panose="020B0604020202020204" pitchFamily="34" charset="0"/>
              </a:rPr>
              <a:t>	</a:t>
            </a:r>
            <a:r>
              <a:rPr lang="en-AU" sz="9200" b="1" dirty="0">
                <a:latin typeface="Arial" panose="020B0604020202020204" pitchFamily="34" charset="0"/>
                <a:ea typeface="Yu Gothic Medium" panose="020B0500000000000000" pitchFamily="34" charset="-128"/>
                <a:cs typeface="Arial" panose="020B0604020202020204" pitchFamily="34" charset="0"/>
              </a:rPr>
              <a:t>SVR reminders    </a:t>
            </a:r>
          </a:p>
          <a:p>
            <a:pPr marL="109728" indent="0">
              <a:buNone/>
            </a:pPr>
            <a:endParaRPr lang="en-AU" dirty="0">
              <a:latin typeface="Budidaya"/>
              <a:ea typeface="Yu Gothic Medium" panose="020B0500000000000000" pitchFamily="34" charset="-128"/>
            </a:endParaRPr>
          </a:p>
          <a:p>
            <a:pPr lvl="1"/>
            <a:endParaRPr lang="en-AU" dirty="0">
              <a:latin typeface="Budidaya"/>
            </a:endParaRPr>
          </a:p>
          <a:p>
            <a:pPr marL="109728" indent="0">
              <a:buNone/>
            </a:pPr>
            <a:r>
              <a:rPr lang="en-AU" dirty="0">
                <a:latin typeface="Budidaya"/>
              </a:rPr>
              <a:t> </a:t>
            </a:r>
          </a:p>
        </p:txBody>
      </p:sp>
      <p:sp>
        <p:nvSpPr>
          <p:cNvPr id="2" name="Content Placeholder 1"/>
          <p:cNvSpPr>
            <a:spLocks noGrp="1"/>
          </p:cNvSpPr>
          <p:nvPr>
            <p:ph idx="1"/>
          </p:nvPr>
        </p:nvSpPr>
        <p:spPr>
          <a:xfrm>
            <a:off x="153616" y="4812645"/>
            <a:ext cx="11645207" cy="1950697"/>
          </a:xfrm>
          <a:prstGeom prst="roundRect">
            <a:avLst/>
          </a:prstGeom>
        </p:spPr>
        <p:txBody>
          <a:bodyPr>
            <a:noAutofit/>
          </a:bodyPr>
          <a:lstStyle/>
          <a:p>
            <a:pPr marL="393192" lvl="1" indent="0" algn="ctr">
              <a:buNone/>
            </a:pPr>
            <a:r>
              <a:rPr lang="en-AU" sz="1800" dirty="0" smtClean="0">
                <a:latin typeface="Arial" panose="020B0604020202020204" pitchFamily="34" charset="0"/>
                <a:ea typeface="Yu Gothic Medium" panose="020B0500000000000000" pitchFamily="34" charset="-128"/>
                <a:cs typeface="Arial" panose="020B0604020202020204" pitchFamily="34" charset="0"/>
              </a:rPr>
              <a:t>HCV Peer Case Management Workers </a:t>
            </a:r>
            <a:r>
              <a:rPr lang="en-AU" sz="1800" dirty="0">
                <a:latin typeface="Arial" panose="020B0604020202020204" pitchFamily="34" charset="0"/>
                <a:ea typeface="Yu Gothic Medium" panose="020B0500000000000000" pitchFamily="34" charset="-128"/>
                <a:cs typeface="Arial" panose="020B0604020202020204" pitchFamily="34" charset="0"/>
              </a:rPr>
              <a:t>support PBHRWA consumers through their HCV treatment journey, and provide assistance to </a:t>
            </a:r>
            <a:r>
              <a:rPr lang="en-AU" sz="1800" dirty="0" smtClean="0">
                <a:latin typeface="Arial" panose="020B0604020202020204" pitchFamily="34" charset="0"/>
                <a:ea typeface="Yu Gothic Medium" panose="020B0500000000000000" pitchFamily="34" charset="-128"/>
                <a:cs typeface="Arial" panose="020B0604020202020204" pitchFamily="34" charset="0"/>
              </a:rPr>
              <a:t>the Nurse </a:t>
            </a:r>
            <a:r>
              <a:rPr lang="en-AU" sz="1800" dirty="0">
                <a:latin typeface="Arial" panose="020B0604020202020204" pitchFamily="34" charset="0"/>
                <a:ea typeface="Yu Gothic Medium" panose="020B0500000000000000" pitchFamily="34" charset="-128"/>
                <a:cs typeface="Arial" panose="020B0604020202020204" pitchFamily="34" charset="0"/>
              </a:rPr>
              <a:t>Practitioner to ensure holistic throughcare for </a:t>
            </a:r>
            <a:r>
              <a:rPr lang="en-AU" sz="1800" dirty="0" smtClean="0">
                <a:latin typeface="Arial" panose="020B0604020202020204" pitchFamily="34" charset="0"/>
                <a:ea typeface="Yu Gothic Medium" panose="020B0500000000000000" pitchFamily="34" charset="-128"/>
                <a:cs typeface="Arial" panose="020B0604020202020204" pitchFamily="34" charset="0"/>
              </a:rPr>
              <a:t>an improved </a:t>
            </a:r>
            <a:r>
              <a:rPr lang="en-AU" sz="1800" dirty="0">
                <a:latin typeface="Arial" panose="020B0604020202020204" pitchFamily="34" charset="0"/>
                <a:ea typeface="Yu Gothic Medium" panose="020B0500000000000000" pitchFamily="34" charset="-128"/>
                <a:cs typeface="Arial" panose="020B0604020202020204" pitchFamily="34" charset="0"/>
              </a:rPr>
              <a:t>consumer healthcare experience.</a:t>
            </a:r>
          </a:p>
          <a:p>
            <a:pPr marL="393192" lvl="1" indent="0" algn="ctr">
              <a:lnSpc>
                <a:spcPct val="100000"/>
              </a:lnSpc>
              <a:spcBef>
                <a:spcPts val="0"/>
              </a:spcBef>
              <a:buNone/>
            </a:pPr>
            <a:endParaRPr lang="en-AU" sz="900" dirty="0">
              <a:latin typeface="Arial" panose="020B0604020202020204" pitchFamily="34" charset="0"/>
              <a:ea typeface="Yu Gothic Medium" panose="020B0500000000000000" pitchFamily="34" charset="-128"/>
              <a:cs typeface="Arial" panose="020B0604020202020204" pitchFamily="34" charset="0"/>
            </a:endParaRPr>
          </a:p>
          <a:p>
            <a:pPr marL="393192" lvl="1" indent="0" algn="ctr">
              <a:buNone/>
            </a:pPr>
            <a:r>
              <a:rPr lang="en-AU" sz="1800" dirty="0">
                <a:latin typeface="Arial" panose="020B0604020202020204" pitchFamily="34" charset="0"/>
                <a:ea typeface="Yu Gothic Medium" panose="020B0500000000000000" pitchFamily="34" charset="-128"/>
                <a:cs typeface="Arial" panose="020B0604020202020204" pitchFamily="34" charset="0"/>
              </a:rPr>
              <a:t>Includes appointment reminders, general </a:t>
            </a:r>
            <a:r>
              <a:rPr lang="en-AU" sz="1800" dirty="0" smtClean="0">
                <a:latin typeface="Arial" panose="020B0604020202020204" pitchFamily="34" charset="0"/>
                <a:ea typeface="Yu Gothic Medium" panose="020B0500000000000000" pitchFamily="34" charset="-128"/>
                <a:cs typeface="Arial" panose="020B0604020202020204" pitchFamily="34" charset="0"/>
              </a:rPr>
              <a:t>support, </a:t>
            </a:r>
            <a:r>
              <a:rPr lang="en-AU" sz="1800" dirty="0">
                <a:latin typeface="Arial" panose="020B0604020202020204" pitchFamily="34" charset="0"/>
                <a:ea typeface="Yu Gothic Medium" panose="020B0500000000000000" pitchFamily="34" charset="-128"/>
                <a:cs typeface="Arial" panose="020B0604020202020204" pitchFamily="34" charset="0"/>
              </a:rPr>
              <a:t>and weekly contact to discuss treatment wellbeing, </a:t>
            </a:r>
            <a:r>
              <a:rPr lang="en-AU" sz="1800" dirty="0" smtClean="0">
                <a:latin typeface="Arial" panose="020B0604020202020204" pitchFamily="34" charset="0"/>
                <a:ea typeface="Yu Gothic Medium" panose="020B0500000000000000" pitchFamily="34" charset="-128"/>
                <a:cs typeface="Arial" panose="020B0604020202020204" pitchFamily="34" charset="0"/>
              </a:rPr>
              <a:t>(such </a:t>
            </a:r>
            <a:r>
              <a:rPr lang="en-AU" sz="1800" dirty="0">
                <a:latin typeface="Arial" panose="020B0604020202020204" pitchFamily="34" charset="0"/>
                <a:ea typeface="Yu Gothic Medium" panose="020B0500000000000000" pitchFamily="34" charset="-128"/>
                <a:cs typeface="Arial" panose="020B0604020202020204" pitchFamily="34" charset="0"/>
              </a:rPr>
              <a:t>as medication compliance, side effects and/or other related </a:t>
            </a:r>
            <a:r>
              <a:rPr lang="en-AU" sz="1800" dirty="0" smtClean="0">
                <a:latin typeface="Arial" panose="020B0604020202020204" pitchFamily="34" charset="0"/>
                <a:ea typeface="Yu Gothic Medium" panose="020B0500000000000000" pitchFamily="34" charset="-128"/>
                <a:cs typeface="Arial" panose="020B0604020202020204" pitchFamily="34" charset="0"/>
              </a:rPr>
              <a:t>issues).</a:t>
            </a:r>
            <a:endParaRPr lang="en-AU" sz="1800" dirty="0">
              <a:latin typeface="Arial" panose="020B0604020202020204" pitchFamily="34" charset="0"/>
              <a:ea typeface="Yu Gothic Medium" panose="020B0500000000000000" pitchFamily="34" charset="-128"/>
              <a:cs typeface="Arial" panose="020B0604020202020204" pitchFamily="34" charset="0"/>
            </a:endParaRPr>
          </a:p>
          <a:p>
            <a:pPr lvl="1"/>
            <a:endParaRPr lang="en-AU" sz="2000" dirty="0">
              <a:latin typeface="Arial" panose="020B0604020202020204" pitchFamily="34" charset="0"/>
              <a:cs typeface="Arial" panose="020B0604020202020204" pitchFamily="34" charset="0"/>
            </a:endParaRPr>
          </a:p>
          <a:p>
            <a:pPr marL="109728" indent="0">
              <a:buNone/>
            </a:pPr>
            <a:endParaRPr lang="en-AU"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0" y="226569"/>
            <a:ext cx="12192000" cy="631777"/>
          </a:xfrm>
        </p:spPr>
        <p:txBody>
          <a:bodyPr>
            <a:normAutofit fontScale="90000"/>
          </a:bodyPr>
          <a:lstStyle/>
          <a:p>
            <a:pPr algn="ctr"/>
            <a:r>
              <a:rPr lang="en-AU" b="1" dirty="0">
                <a:ln>
                  <a:solidFill>
                    <a:sysClr val="windowText" lastClr="000000"/>
                  </a:solidFill>
                </a:ln>
                <a:solidFill>
                  <a:srgbClr val="C2282D"/>
                </a:solidFill>
                <a:latin typeface="Arial" panose="020B0604020202020204" pitchFamily="34" charset="0"/>
                <a:cs typeface="Arial" panose="020B0604020202020204" pitchFamily="34" charset="0"/>
              </a:rPr>
              <a:t>HCV Case </a:t>
            </a:r>
            <a:r>
              <a:rPr lang="en-AU" b="1" dirty="0" smtClean="0">
                <a:ln>
                  <a:solidFill>
                    <a:sysClr val="windowText" lastClr="000000"/>
                  </a:solidFill>
                </a:ln>
                <a:solidFill>
                  <a:srgbClr val="C2282D"/>
                </a:solidFill>
                <a:latin typeface="Arial" panose="020B0604020202020204" pitchFamily="34" charset="0"/>
                <a:cs typeface="Arial" panose="020B0604020202020204" pitchFamily="34" charset="0"/>
              </a:rPr>
              <a:t>Management Service</a:t>
            </a:r>
            <a:endParaRPr lang="en-AU" b="1" dirty="0">
              <a:ln>
                <a:solidFill>
                  <a:sysClr val="windowText" lastClr="000000"/>
                </a:solidFill>
              </a:ln>
              <a:solidFill>
                <a:srgbClr val="C2282D"/>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195" y="2323451"/>
            <a:ext cx="617880" cy="617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442" y="1485341"/>
            <a:ext cx="926978" cy="431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blurRad="152400" dist="317500" dir="5400000" algn="ctr" rotWithShape="0">
                    <a:srgbClr val="000000">
                      <a:alpha val="14999"/>
                    </a:srgbClr>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2425" y="3382654"/>
            <a:ext cx="411405" cy="829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8" name="Content Placeholder 1"/>
          <p:cNvSpPr txBox="1">
            <a:spLocks/>
          </p:cNvSpPr>
          <p:nvPr/>
        </p:nvSpPr>
        <p:spPr>
          <a:xfrm>
            <a:off x="6882474" y="1007273"/>
            <a:ext cx="4021791" cy="2202662"/>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3192" lvl="1" indent="0">
              <a:lnSpc>
                <a:spcPct val="300000"/>
              </a:lnSpc>
              <a:buNone/>
            </a:pPr>
            <a:r>
              <a:rPr lang="en-AU" sz="9200" b="1" dirty="0">
                <a:latin typeface="Arial" panose="020B0604020202020204" pitchFamily="34" charset="0"/>
                <a:ea typeface="Yu Gothic Medium" panose="020B0500000000000000" pitchFamily="34" charset="-128"/>
                <a:cs typeface="Arial" panose="020B0604020202020204" pitchFamily="34" charset="0"/>
              </a:rPr>
              <a:t>Transport</a:t>
            </a:r>
          </a:p>
          <a:p>
            <a:pPr marL="393192" lvl="1" indent="0">
              <a:lnSpc>
                <a:spcPct val="300000"/>
              </a:lnSpc>
              <a:buNone/>
            </a:pPr>
            <a:r>
              <a:rPr lang="en-AU" sz="9200" b="1" dirty="0">
                <a:latin typeface="Arial" panose="020B0604020202020204" pitchFamily="34" charset="0"/>
                <a:ea typeface="Yu Gothic Medium" panose="020B0500000000000000" pitchFamily="34" charset="-128"/>
                <a:cs typeface="Arial" panose="020B0604020202020204" pitchFamily="34" charset="0"/>
              </a:rPr>
              <a:t>Medication </a:t>
            </a:r>
            <a:r>
              <a:rPr lang="en-AU" sz="9200" b="1" dirty="0" smtClean="0">
                <a:latin typeface="Arial" panose="020B0604020202020204" pitchFamily="34" charset="0"/>
                <a:ea typeface="Yu Gothic Medium" panose="020B0500000000000000" pitchFamily="34" charset="-128"/>
                <a:cs typeface="Arial" panose="020B0604020202020204" pitchFamily="34" charset="0"/>
              </a:rPr>
              <a:t>delivery</a:t>
            </a:r>
          </a:p>
          <a:p>
            <a:pPr marL="393192" lvl="1" indent="0">
              <a:lnSpc>
                <a:spcPct val="300000"/>
              </a:lnSpc>
              <a:buNone/>
            </a:pPr>
            <a:endParaRPr lang="en-AU" sz="4400" b="1" dirty="0" smtClean="0">
              <a:latin typeface="Arial" panose="020B0604020202020204" pitchFamily="34" charset="0"/>
              <a:ea typeface="Yu Gothic Medium" panose="020B0500000000000000" pitchFamily="34" charset="-128"/>
              <a:cs typeface="Arial" panose="020B0604020202020204" pitchFamily="34" charset="0"/>
            </a:endParaRPr>
          </a:p>
          <a:p>
            <a:pPr marL="393192" lvl="1" indent="0">
              <a:lnSpc>
                <a:spcPct val="120000"/>
              </a:lnSpc>
              <a:buNone/>
            </a:pPr>
            <a:r>
              <a:rPr lang="en-AU" sz="9200" b="1" dirty="0" smtClean="0">
                <a:latin typeface="Arial" panose="020B0604020202020204" pitchFamily="34" charset="0"/>
                <a:ea typeface="Yu Gothic Medium" panose="020B0500000000000000" pitchFamily="34" charset="-128"/>
                <a:cs typeface="Arial" panose="020B0604020202020204" pitchFamily="34" charset="0"/>
              </a:rPr>
              <a:t>Coordinates outreach visits</a:t>
            </a:r>
            <a:endParaRPr lang="en-AU" sz="9200" b="1" dirty="0">
              <a:latin typeface="Arial" panose="020B0604020202020204" pitchFamily="34" charset="0"/>
              <a:ea typeface="Yu Gothic Medium" panose="020B0500000000000000" pitchFamily="34" charset="-128"/>
              <a:cs typeface="Arial" panose="020B0604020202020204" pitchFamily="34" charset="0"/>
            </a:endParaRPr>
          </a:p>
          <a:p>
            <a:pPr marL="393192" lvl="1" indent="0">
              <a:lnSpc>
                <a:spcPct val="300000"/>
              </a:lnSpc>
              <a:buNone/>
            </a:pPr>
            <a:endParaRPr lang="en-AU" sz="2700" b="1" dirty="0">
              <a:latin typeface="Arial" panose="020B0604020202020204" pitchFamily="34" charset="0"/>
              <a:ea typeface="Yu Gothic Medium" panose="020B0500000000000000" pitchFamily="34" charset="-128"/>
              <a:cs typeface="Arial" panose="020B0604020202020204" pitchFamily="34" charset="0"/>
            </a:endParaRPr>
          </a:p>
          <a:p>
            <a:pPr marL="109728" indent="0">
              <a:buNone/>
            </a:pPr>
            <a:endParaRPr lang="en-AU" dirty="0">
              <a:latin typeface="Yu Gothic Medium" panose="020B0500000000000000" pitchFamily="34" charset="-128"/>
              <a:ea typeface="Yu Gothic Medium" panose="020B0500000000000000" pitchFamily="34" charset="-128"/>
            </a:endParaRPr>
          </a:p>
          <a:p>
            <a:pPr lvl="1"/>
            <a:endParaRPr lang="en-AU" dirty="0"/>
          </a:p>
          <a:p>
            <a:pPr marL="109728" indent="0">
              <a:buNone/>
            </a:pPr>
            <a:endParaRPr lang="en-AU" dirty="0"/>
          </a:p>
        </p:txBody>
      </p:sp>
      <p:pic>
        <p:nvPicPr>
          <p:cNvPr id="1029" name="Picture 5" descr="274px-Google_Maps_p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9931" y="3490952"/>
            <a:ext cx="468235" cy="820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4" name="Picture 3"/>
          <p:cNvPicPr>
            <a:picLocks noChangeAspect="1"/>
          </p:cNvPicPr>
          <p:nvPr/>
        </p:nvPicPr>
        <p:blipFill>
          <a:blip r:embed="rId7"/>
          <a:stretch>
            <a:fillRect/>
          </a:stretch>
        </p:blipFill>
        <p:spPr>
          <a:xfrm>
            <a:off x="6581801" y="2521710"/>
            <a:ext cx="501619" cy="501619"/>
          </a:xfrm>
          <a:prstGeom prst="rect">
            <a:avLst/>
          </a:prstGeom>
        </p:spPr>
      </p:pic>
      <p:sp>
        <p:nvSpPr>
          <p:cNvPr id="5" name="TextBox 4"/>
          <p:cNvSpPr txBox="1"/>
          <p:nvPr/>
        </p:nvSpPr>
        <p:spPr>
          <a:xfrm>
            <a:off x="2543075" y="1504749"/>
            <a:ext cx="3004661" cy="446276"/>
          </a:xfrm>
          <a:prstGeom prst="rect">
            <a:avLst/>
          </a:prstGeom>
          <a:noFill/>
        </p:spPr>
        <p:txBody>
          <a:bodyPr wrap="square" rtlCol="0">
            <a:spAutoFit/>
          </a:bodyPr>
          <a:lstStyle/>
          <a:p>
            <a:pPr algn="ctr"/>
            <a:r>
              <a:rPr lang="en-AU" sz="2300" b="1" dirty="0">
                <a:latin typeface="Arial" panose="020B0604020202020204" pitchFamily="34" charset="0"/>
                <a:cs typeface="Arial" panose="020B0604020202020204" pitchFamily="34" charset="0"/>
              </a:rPr>
              <a:t>General Support</a:t>
            </a: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142" y="1427170"/>
            <a:ext cx="981969" cy="654646"/>
          </a:xfrm>
          <a:prstGeom prst="rect">
            <a:avLst/>
          </a:prstGeom>
        </p:spPr>
      </p:pic>
    </p:spTree>
    <p:extLst>
      <p:ext uri="{BB962C8B-B14F-4D97-AF65-F5344CB8AC3E}">
        <p14:creationId xmlns:p14="http://schemas.microsoft.com/office/powerpoint/2010/main" val="387038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25" name="Right Triangle 24"/>
          <p:cNvSpPr/>
          <p:nvPr/>
        </p:nvSpPr>
        <p:spPr>
          <a:xfrm rot="5400000">
            <a:off x="526279" y="-532010"/>
            <a:ext cx="5088466" cy="6152486"/>
          </a:xfrm>
          <a:prstGeom prst="rtTriangle">
            <a:avLst/>
          </a:prstGeom>
          <a:solidFill>
            <a:srgbClr val="7E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Box 3"/>
          <p:cNvSpPr txBox="1">
            <a:spLocks noChangeArrowheads="1"/>
          </p:cNvSpPr>
          <p:nvPr/>
        </p:nvSpPr>
        <p:spPr bwMode="auto">
          <a:xfrm>
            <a:off x="0" y="169570"/>
            <a:ext cx="12192000" cy="673546"/>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solidFill>
                    <a:sysClr val="windowText" lastClr="000000"/>
                  </a:solidFill>
                </a:ln>
                <a:solidFill>
                  <a:srgbClr val="C2282D"/>
                </a:solidFill>
                <a:effectLst/>
                <a:latin typeface="Arial" panose="020B0604020202020204" pitchFamily="34" charset="0"/>
                <a:cs typeface="Arial" panose="020B0604020202020204" pitchFamily="34" charset="0"/>
              </a:rPr>
              <a:t>HCV Case </a:t>
            </a:r>
            <a:r>
              <a:rPr kumimoji="0" lang="en-US" altLang="en-US" sz="4000" b="1" i="0" u="none" strike="noStrike" cap="none" normalizeH="0" baseline="0" dirty="0" smtClean="0">
                <a:ln>
                  <a:solidFill>
                    <a:sysClr val="windowText" lastClr="000000"/>
                  </a:solidFill>
                </a:ln>
                <a:solidFill>
                  <a:srgbClr val="C2282D"/>
                </a:solidFill>
                <a:effectLst/>
                <a:latin typeface="Arial" panose="020B0604020202020204" pitchFamily="34" charset="0"/>
                <a:cs typeface="Arial" panose="020B0604020202020204" pitchFamily="34" charset="0"/>
              </a:rPr>
              <a:t>Management</a:t>
            </a:r>
            <a:r>
              <a:rPr kumimoji="0" lang="en-US" altLang="en-US" sz="4000" b="1" i="0" u="none" strike="noStrike" cap="none" normalizeH="0" dirty="0" smtClean="0">
                <a:ln>
                  <a:solidFill>
                    <a:sysClr val="windowText" lastClr="000000"/>
                  </a:solidFill>
                </a:ln>
                <a:solidFill>
                  <a:srgbClr val="C2282D"/>
                </a:solidFill>
                <a:effectLst/>
                <a:latin typeface="Arial" panose="020B0604020202020204" pitchFamily="34" charset="0"/>
                <a:cs typeface="Arial" panose="020B0604020202020204" pitchFamily="34" charset="0"/>
              </a:rPr>
              <a:t> Service </a:t>
            </a:r>
            <a:r>
              <a:rPr kumimoji="0" lang="en-US" altLang="en-US" sz="4000" b="1" i="0" u="none" strike="noStrike" cap="none" normalizeH="0" dirty="0">
                <a:ln>
                  <a:solidFill>
                    <a:sysClr val="windowText" lastClr="000000"/>
                  </a:solidFill>
                </a:ln>
                <a:solidFill>
                  <a:srgbClr val="C2282D"/>
                </a:solidFill>
                <a:effectLst/>
                <a:latin typeface="Arial" panose="020B0604020202020204" pitchFamily="34" charset="0"/>
                <a:cs typeface="Arial" panose="020B0604020202020204" pitchFamily="34" charset="0"/>
              </a:rPr>
              <a:t>Perth Statistics</a:t>
            </a:r>
            <a:endParaRPr kumimoji="0" lang="en-US" altLang="en-US" sz="4000" b="1" i="0" u="none" strike="noStrike" cap="none" normalizeH="0" baseline="0" dirty="0">
              <a:ln>
                <a:solidFill>
                  <a:sysClr val="windowText" lastClr="000000"/>
                </a:solidFill>
              </a:ln>
              <a:solidFill>
                <a:srgbClr val="C2282D"/>
              </a:solidFill>
              <a:effectLst/>
              <a:latin typeface="Arial" panose="020B0604020202020204" pitchFamily="34" charset="0"/>
              <a:cs typeface="Arial" panose="020B0604020202020204" pitchFamily="34" charset="0"/>
            </a:endParaRPr>
          </a:p>
        </p:txBody>
      </p:sp>
      <p:sp>
        <p:nvSpPr>
          <p:cNvPr id="5" name="Oval 4"/>
          <p:cNvSpPr/>
          <p:nvPr/>
        </p:nvSpPr>
        <p:spPr>
          <a:xfrm>
            <a:off x="268234" y="1382533"/>
            <a:ext cx="1500996" cy="1414732"/>
          </a:xfrm>
          <a:prstGeom prst="ellipse">
            <a:avLst/>
          </a:prstGeom>
          <a:solidFill>
            <a:srgbClr val="FEEED8"/>
          </a:solidFill>
          <a:ln w="57150">
            <a:solidFill>
              <a:srgbClr val="494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C2282D"/>
              </a:solidFill>
            </a:endParaRPr>
          </a:p>
        </p:txBody>
      </p:sp>
      <p:sp>
        <p:nvSpPr>
          <p:cNvPr id="6" name="TextBox 5"/>
          <p:cNvSpPr txBox="1"/>
          <p:nvPr/>
        </p:nvSpPr>
        <p:spPr>
          <a:xfrm>
            <a:off x="462328" y="1731688"/>
            <a:ext cx="1112807" cy="769441"/>
          </a:xfrm>
          <a:prstGeom prst="rect">
            <a:avLst/>
          </a:prstGeom>
          <a:noFill/>
        </p:spPr>
        <p:txBody>
          <a:bodyPr wrap="square" rtlCol="0">
            <a:spAutoFit/>
          </a:bodyPr>
          <a:lstStyle/>
          <a:p>
            <a:pPr algn="ctr"/>
            <a:r>
              <a:rPr lang="en-AU" sz="4400" b="1" dirty="0" smtClean="0"/>
              <a:t>469</a:t>
            </a:r>
            <a:endParaRPr lang="en-AU" sz="4400" b="1" dirty="0"/>
          </a:p>
        </p:txBody>
      </p:sp>
      <p:sp>
        <p:nvSpPr>
          <p:cNvPr id="7" name="TextBox 6"/>
          <p:cNvSpPr txBox="1"/>
          <p:nvPr/>
        </p:nvSpPr>
        <p:spPr>
          <a:xfrm>
            <a:off x="50415" y="2829179"/>
            <a:ext cx="1936631" cy="584775"/>
          </a:xfrm>
          <a:prstGeom prst="rect">
            <a:avLst/>
          </a:prstGeom>
          <a:noFill/>
        </p:spPr>
        <p:txBody>
          <a:bodyPr wrap="square" rtlCol="0">
            <a:spAutoFit/>
          </a:bodyPr>
          <a:lstStyle/>
          <a:p>
            <a:pPr algn="ctr"/>
            <a:r>
              <a:rPr lang="en-AU" sz="1600" b="1" dirty="0" smtClean="0">
                <a:latin typeface="Arial" panose="020B0604020202020204" pitchFamily="34" charset="0"/>
                <a:cs typeface="Arial" panose="020B0604020202020204" pitchFamily="34" charset="0"/>
              </a:rPr>
              <a:t>Total consumers on database</a:t>
            </a:r>
            <a:endParaRPr lang="en-AU"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405457" y="1382533"/>
            <a:ext cx="1590519" cy="1513202"/>
          </a:xfrm>
          <a:prstGeom prst="rect">
            <a:avLst/>
          </a:prstGeom>
        </p:spPr>
      </p:pic>
      <p:pic>
        <p:nvPicPr>
          <p:cNvPr id="3" name="Picture 2"/>
          <p:cNvPicPr>
            <a:picLocks noChangeAspect="1"/>
          </p:cNvPicPr>
          <p:nvPr/>
        </p:nvPicPr>
        <p:blipFill>
          <a:blip r:embed="rId4"/>
          <a:stretch>
            <a:fillRect/>
          </a:stretch>
        </p:blipFill>
        <p:spPr>
          <a:xfrm>
            <a:off x="3433005" y="2799741"/>
            <a:ext cx="1603123" cy="1461179"/>
          </a:xfrm>
          <a:prstGeom prst="rect">
            <a:avLst/>
          </a:prstGeom>
        </p:spPr>
      </p:pic>
      <p:pic>
        <p:nvPicPr>
          <p:cNvPr id="8" name="Picture 7"/>
          <p:cNvPicPr>
            <a:picLocks noChangeAspect="1"/>
          </p:cNvPicPr>
          <p:nvPr/>
        </p:nvPicPr>
        <p:blipFill>
          <a:blip r:embed="rId5"/>
          <a:stretch>
            <a:fillRect/>
          </a:stretch>
        </p:blipFill>
        <p:spPr>
          <a:xfrm>
            <a:off x="7516126" y="2826985"/>
            <a:ext cx="1561428" cy="1494586"/>
          </a:xfrm>
          <a:prstGeom prst="rect">
            <a:avLst/>
          </a:prstGeom>
        </p:spPr>
      </p:pic>
      <p:sp>
        <p:nvSpPr>
          <p:cNvPr id="9" name="Rectangle 8"/>
          <p:cNvSpPr/>
          <p:nvPr/>
        </p:nvSpPr>
        <p:spPr>
          <a:xfrm>
            <a:off x="6866627" y="1739024"/>
            <a:ext cx="3574212" cy="800219"/>
          </a:xfrm>
          <a:prstGeom prst="rect">
            <a:avLst/>
          </a:prstGeom>
        </p:spPr>
        <p:txBody>
          <a:bodyPr wrap="square">
            <a:spAutoFit/>
          </a:bodyPr>
          <a:lstStyle/>
          <a:p>
            <a:endParaRPr lang="en-US" sz="140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208 </a:t>
            </a:r>
            <a:r>
              <a:rPr lang="en-US" sz="1600" dirty="0" smtClean="0">
                <a:latin typeface="Arial" panose="020B0604020202020204" pitchFamily="34" charset="0"/>
                <a:cs typeface="Arial" panose="020B0604020202020204" pitchFamily="34" charset="0"/>
              </a:rPr>
              <a:t>Consumers </a:t>
            </a:r>
            <a:r>
              <a:rPr lang="en-US" sz="1600" dirty="0">
                <a:latin typeface="Arial" panose="020B0604020202020204" pitchFamily="34" charset="0"/>
                <a:cs typeface="Arial" panose="020B0604020202020204" pitchFamily="34" charset="0"/>
              </a:rPr>
              <a:t>tested HCV </a:t>
            </a:r>
            <a:r>
              <a:rPr lang="en-US" sz="1600" dirty="0" smtClean="0">
                <a:latin typeface="Arial" panose="020B0604020202020204" pitchFamily="34" charset="0"/>
                <a:cs typeface="Arial" panose="020B0604020202020204" pitchFamily="34" charset="0"/>
              </a:rPr>
              <a:t>RNA +    (</a:t>
            </a:r>
            <a:r>
              <a:rPr lang="en-US" sz="1600" dirty="0">
                <a:latin typeface="Arial" panose="020B0604020202020204" pitchFamily="34" charset="0"/>
                <a:cs typeface="Arial" panose="020B0604020202020204" pitchFamily="34" charset="0"/>
              </a:rPr>
              <a:t>including 13 x re-infected)</a:t>
            </a:r>
          </a:p>
        </p:txBody>
      </p:sp>
      <p:sp>
        <p:nvSpPr>
          <p:cNvPr id="11" name="Rectangle 10"/>
          <p:cNvSpPr/>
          <p:nvPr/>
        </p:nvSpPr>
        <p:spPr>
          <a:xfrm>
            <a:off x="2152364" y="4269523"/>
            <a:ext cx="4164404" cy="1077218"/>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60</a:t>
            </a:r>
            <a:r>
              <a:rPr lang="en-US" sz="1600" dirty="0">
                <a:latin typeface="Arial" panose="020B0604020202020204" pitchFamily="34" charset="0"/>
                <a:cs typeface="Arial" panose="020B0604020202020204" pitchFamily="34" charset="0"/>
              </a:rPr>
              <a:t> consumers completed treatment </a:t>
            </a:r>
            <a:r>
              <a:rPr lang="en-US" sz="1600" dirty="0" smtClean="0">
                <a:latin typeface="Arial" panose="020B0604020202020204" pitchFamily="34" charset="0"/>
                <a:cs typeface="Arial" panose="020B0604020202020204" pitchFamily="34" charset="0"/>
              </a:rPr>
              <a:t>       and </a:t>
            </a:r>
            <a:r>
              <a:rPr lang="en-US" sz="1600" dirty="0">
                <a:latin typeface="Arial" panose="020B0604020202020204" pitchFamily="34" charset="0"/>
                <a:cs typeface="Arial" panose="020B0604020202020204" pitchFamily="34" charset="0"/>
              </a:rPr>
              <a:t>achieved SVR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including 2 x </a:t>
            </a:r>
            <a:r>
              <a:rPr lang="en-US" sz="1600" dirty="0" smtClean="0">
                <a:latin typeface="Arial" panose="020B0604020202020204" pitchFamily="34" charset="0"/>
                <a:cs typeface="Arial" panose="020B0604020202020204" pitchFamily="34" charset="0"/>
              </a:rPr>
              <a:t>re-infected /</a:t>
            </a:r>
            <a:r>
              <a:rPr lang="en-US" sz="1600" dirty="0">
                <a:latin typeface="Arial" panose="020B0604020202020204" pitchFamily="34" charset="0"/>
                <a:cs typeface="Arial" panose="020B0604020202020204" pitchFamily="34" charset="0"/>
              </a:rPr>
              <a:t>treated twice and 3 x deceased)</a:t>
            </a:r>
          </a:p>
        </p:txBody>
      </p:sp>
      <p:sp>
        <p:nvSpPr>
          <p:cNvPr id="12" name="Rectangle 11"/>
          <p:cNvSpPr/>
          <p:nvPr/>
        </p:nvSpPr>
        <p:spPr>
          <a:xfrm>
            <a:off x="6497155" y="4294327"/>
            <a:ext cx="3939396" cy="830997"/>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32</a:t>
            </a:r>
            <a:r>
              <a:rPr lang="en-US" sz="1600" dirty="0">
                <a:latin typeface="Arial" panose="020B0604020202020204" pitchFamily="34" charset="0"/>
                <a:cs typeface="Arial" panose="020B0604020202020204" pitchFamily="34" charset="0"/>
              </a:rPr>
              <a:t> consumers completed treatment, require SVR testing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including  2 x re-infected)*</a:t>
            </a:r>
          </a:p>
        </p:txBody>
      </p:sp>
      <p:sp>
        <p:nvSpPr>
          <p:cNvPr id="13" name="Rectangle 12"/>
          <p:cNvSpPr/>
          <p:nvPr/>
        </p:nvSpPr>
        <p:spPr>
          <a:xfrm>
            <a:off x="-1192768" y="6447779"/>
            <a:ext cx="9710469"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to the best of our knowledge; may have had additional services conducted elsewhere</a:t>
            </a:r>
            <a:endParaRPr lang="en-US" i="1" dirty="0">
              <a:latin typeface="Arial" panose="020B0604020202020204" pitchFamily="34" charset="0"/>
              <a:cs typeface="Arial" panose="020B0604020202020204" pitchFamily="34" charset="0"/>
            </a:endParaRPr>
          </a:p>
        </p:txBody>
      </p:sp>
      <p:sp>
        <p:nvSpPr>
          <p:cNvPr id="14" name="Right Triangle 13"/>
          <p:cNvSpPr/>
          <p:nvPr/>
        </p:nvSpPr>
        <p:spPr>
          <a:xfrm rot="16200000">
            <a:off x="8133007" y="2799005"/>
            <a:ext cx="3962265" cy="4155724"/>
          </a:xfrm>
          <a:prstGeom prst="rtTriangle">
            <a:avLst/>
          </a:prstGeom>
          <a:solidFill>
            <a:srgbClr val="7E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9609999" y="5050627"/>
            <a:ext cx="2947670" cy="1523494"/>
          </a:xfrm>
          <a:prstGeom prst="rect">
            <a:avLst/>
          </a:prstGeom>
        </p:spPr>
        <p:txBody>
          <a:bodyPr wrap="square">
            <a:spAutoFit/>
          </a:bodyPr>
          <a:lstStyle/>
          <a:p>
            <a:pPr algn="ctr"/>
            <a:r>
              <a:rPr lang="en-US" sz="2800" b="1" dirty="0">
                <a:ln>
                  <a:solidFill>
                    <a:sysClr val="windowText" lastClr="000000"/>
                  </a:solidFill>
                </a:ln>
                <a:solidFill>
                  <a:srgbClr val="C2282D"/>
                </a:solidFill>
                <a:latin typeface="Arial" panose="020B0604020202020204" pitchFamily="34" charset="0"/>
                <a:cs typeface="Arial" panose="020B0604020202020204" pitchFamily="34" charset="0"/>
              </a:rPr>
              <a:t>109</a:t>
            </a:r>
            <a:r>
              <a:rPr lang="en-US" sz="2000" b="1" dirty="0">
                <a:ln>
                  <a:solidFill>
                    <a:sysClr val="windowText" lastClr="000000"/>
                  </a:solidFill>
                </a:ln>
                <a:solidFill>
                  <a:srgbClr val="C2282D"/>
                </a:solidFill>
                <a:latin typeface="Arial" panose="020B0604020202020204" pitchFamily="34" charset="0"/>
                <a:cs typeface="Arial" panose="020B0604020202020204" pitchFamily="34" charset="0"/>
              </a:rPr>
              <a:t> </a:t>
            </a:r>
            <a:endParaRPr lang="en-US" sz="2000" b="1" dirty="0" smtClean="0">
              <a:ln>
                <a:solidFill>
                  <a:sysClr val="windowText" lastClr="000000"/>
                </a:solidFill>
              </a:ln>
              <a:solidFill>
                <a:srgbClr val="C2282D"/>
              </a:solidFill>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require </a:t>
            </a:r>
            <a:r>
              <a:rPr lang="en-US" b="1" dirty="0">
                <a:latin typeface="Arial" panose="020B0604020202020204" pitchFamily="34" charset="0"/>
                <a:cs typeface="Arial" panose="020B0604020202020204" pitchFamily="34" charset="0"/>
              </a:rPr>
              <a:t>follow-up </a:t>
            </a:r>
            <a:endParaRPr lang="en-US" b="1" dirty="0" smtClean="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including </a:t>
            </a:r>
            <a:r>
              <a:rPr lang="en-US" b="1" dirty="0" smtClean="0">
                <a:latin typeface="Arial" panose="020B0604020202020204" pitchFamily="34" charset="0"/>
                <a:cs typeface="Arial" panose="020B0604020202020204" pitchFamily="34" charset="0"/>
              </a:rPr>
              <a:t>                         9 </a:t>
            </a:r>
            <a:r>
              <a:rPr lang="en-US" b="1" dirty="0">
                <a:latin typeface="Arial" panose="020B0604020202020204" pitchFamily="34" charset="0"/>
                <a:cs typeface="Arial" panose="020B0604020202020204" pitchFamily="34" charset="0"/>
              </a:rPr>
              <a:t>x re-infected)*</a:t>
            </a:r>
          </a:p>
        </p:txBody>
      </p:sp>
      <p:cxnSp>
        <p:nvCxnSpPr>
          <p:cNvPr id="18" name="Straight Arrow Connector 17"/>
          <p:cNvCxnSpPr/>
          <p:nvPr/>
        </p:nvCxnSpPr>
        <p:spPr>
          <a:xfrm>
            <a:off x="6163885" y="2887383"/>
            <a:ext cx="1352241" cy="6868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a:endCxn id="3" idx="3"/>
          </p:cNvCxnSpPr>
          <p:nvPr/>
        </p:nvCxnSpPr>
        <p:spPr>
          <a:xfrm flipH="1">
            <a:off x="5036128" y="2895735"/>
            <a:ext cx="1164589" cy="6345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1917279" y="1815642"/>
            <a:ext cx="683669" cy="495218"/>
          </a:xfrm>
          <a:prstGeom prst="rightArrow">
            <a:avLst/>
          </a:prstGeom>
          <a:solidFill>
            <a:srgbClr val="FEEE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268234" y="5523916"/>
            <a:ext cx="8266533"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1 current HCV treatment</a:t>
            </a:r>
          </a:p>
          <a:p>
            <a:r>
              <a:rPr lang="en-US" sz="1400" dirty="0">
                <a:latin typeface="Arial" panose="020B0604020202020204" pitchFamily="34" charset="0"/>
                <a:cs typeface="Arial" panose="020B0604020202020204" pitchFamily="34" charset="0"/>
              </a:rPr>
              <a:t>2 consumers prescribed treatment but did not commence (including  1 x deceased)</a:t>
            </a:r>
          </a:p>
          <a:p>
            <a:r>
              <a:rPr lang="en-US" sz="1400" dirty="0">
                <a:latin typeface="Arial" panose="020B0604020202020204" pitchFamily="34" charset="0"/>
                <a:cs typeface="Arial" panose="020B0604020202020204" pitchFamily="34" charset="0"/>
              </a:rPr>
              <a:t>4 consumers commenced treatment, but lost contact and/or did not complete</a:t>
            </a:r>
          </a:p>
        </p:txBody>
      </p:sp>
      <p:sp>
        <p:nvSpPr>
          <p:cNvPr id="10" name="Rectangle 9"/>
          <p:cNvSpPr/>
          <p:nvPr/>
        </p:nvSpPr>
        <p:spPr>
          <a:xfrm>
            <a:off x="10084526" y="5050627"/>
            <a:ext cx="1998617" cy="1704929"/>
          </a:xfrm>
          <a:prstGeom prst="rect">
            <a:avLst/>
          </a:prstGeom>
          <a:noFill/>
          <a:ln w="38100">
            <a:solidFill>
              <a:srgbClr val="C22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5445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ED8"/>
        </a:solidFill>
        <a:effectLst/>
      </p:bgPr>
    </p:bg>
    <p:spTree>
      <p:nvGrpSpPr>
        <p:cNvPr id="1" name=""/>
        <p:cNvGrpSpPr/>
        <p:nvPr/>
      </p:nvGrpSpPr>
      <p:grpSpPr>
        <a:xfrm>
          <a:off x="0" y="0"/>
          <a:ext cx="0" cy="0"/>
          <a:chOff x="0" y="0"/>
          <a:chExt cx="0" cy="0"/>
        </a:xfrm>
      </p:grpSpPr>
      <p:sp>
        <p:nvSpPr>
          <p:cNvPr id="25" name="Right Triangle 24"/>
          <p:cNvSpPr/>
          <p:nvPr/>
        </p:nvSpPr>
        <p:spPr>
          <a:xfrm rot="5400000">
            <a:off x="526279" y="-532010"/>
            <a:ext cx="5088466" cy="6152486"/>
          </a:xfrm>
          <a:prstGeom prst="rtTriangle">
            <a:avLst/>
          </a:prstGeom>
          <a:solidFill>
            <a:srgbClr val="6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68234" y="1382533"/>
            <a:ext cx="1500996" cy="1414732"/>
          </a:xfrm>
          <a:prstGeom prst="ellipse">
            <a:avLst/>
          </a:prstGeom>
          <a:solidFill>
            <a:srgbClr val="FEEED8"/>
          </a:solidFill>
          <a:ln w="57150">
            <a:solidFill>
              <a:srgbClr val="494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C2282D"/>
              </a:solidFill>
            </a:endParaRPr>
          </a:p>
        </p:txBody>
      </p:sp>
      <p:sp>
        <p:nvSpPr>
          <p:cNvPr id="6" name="TextBox 5"/>
          <p:cNvSpPr txBox="1"/>
          <p:nvPr/>
        </p:nvSpPr>
        <p:spPr>
          <a:xfrm>
            <a:off x="462328" y="1731688"/>
            <a:ext cx="1112807" cy="769441"/>
          </a:xfrm>
          <a:prstGeom prst="rect">
            <a:avLst/>
          </a:prstGeom>
          <a:noFill/>
        </p:spPr>
        <p:txBody>
          <a:bodyPr wrap="square" rtlCol="0">
            <a:spAutoFit/>
          </a:bodyPr>
          <a:lstStyle/>
          <a:p>
            <a:pPr algn="ctr"/>
            <a:r>
              <a:rPr lang="en-AU" sz="4400" b="1" dirty="0" smtClean="0"/>
              <a:t>156</a:t>
            </a:r>
            <a:endParaRPr lang="en-AU" sz="4400" b="1" dirty="0"/>
          </a:p>
        </p:txBody>
      </p:sp>
      <p:sp>
        <p:nvSpPr>
          <p:cNvPr id="7" name="TextBox 6"/>
          <p:cNvSpPr txBox="1"/>
          <p:nvPr/>
        </p:nvSpPr>
        <p:spPr>
          <a:xfrm>
            <a:off x="50415" y="2829179"/>
            <a:ext cx="1936631" cy="584775"/>
          </a:xfrm>
          <a:prstGeom prst="rect">
            <a:avLst/>
          </a:prstGeom>
          <a:noFill/>
        </p:spPr>
        <p:txBody>
          <a:bodyPr wrap="square" rtlCol="0">
            <a:spAutoFit/>
          </a:bodyPr>
          <a:lstStyle/>
          <a:p>
            <a:pPr algn="ctr"/>
            <a:r>
              <a:rPr lang="en-AU" sz="1600" b="1" dirty="0" smtClean="0">
                <a:latin typeface="Arial" panose="020B0604020202020204" pitchFamily="34" charset="0"/>
                <a:cs typeface="Arial" panose="020B0604020202020204" pitchFamily="34" charset="0"/>
              </a:rPr>
              <a:t>Consumer contacts</a:t>
            </a:r>
            <a:endParaRPr lang="en-AU" sz="1600" b="1" dirty="0">
              <a:latin typeface="Arial" panose="020B0604020202020204" pitchFamily="34" charset="0"/>
              <a:cs typeface="Arial" panose="020B0604020202020204" pitchFamily="34" charset="0"/>
            </a:endParaRPr>
          </a:p>
        </p:txBody>
      </p:sp>
      <p:sp>
        <p:nvSpPr>
          <p:cNvPr id="9" name="Rectangle 8"/>
          <p:cNvSpPr/>
          <p:nvPr/>
        </p:nvSpPr>
        <p:spPr>
          <a:xfrm>
            <a:off x="6866627" y="1739024"/>
            <a:ext cx="3574212" cy="800219"/>
          </a:xfrm>
          <a:prstGeom prst="rect">
            <a:avLst/>
          </a:prstGeom>
        </p:spPr>
        <p:txBody>
          <a:bodyPr wrap="square">
            <a:spAutoFit/>
          </a:bodyPr>
          <a:lstStyle/>
          <a:p>
            <a:endParaRPr lang="en-US" sz="1400"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91 </a:t>
            </a:r>
            <a:r>
              <a:rPr lang="en-US" sz="1600" dirty="0" smtClean="0">
                <a:latin typeface="Arial" panose="020B0604020202020204" pitchFamily="34" charset="0"/>
                <a:cs typeface="Arial" panose="020B0604020202020204" pitchFamily="34" charset="0"/>
              </a:rPr>
              <a:t>Consumers </a:t>
            </a:r>
            <a:r>
              <a:rPr lang="en-US" sz="1600" dirty="0">
                <a:latin typeface="Arial" panose="020B0604020202020204" pitchFamily="34" charset="0"/>
                <a:cs typeface="Arial" panose="020B0604020202020204" pitchFamily="34" charset="0"/>
              </a:rPr>
              <a:t>tested HCV </a:t>
            </a:r>
            <a:r>
              <a:rPr lang="en-US" sz="1600" dirty="0" smtClean="0">
                <a:latin typeface="Arial" panose="020B0604020202020204" pitchFamily="34" charset="0"/>
                <a:cs typeface="Arial" panose="020B0604020202020204" pitchFamily="34" charset="0"/>
              </a:rPr>
              <a:t>RNA +    (</a:t>
            </a:r>
            <a:r>
              <a:rPr lang="en-US" sz="1600" dirty="0">
                <a:latin typeface="Arial" panose="020B0604020202020204" pitchFamily="34" charset="0"/>
                <a:cs typeface="Arial" panose="020B0604020202020204" pitchFamily="34" charset="0"/>
              </a:rPr>
              <a:t>including 2</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x re-infected)</a:t>
            </a:r>
          </a:p>
        </p:txBody>
      </p:sp>
      <p:sp>
        <p:nvSpPr>
          <p:cNvPr id="11" name="Rectangle 10"/>
          <p:cNvSpPr/>
          <p:nvPr/>
        </p:nvSpPr>
        <p:spPr>
          <a:xfrm>
            <a:off x="1987046" y="4613812"/>
            <a:ext cx="4262122" cy="830997"/>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21</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consumers completed treatment </a:t>
            </a:r>
            <a:r>
              <a:rPr lang="en-US" sz="1600" dirty="0" smtClean="0">
                <a:latin typeface="Arial" panose="020B0604020202020204" pitchFamily="34" charset="0"/>
                <a:cs typeface="Arial" panose="020B0604020202020204" pitchFamily="34" charset="0"/>
              </a:rPr>
              <a:t>          and </a:t>
            </a:r>
            <a:r>
              <a:rPr lang="en-US" sz="1600" dirty="0">
                <a:latin typeface="Arial" panose="020B0604020202020204" pitchFamily="34" charset="0"/>
                <a:cs typeface="Arial" panose="020B0604020202020204" pitchFamily="34" charset="0"/>
              </a:rPr>
              <a:t>achieved SVR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including </a:t>
            </a:r>
            <a:r>
              <a:rPr lang="en-US" sz="1600" dirty="0" smtClean="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x </a:t>
            </a:r>
            <a:r>
              <a:rPr lang="en-US" sz="1600" dirty="0" smtClean="0">
                <a:latin typeface="Arial" panose="020B0604020202020204" pitchFamily="34" charset="0"/>
                <a:cs typeface="Arial" panose="020B0604020202020204" pitchFamily="34" charset="0"/>
              </a:rPr>
              <a:t>re-infected* and 2 </a:t>
            </a:r>
            <a:r>
              <a:rPr lang="en-US" sz="1600" dirty="0">
                <a:latin typeface="Arial" panose="020B0604020202020204" pitchFamily="34" charset="0"/>
                <a:cs typeface="Arial" panose="020B0604020202020204" pitchFamily="34" charset="0"/>
              </a:rPr>
              <a:t>x deceased)</a:t>
            </a:r>
          </a:p>
        </p:txBody>
      </p:sp>
      <p:sp>
        <p:nvSpPr>
          <p:cNvPr id="12" name="Rectangle 11"/>
          <p:cNvSpPr/>
          <p:nvPr/>
        </p:nvSpPr>
        <p:spPr>
          <a:xfrm>
            <a:off x="6429555" y="4638616"/>
            <a:ext cx="3939396" cy="830997"/>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7</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consumers completed treatment, require SVR testing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including  </a:t>
            </a:r>
            <a:r>
              <a:rPr lang="en-US" sz="1600" dirty="0" smtClean="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x re-infected)*</a:t>
            </a:r>
          </a:p>
        </p:txBody>
      </p:sp>
      <p:sp>
        <p:nvSpPr>
          <p:cNvPr id="13" name="Rectangle 12"/>
          <p:cNvSpPr/>
          <p:nvPr/>
        </p:nvSpPr>
        <p:spPr>
          <a:xfrm>
            <a:off x="-1228988" y="6482025"/>
            <a:ext cx="9710469"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to the best of our knowledge; may have had additional services conducted elsewhere</a:t>
            </a:r>
            <a:endParaRPr lang="en-US" i="1" dirty="0">
              <a:latin typeface="Arial" panose="020B0604020202020204" pitchFamily="34" charset="0"/>
              <a:cs typeface="Arial" panose="020B0604020202020204" pitchFamily="34" charset="0"/>
            </a:endParaRPr>
          </a:p>
        </p:txBody>
      </p:sp>
      <p:sp>
        <p:nvSpPr>
          <p:cNvPr id="14" name="Right Triangle 13"/>
          <p:cNvSpPr/>
          <p:nvPr/>
        </p:nvSpPr>
        <p:spPr>
          <a:xfrm rot="16200000">
            <a:off x="8154598" y="2820595"/>
            <a:ext cx="3962264" cy="4112544"/>
          </a:xfrm>
          <a:prstGeom prst="rtTriangle">
            <a:avLst/>
          </a:prstGeom>
          <a:solidFill>
            <a:srgbClr val="6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9539736" y="5279782"/>
            <a:ext cx="2947670" cy="1246495"/>
          </a:xfrm>
          <a:prstGeom prst="rect">
            <a:avLst/>
          </a:prstGeom>
        </p:spPr>
        <p:txBody>
          <a:bodyPr wrap="square">
            <a:spAutoFit/>
          </a:bodyPr>
          <a:lstStyle/>
          <a:p>
            <a:pPr algn="ctr"/>
            <a:r>
              <a:rPr lang="en-US" sz="2800" b="1" dirty="0" smtClean="0">
                <a:ln>
                  <a:solidFill>
                    <a:sysClr val="windowText" lastClr="000000"/>
                  </a:solidFill>
                </a:ln>
                <a:solidFill>
                  <a:srgbClr val="C2282D"/>
                </a:solidFill>
                <a:latin typeface="Arial" panose="020B0604020202020204" pitchFamily="34" charset="0"/>
                <a:cs typeface="Arial" panose="020B0604020202020204" pitchFamily="34" charset="0"/>
              </a:rPr>
              <a:t>56</a:t>
            </a:r>
            <a:endParaRPr lang="en-US" sz="2000" b="1" dirty="0" smtClean="0">
              <a:ln>
                <a:solidFill>
                  <a:sysClr val="windowText" lastClr="000000"/>
                </a:solidFill>
              </a:ln>
              <a:solidFill>
                <a:srgbClr val="C2282D"/>
              </a:solidFill>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r</a:t>
            </a:r>
            <a:r>
              <a:rPr lang="en-US" b="1" dirty="0" smtClean="0">
                <a:latin typeface="Arial" panose="020B0604020202020204" pitchFamily="34" charset="0"/>
                <a:cs typeface="Arial" panose="020B0604020202020204" pitchFamily="34" charset="0"/>
              </a:rPr>
              <a:t>equire</a:t>
            </a:r>
          </a:p>
          <a:p>
            <a:pPr algn="ctr"/>
            <a:r>
              <a:rPr lang="en-US" b="1" dirty="0" smtClean="0">
                <a:latin typeface="Arial" panose="020B0604020202020204" pitchFamily="34" charset="0"/>
                <a:cs typeface="Arial" panose="020B0604020202020204" pitchFamily="34" charset="0"/>
              </a:rPr>
              <a:t>follow-up* </a:t>
            </a:r>
          </a:p>
          <a:p>
            <a:pPr algn="ctr"/>
            <a:endParaRPr lang="en-US" sz="1100" b="1" dirty="0">
              <a:latin typeface="Arial" panose="020B0604020202020204" pitchFamily="34" charset="0"/>
              <a:cs typeface="Arial" panose="020B0604020202020204" pitchFamily="34" charset="0"/>
            </a:endParaRPr>
          </a:p>
        </p:txBody>
      </p:sp>
      <p:cxnSp>
        <p:nvCxnSpPr>
          <p:cNvPr id="21" name="Straight Arrow Connector 20"/>
          <p:cNvCxnSpPr>
            <a:stCxn id="2" idx="2"/>
            <a:endCxn id="3" idx="3"/>
          </p:cNvCxnSpPr>
          <p:nvPr/>
        </p:nvCxnSpPr>
        <p:spPr>
          <a:xfrm flipH="1">
            <a:off x="4968528" y="2895735"/>
            <a:ext cx="1232189" cy="9788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1917279" y="1815642"/>
            <a:ext cx="683669" cy="495218"/>
          </a:xfrm>
          <a:prstGeom prst="rightArrow">
            <a:avLst/>
          </a:prstGeom>
          <a:solidFill>
            <a:srgbClr val="FEEE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3"/>
          <p:cNvSpPr txBox="1">
            <a:spLocks noChangeArrowheads="1"/>
          </p:cNvSpPr>
          <p:nvPr/>
        </p:nvSpPr>
        <p:spPr bwMode="auto">
          <a:xfrm>
            <a:off x="-5731" y="182675"/>
            <a:ext cx="12192000" cy="720688"/>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b="1" dirty="0">
                <a:ln>
                  <a:solidFill>
                    <a:sysClr val="windowText" lastClr="000000"/>
                  </a:solidFill>
                </a:ln>
                <a:solidFill>
                  <a:srgbClr val="C2282D"/>
                </a:solidFill>
                <a:latin typeface="Arial" panose="020B0604020202020204" pitchFamily="34" charset="0"/>
              </a:rPr>
              <a:t>HCV Case Management </a:t>
            </a:r>
            <a:r>
              <a:rPr lang="en-US" altLang="en-US" sz="3600" b="1" dirty="0" smtClean="0">
                <a:ln>
                  <a:solidFill>
                    <a:sysClr val="windowText" lastClr="000000"/>
                  </a:solidFill>
                </a:ln>
                <a:solidFill>
                  <a:srgbClr val="C2282D"/>
                </a:solidFill>
                <a:latin typeface="Arial" panose="020B0604020202020204" pitchFamily="34" charset="0"/>
              </a:rPr>
              <a:t>Service South </a:t>
            </a:r>
            <a:r>
              <a:rPr lang="en-US" altLang="en-US" sz="3600" b="1" dirty="0">
                <a:ln>
                  <a:solidFill>
                    <a:sysClr val="windowText" lastClr="000000"/>
                  </a:solidFill>
                </a:ln>
                <a:solidFill>
                  <a:srgbClr val="C2282D"/>
                </a:solidFill>
                <a:latin typeface="Arial" panose="020B0604020202020204" pitchFamily="34" charset="0"/>
              </a:rPr>
              <a:t>West Statistics </a:t>
            </a:r>
            <a:endParaRPr kumimoji="0" lang="en-US" altLang="en-US" sz="3600" b="1" i="0" u="none" strike="noStrike" cap="none" normalizeH="0" baseline="0" dirty="0">
              <a:ln>
                <a:solidFill>
                  <a:sysClr val="windowText" lastClr="000000"/>
                </a:solidFill>
              </a:ln>
              <a:solidFill>
                <a:srgbClr val="C2282D"/>
              </a:solidFill>
              <a:effectLst/>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5312674" y="1303550"/>
            <a:ext cx="1596954" cy="1575482"/>
          </a:xfrm>
          <a:prstGeom prst="rect">
            <a:avLst/>
          </a:prstGeom>
        </p:spPr>
      </p:pic>
      <p:pic>
        <p:nvPicPr>
          <p:cNvPr id="16" name="Picture 15"/>
          <p:cNvPicPr>
            <a:picLocks noChangeAspect="1"/>
          </p:cNvPicPr>
          <p:nvPr/>
        </p:nvPicPr>
        <p:blipFill>
          <a:blip r:embed="rId4"/>
          <a:stretch>
            <a:fillRect/>
          </a:stretch>
        </p:blipFill>
        <p:spPr>
          <a:xfrm>
            <a:off x="3142206" y="2970463"/>
            <a:ext cx="1789313" cy="1677838"/>
          </a:xfrm>
          <a:prstGeom prst="rect">
            <a:avLst/>
          </a:prstGeom>
        </p:spPr>
      </p:pic>
      <p:pic>
        <p:nvPicPr>
          <p:cNvPr id="17" name="Picture 16"/>
          <p:cNvPicPr>
            <a:picLocks noChangeAspect="1"/>
          </p:cNvPicPr>
          <p:nvPr/>
        </p:nvPicPr>
        <p:blipFill>
          <a:blip r:embed="rId5"/>
          <a:stretch>
            <a:fillRect/>
          </a:stretch>
        </p:blipFill>
        <p:spPr>
          <a:xfrm>
            <a:off x="7544748" y="2933096"/>
            <a:ext cx="1709010" cy="1652420"/>
          </a:xfrm>
          <a:prstGeom prst="rect">
            <a:avLst/>
          </a:prstGeom>
        </p:spPr>
      </p:pic>
      <p:cxnSp>
        <p:nvCxnSpPr>
          <p:cNvPr id="18" name="Straight Arrow Connector 17"/>
          <p:cNvCxnSpPr>
            <a:stCxn id="2" idx="2"/>
            <a:endCxn id="8" idx="1"/>
          </p:cNvCxnSpPr>
          <p:nvPr/>
        </p:nvCxnSpPr>
        <p:spPr>
          <a:xfrm>
            <a:off x="6200717" y="2895735"/>
            <a:ext cx="1417822" cy="9955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320" y="5783449"/>
            <a:ext cx="7808859" cy="523220"/>
          </a:xfrm>
          <a:prstGeom prst="rect">
            <a:avLst/>
          </a:prstGeom>
        </p:spPr>
        <p:txBody>
          <a:bodyPr wrap="square">
            <a:spAutoFit/>
          </a:bodyPr>
          <a:lstStyle/>
          <a:p>
            <a:pPr lvl="1"/>
            <a:r>
              <a:rPr lang="en-US" sz="1400" dirty="0">
                <a:latin typeface="Arial" panose="020B0604020202020204" pitchFamily="34" charset="0"/>
                <a:cs typeface="Arial" panose="020B0604020202020204" pitchFamily="34" charset="0"/>
              </a:rPr>
              <a:t>2 consumers prescribed treatment but did not commence </a:t>
            </a:r>
          </a:p>
          <a:p>
            <a:pPr lvl="1"/>
            <a:r>
              <a:rPr lang="en-US" sz="1400" dirty="0">
                <a:latin typeface="Arial" panose="020B0604020202020204" pitchFamily="34" charset="0"/>
                <a:cs typeface="Arial" panose="020B0604020202020204" pitchFamily="34" charset="0"/>
              </a:rPr>
              <a:t>5 consumers commenced treatment, but lost contact and/or did not complete</a:t>
            </a:r>
          </a:p>
        </p:txBody>
      </p:sp>
      <p:sp>
        <p:nvSpPr>
          <p:cNvPr id="22" name="Rectangle 21"/>
          <p:cNvSpPr/>
          <p:nvPr/>
        </p:nvSpPr>
        <p:spPr>
          <a:xfrm>
            <a:off x="10020237" y="5084873"/>
            <a:ext cx="1998617" cy="1704929"/>
          </a:xfrm>
          <a:prstGeom prst="rect">
            <a:avLst/>
          </a:prstGeom>
          <a:noFill/>
          <a:ln w="38100">
            <a:solidFill>
              <a:srgbClr val="C228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8773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TotalTime>
  <Words>1936</Words>
  <Application>Microsoft Office PowerPoint</Application>
  <PresentationFormat>Widescreen</PresentationFormat>
  <Paragraphs>245</Paragraphs>
  <Slides>16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Yu Gothic Light</vt:lpstr>
      <vt:lpstr>Yu Gothic Medium</vt:lpstr>
      <vt:lpstr>Arial</vt:lpstr>
      <vt:lpstr>Budidaya</vt:lpstr>
      <vt:lpstr>Calibri</vt:lpstr>
      <vt:lpstr>Calibri Light</vt:lpstr>
      <vt:lpstr>Times New Roman</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What we did in response to WHO elimination targets, listening to our consumers and reducing barriers</vt:lpstr>
      <vt:lpstr>HCV Case Management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Tahnee Rae Gilmour</dc:creator>
  <cp:lastModifiedBy>Leanne Myers</cp:lastModifiedBy>
  <cp:revision>167</cp:revision>
  <cp:lastPrinted>2022-06-13T07:55:02Z</cp:lastPrinted>
  <dcterms:created xsi:type="dcterms:W3CDTF">2019-02-06T08:10:01Z</dcterms:created>
  <dcterms:modified xsi:type="dcterms:W3CDTF">2022-06-23T02:36:56Z</dcterms:modified>
</cp:coreProperties>
</file>