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74" r:id="rId2"/>
    <p:sldId id="259" r:id="rId3"/>
    <p:sldId id="260" r:id="rId4"/>
    <p:sldId id="261" r:id="rId5"/>
    <p:sldId id="264" r:id="rId6"/>
    <p:sldId id="266" r:id="rId7"/>
    <p:sldId id="275" r:id="rId8"/>
    <p:sldId id="270" r:id="rId9"/>
    <p:sldId id="265" r:id="rId10"/>
    <p:sldId id="271" r:id="rId11"/>
    <p:sldId id="272" r:id="rId12"/>
    <p:sldId id="273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29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15"/>
    <p:restoredTop sz="65445" autoAdjust="0"/>
  </p:normalViewPr>
  <p:slideViewPr>
    <p:cSldViewPr snapToGrid="0" snapToObjects="1">
      <p:cViewPr varScale="1">
        <p:scale>
          <a:sx n="43" d="100"/>
          <a:sy n="43" d="100"/>
        </p:scale>
        <p:origin x="21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38E1A-BD11-4CE3-A4C1-D279B1C002F3}" type="datetimeFigureOut">
              <a:rPr lang="en-AU" smtClean="0"/>
              <a:t>02/06/2022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90C89-0DB3-43F3-922F-16DD6420D3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6464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As an extension of existing project we have employed a community leader Virginia Pitts who is also the president of the Peel multicultural </a:t>
            </a:r>
            <a:r>
              <a:rPr lang="en-AU" dirty="0" err="1"/>
              <a:t>assoc</a:t>
            </a:r>
            <a:r>
              <a:rPr lang="en-AU" dirty="0"/>
              <a:t> and peel</a:t>
            </a:r>
            <a:r>
              <a:rPr lang="en-AU" baseline="0" dirty="0"/>
              <a:t> citizen of the year 2021</a:t>
            </a:r>
          </a:p>
          <a:p>
            <a:r>
              <a:rPr lang="en-AU" baseline="0" dirty="0"/>
              <a:t>Virginia has also been nominated for an ward for her service to the Multicultural community by OMI</a:t>
            </a:r>
          </a:p>
          <a:p>
            <a:r>
              <a:rPr lang="en-AU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90C89-0DB3-43F3-922F-16DD6420D323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2021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0D533-28D3-4DCC-B8C7-E392B2DC60A5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5920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In summary:</a:t>
            </a:r>
          </a:p>
          <a:p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 </a:t>
            </a:r>
            <a:r>
              <a:rPr lang="en-AU" b="1" dirty="0"/>
              <a:t>Connections with partner organisations </a:t>
            </a:r>
            <a:r>
              <a:rPr lang="en-AU" dirty="0"/>
              <a:t>is vital but it takes time to build these relationships and to maintain them.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Being</a:t>
            </a:r>
            <a:r>
              <a:rPr lang="en-AU" baseline="0" dirty="0"/>
              <a:t> involved in </a:t>
            </a:r>
            <a:r>
              <a:rPr lang="en-AU" b="1" baseline="0" dirty="0"/>
              <a:t>multicultural network </a:t>
            </a:r>
            <a:r>
              <a:rPr lang="en-AU" baseline="0" dirty="0"/>
              <a:t>is so important to promote your services and develop relationships.</a:t>
            </a: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b="1" dirty="0"/>
              <a:t>Valuing</a:t>
            </a:r>
            <a:endParaRPr lang="en-AU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b="1" baseline="0" dirty="0"/>
              <a:t>Looking outside the box</a:t>
            </a:r>
            <a:r>
              <a:rPr lang="en-AU" baseline="0" dirty="0"/>
              <a:t>,  has broaden our outlook to get to different communities.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baseline="0" dirty="0"/>
              <a:t>We found You Can bring </a:t>
            </a:r>
            <a:r>
              <a:rPr lang="en-AU" b="1" baseline="0" dirty="0"/>
              <a:t>many communities together</a:t>
            </a:r>
            <a:r>
              <a:rPr lang="en-AU" baseline="0" dirty="0"/>
              <a:t>,.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b="1" baseline="0" dirty="0"/>
              <a:t>Taking services to the people </a:t>
            </a:r>
            <a:r>
              <a:rPr lang="en-AU" baseline="0" dirty="0"/>
              <a:t>breaks down barriers and increases health literacy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b="1" baseline="0" dirty="0"/>
              <a:t>AND LAST but not least </a:t>
            </a:r>
            <a:r>
              <a:rPr lang="en-AU" baseline="0" dirty="0"/>
              <a:t>Providing a Suite of education delivery styles that cater to all levels of English has been </a:t>
            </a:r>
            <a:r>
              <a:rPr lang="en-AU" b="1" baseline="0" dirty="0"/>
              <a:t>very</a:t>
            </a:r>
            <a:r>
              <a:rPr lang="en-AU" baseline="0" dirty="0"/>
              <a:t> well received.</a:t>
            </a:r>
          </a:p>
          <a:p>
            <a:endParaRPr lang="en-AU" dirty="0"/>
          </a:p>
          <a:p>
            <a:r>
              <a:rPr lang="en-AU" b="1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0D533-28D3-4DCC-B8C7-E392B2DC60A5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790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Thank You for your time. </a:t>
            </a:r>
            <a:r>
              <a:rPr lang="en-AU" dirty="0">
                <a:sym typeface="Wingdings" panose="05000000000000000000" pitchFamily="2" charset="2"/>
              </a:rPr>
              <a:t>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0D533-28D3-4DCC-B8C7-E392B2DC60A5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9520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5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5 main parts to the </a:t>
            </a:r>
            <a:r>
              <a:rPr lang="en-US" altLang="en-US" sz="105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Hep</a:t>
            </a:r>
            <a:r>
              <a:rPr lang="en-US" altLang="en-US" sz="105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 program at HepatitisWA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altLang="en-US" sz="105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50" dirty="0"/>
              <a:t>Developing </a:t>
            </a:r>
            <a:r>
              <a:rPr lang="en-AU" sz="1050" b="1" dirty="0"/>
              <a:t>Connections with partner organisations </a:t>
            </a:r>
            <a:r>
              <a:rPr lang="en-AU" sz="1050" dirty="0"/>
              <a:t>is essential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050" dirty="0"/>
          </a:p>
          <a:p>
            <a:pPr marL="0" indent="0">
              <a:buFont typeface="Arial" panose="020B0604020202020204" pitchFamily="34" charset="0"/>
              <a:buNone/>
            </a:pPr>
            <a:endParaRPr lang="en-AU" sz="105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50" baseline="0" dirty="0"/>
              <a:t>Only after partnerships and trust have been built can </a:t>
            </a:r>
            <a:r>
              <a:rPr lang="en-AU" sz="1050" b="1" baseline="0" dirty="0"/>
              <a:t>education and workshops </a:t>
            </a:r>
            <a:r>
              <a:rPr lang="en-AU" sz="1050" baseline="0" dirty="0"/>
              <a:t>commence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altLang="en-US" sz="1050" baseline="0" dirty="0"/>
              <a:t>Identifying regional champion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altLang="en-US" sz="1050" baseline="0" dirty="0"/>
              <a:t>Hep b GPS in </a:t>
            </a:r>
            <a:r>
              <a:rPr lang="en-AU" altLang="en-US" sz="1050" baseline="0" dirty="0" err="1"/>
              <a:t>th</a:t>
            </a:r>
            <a:r>
              <a:rPr lang="en-AU" altLang="en-US" sz="1050" baseline="0" dirty="0"/>
              <a:t> </a:t>
            </a:r>
            <a:r>
              <a:rPr lang="en-AU" altLang="en-US" sz="1050" baseline="0" dirty="0" err="1"/>
              <a:t>eregions</a:t>
            </a:r>
            <a:endParaRPr lang="en-AU" altLang="en-US" sz="105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altLang="en-US" sz="1050" b="1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AU" altLang="en-US" sz="1050" b="1" baseline="0" dirty="0"/>
              <a:t> </a:t>
            </a:r>
            <a:endParaRPr lang="en-AU" altLang="en-US" sz="1050" baseline="0" dirty="0"/>
          </a:p>
          <a:p>
            <a:pPr marL="0" indent="0">
              <a:buFontTx/>
              <a:buNone/>
            </a:pPr>
            <a:endParaRPr lang="en-AU" altLang="en-US" sz="1050" baseline="0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D7AA652-C66B-4366-98D7-0E7488D54FBF}" type="slidenum">
              <a:rPr lang="en-AU" altLang="en-US" smtClean="0"/>
              <a:pPr/>
              <a:t>2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62647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altLang="en-US" b="1" dirty="0"/>
              <a:t>As we are a</a:t>
            </a:r>
            <a:r>
              <a:rPr lang="en-AU" altLang="en-US" b="1" baseline="0" dirty="0"/>
              <a:t> community it</a:t>
            </a:r>
            <a:r>
              <a:rPr lang="en-AU" altLang="en-US" b="1" dirty="0"/>
              <a:t> is important to acknowledge our</a:t>
            </a:r>
            <a:r>
              <a:rPr lang="en-AU" altLang="en-US" b="1" baseline="0" dirty="0"/>
              <a:t> current working partners, they include: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AU" altLang="en-US" dirty="0"/>
              <a:t> </a:t>
            </a:r>
          </a:p>
          <a:p>
            <a:pPr marL="171450" indent="-171450">
              <a:buFontTx/>
              <a:buChar char="-"/>
            </a:pPr>
            <a:r>
              <a:rPr lang="en-AU" altLang="en-US" baseline="0" dirty="0"/>
              <a:t> </a:t>
            </a:r>
          </a:p>
          <a:p>
            <a:pPr marL="171450" indent="-171450">
              <a:buFontTx/>
              <a:buChar char="-"/>
            </a:pPr>
            <a:endParaRPr lang="en-AU" altLang="en-US" baseline="0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D7AA652-C66B-4366-98D7-0E7488D54FBF}" type="slidenum">
              <a:rPr lang="en-AU" altLang="en-US" smtClean="0"/>
              <a:pPr/>
              <a:t>3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792137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A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participants</a:t>
            </a:r>
            <a:r>
              <a:rPr lang="en-AU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attending education and workshops are given a pictorial evaluation to complete. Last reporting period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AU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 workshops reaching 159 regional </a:t>
            </a:r>
            <a:r>
              <a:rPr lang="en-AU" sz="1200" baseline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cald</a:t>
            </a:r>
            <a:r>
              <a:rPr lang="en-AU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participants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A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0D533-28D3-4DCC-B8C7-E392B2DC60A5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9548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</a:pPr>
            <a:endParaRPr lang="en-AU" altLang="en-US" baseline="0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D7AA652-C66B-4366-98D7-0E7488D54FBF}" type="slidenum">
              <a:rPr lang="en-AU" altLang="en-US" smtClean="0"/>
              <a:pPr/>
              <a:t>5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23466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By having a community leader employed we have found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Education talks Reduce fears and anxiety for testing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Speaking in their language provides a greater understanding by providing correct information which includes</a:t>
            </a:r>
            <a:r>
              <a:rPr lang="en-US" baseline="0" dirty="0"/>
              <a:t> myth busting.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People feel more comfortable to share and discuss health issues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40% of participants have reported getting tested and vaccinated</a:t>
            </a:r>
          </a:p>
          <a:p>
            <a:endParaRPr lang="en-AU" dirty="0"/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AU" sz="1200" baseline="0" dirty="0">
                <a:effectLst/>
                <a:latin typeface="+mn-lt"/>
                <a:ea typeface="+mn-ea"/>
                <a:cs typeface="+mn-cs"/>
              </a:rPr>
              <a:t>This program has been d</a:t>
            </a:r>
            <a:r>
              <a:rPr lang="en-A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esigned</a:t>
            </a:r>
            <a:r>
              <a:rPr lang="en-AU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to upskill community leaders and to broaden the reach especially to men.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AU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Regional champions are trained to help facilitate pathways to the GP and to help dispel myths and misinformation about hep b</a:t>
            </a:r>
          </a:p>
          <a:p>
            <a:pPr marL="0" indent="0">
              <a:buFontTx/>
              <a:buNone/>
            </a:pPr>
            <a:endParaRPr lang="en-AU" altLang="en-US" baseline="0" dirty="0"/>
          </a:p>
          <a:p>
            <a:endParaRPr lang="en-AU" dirty="0"/>
          </a:p>
          <a:p>
            <a:pPr marL="0" indent="0">
              <a:buNone/>
            </a:pPr>
            <a:r>
              <a:rPr lang="en-AU" baseline="0" dirty="0"/>
              <a:t> </a:t>
            </a:r>
            <a:endParaRPr lang="en-AU" alt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0D533-28D3-4DCC-B8C7-E392B2DC60A5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9685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GP Location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 of GP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Medical Centre (Affiliated)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Bunbury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Dr.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Nerissa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Pecache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Brecken Health Medical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Bunbury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Dr.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Rebecca Lows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Brecken Health Medical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Harvey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 Singh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Harvey Medical group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90C89-0DB3-43F3-922F-16DD6420D323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1836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Leadership Awards night</a:t>
            </a:r>
          </a:p>
          <a:p>
            <a:r>
              <a:rPr lang="en-AU" dirty="0" err="1"/>
              <a:t>Maskara</a:t>
            </a:r>
            <a:r>
              <a:rPr lang="en-AU" dirty="0"/>
              <a:t> festival </a:t>
            </a:r>
            <a:r>
              <a:rPr lang="en-AU" dirty="0" err="1"/>
              <a:t>bunbury</a:t>
            </a:r>
            <a:endParaRPr lang="en-AU" dirty="0"/>
          </a:p>
          <a:p>
            <a:r>
              <a:rPr lang="en-AU" dirty="0" err="1"/>
              <a:t>Mereghan</a:t>
            </a:r>
            <a:r>
              <a:rPr lang="en-AU" dirty="0"/>
              <a:t> festival Mandurah</a:t>
            </a:r>
          </a:p>
          <a:p>
            <a:r>
              <a:rPr lang="en-AU" dirty="0"/>
              <a:t>Filipino culture long table Dinner</a:t>
            </a:r>
            <a:r>
              <a:rPr lang="en-AU" baseline="0" dirty="0"/>
              <a:t> Kwinana</a:t>
            </a:r>
          </a:p>
          <a:p>
            <a:r>
              <a:rPr lang="en-AU" baseline="0" dirty="0"/>
              <a:t>Filipino Radio Perth aired worldwide</a:t>
            </a:r>
          </a:p>
          <a:p>
            <a:r>
              <a:rPr lang="en-AU" baseline="0" dirty="0"/>
              <a:t>Chung </a:t>
            </a:r>
            <a:r>
              <a:rPr lang="en-AU" baseline="0" dirty="0" err="1"/>
              <a:t>wah</a:t>
            </a:r>
            <a:r>
              <a:rPr lang="en-AU" baseline="0" dirty="0"/>
              <a:t> festival</a:t>
            </a:r>
          </a:p>
          <a:p>
            <a:r>
              <a:rPr lang="en-AU" baseline="0" dirty="0"/>
              <a:t>Filipino fiesta festival Harvey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90C89-0DB3-43F3-922F-16DD6420D323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1972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Virginia is employed by Hep WA</a:t>
            </a:r>
          </a:p>
          <a:p>
            <a:r>
              <a:rPr lang="en-AU" dirty="0"/>
              <a:t>She is president of the Peel </a:t>
            </a:r>
            <a:r>
              <a:rPr lang="en-AU" dirty="0" err="1"/>
              <a:t>Multcultural</a:t>
            </a:r>
            <a:r>
              <a:rPr lang="en-AU" dirty="0"/>
              <a:t> Association</a:t>
            </a:r>
            <a:r>
              <a:rPr lang="en-AU" baseline="0" dirty="0"/>
              <a:t> and citizen of the year for the peel district.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0D533-28D3-4DCC-B8C7-E392B2DC60A5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2736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0915-ED0B-0A47-B829-B73B65596AB5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A4340-EEBD-E84D-A378-160E72333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21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0915-ED0B-0A47-B829-B73B65596AB5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A4340-EEBD-E84D-A378-160E72333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8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0915-ED0B-0A47-B829-B73B65596AB5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A4340-EEBD-E84D-A378-160E72333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7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0915-ED0B-0A47-B829-B73B65596AB5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A4340-EEBD-E84D-A378-160E72333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88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0915-ED0B-0A47-B829-B73B65596AB5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A4340-EEBD-E84D-A378-160E72333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58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0915-ED0B-0A47-B829-B73B65596AB5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A4340-EEBD-E84D-A378-160E72333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56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0915-ED0B-0A47-B829-B73B65596AB5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A4340-EEBD-E84D-A378-160E72333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38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0915-ED0B-0A47-B829-B73B65596AB5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A4340-EEBD-E84D-A378-160E72333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56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0915-ED0B-0A47-B829-B73B65596AB5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A4340-EEBD-E84D-A378-160E72333E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352BF9-6C62-3D49-B297-5733D85963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2765" y="6321287"/>
            <a:ext cx="1446696" cy="24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04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0915-ED0B-0A47-B829-B73B65596AB5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A4340-EEBD-E84D-A378-160E72333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08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0915-ED0B-0A47-B829-B73B65596AB5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A4340-EEBD-E84D-A378-160E72333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61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3E59AE2-232C-8C4B-AF59-6988E55BC39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A0915-ED0B-0A47-B829-B73B65596AB5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A4340-EEBD-E84D-A378-160E72333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0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hepatitiswa.com.au/" TargetMode="External"/><Relationship Id="rId4" Type="http://schemas.openxmlformats.org/officeDocument/2006/relationships/hyperlink" Target="mailto:hepbcdo@hepatitiswa.com.a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cid:ee6b9926-4673-4079-bcdf-1ee48b45688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cid:c32552af-637e-4c79-9ab7-90fdbe64827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3525" cy="5114925"/>
          </a:xfrm>
          <a:prstGeom prst="rect">
            <a:avLst/>
          </a:prstGeom>
        </p:spPr>
      </p:pic>
      <p:pic>
        <p:nvPicPr>
          <p:cNvPr id="24" name="Content Placeholder 3"/>
          <p:cNvPicPr>
            <a:picLocks noGrp="1"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88" y="246356"/>
            <a:ext cx="2537953" cy="43014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5448E9F-2308-7B49-B482-1887C8A329D0}"/>
              </a:ext>
            </a:extLst>
          </p:cNvPr>
          <p:cNvSpPr txBox="1"/>
          <p:nvPr/>
        </p:nvSpPr>
        <p:spPr>
          <a:xfrm>
            <a:off x="339629" y="4315243"/>
            <a:ext cx="64520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spc="-150" dirty="0">
                <a:solidFill>
                  <a:srgbClr val="2B296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Multicultural Community Leader Regional Extension Project – Hepatitis B</a:t>
            </a:r>
            <a:endParaRPr lang="en-US" sz="3200" b="1" spc="-150" dirty="0">
              <a:solidFill>
                <a:srgbClr val="2B296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 sz="3600" b="1" spc="-150" dirty="0">
              <a:solidFill>
                <a:srgbClr val="2B296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306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6" y="124691"/>
            <a:ext cx="6954983" cy="55418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4170218" y="1638184"/>
            <a:ext cx="126834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2050" name="9151f7b9-2f21-47de-b267-b2eb79e77d54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935943"/>
            <a:ext cx="7959961" cy="417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389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334" y="0"/>
            <a:ext cx="7886700" cy="1325563"/>
          </a:xfrm>
        </p:spPr>
        <p:txBody>
          <a:bodyPr/>
          <a:lstStyle/>
          <a:p>
            <a:r>
              <a:rPr lang="en-AU" b="1" dirty="0">
                <a:latin typeface="+mn-lt"/>
              </a:rPr>
              <a:t>In Summary</a:t>
            </a:r>
            <a:r>
              <a:rPr lang="en-AU" dirty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553" y="1359147"/>
            <a:ext cx="4503420" cy="3915353"/>
          </a:xfrm>
        </p:spPr>
        <p:txBody>
          <a:bodyPr>
            <a:normAutofit/>
          </a:bodyPr>
          <a:lstStyle/>
          <a:p>
            <a:r>
              <a:rPr lang="en-AU" dirty="0"/>
              <a:t>Partnership, Partnership, Partnerships</a:t>
            </a:r>
          </a:p>
          <a:p>
            <a:r>
              <a:rPr lang="en-AU" dirty="0"/>
              <a:t>Engaging Regional Community leaders</a:t>
            </a:r>
          </a:p>
          <a:p>
            <a:r>
              <a:rPr lang="en-AU" dirty="0"/>
              <a:t>Local Champions</a:t>
            </a:r>
          </a:p>
          <a:p>
            <a:r>
              <a:rPr lang="en-AU" dirty="0"/>
              <a:t>Looking outside the box</a:t>
            </a:r>
          </a:p>
          <a:p>
            <a:r>
              <a:rPr lang="en-AU" dirty="0"/>
              <a:t>GP pathways</a:t>
            </a:r>
          </a:p>
          <a:p>
            <a:pPr marL="0" indent="0">
              <a:buNone/>
            </a:pPr>
            <a:endParaRPr lang="en-AU" dirty="0"/>
          </a:p>
          <a:p>
            <a:endParaRPr lang="en-US" dirty="0"/>
          </a:p>
        </p:txBody>
      </p:sp>
      <p:pic>
        <p:nvPicPr>
          <p:cNvPr id="6" name="Picture 5" descr="Wellness Wed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7973" y="1359147"/>
            <a:ext cx="4093148" cy="3355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7906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149" y="0"/>
            <a:ext cx="5821688" cy="15076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5549" y="1438135"/>
            <a:ext cx="667437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/>
              <a:t>Amanda Siebert Community Engagement</a:t>
            </a:r>
          </a:p>
          <a:p>
            <a:r>
              <a:rPr lang="en-AU" sz="2800" b="1" dirty="0"/>
              <a:t>Virginia Pitts Community Development</a:t>
            </a:r>
          </a:p>
          <a:p>
            <a:endParaRPr lang="en-AU" sz="2800" b="1" dirty="0"/>
          </a:p>
          <a:p>
            <a:r>
              <a:rPr lang="en-AU" sz="2800" b="1" dirty="0"/>
              <a:t>Phone:</a:t>
            </a:r>
            <a:r>
              <a:rPr lang="en-AU" sz="2800" dirty="0"/>
              <a:t>	(08) 9227 9800 </a:t>
            </a:r>
          </a:p>
          <a:p>
            <a:r>
              <a:rPr lang="en-AU" sz="2800" b="1" dirty="0"/>
              <a:t>e-mail: 	</a:t>
            </a:r>
            <a:r>
              <a:rPr lang="en-AU" sz="2800" b="1" dirty="0">
                <a:hlinkClick r:id="rId4"/>
              </a:rPr>
              <a:t>hepbcdo@hepatitiswa.com.au</a:t>
            </a:r>
            <a:endParaRPr lang="en-AU" sz="2800" b="1" dirty="0"/>
          </a:p>
          <a:p>
            <a:r>
              <a:rPr lang="en-AU" sz="2800" b="1" dirty="0"/>
              <a:t>Helpline:</a:t>
            </a:r>
            <a:r>
              <a:rPr lang="en-AU" sz="2800" dirty="0"/>
              <a:t> 	9328 8538 </a:t>
            </a:r>
          </a:p>
          <a:p>
            <a:r>
              <a:rPr lang="en-AU" sz="2800" b="1" dirty="0"/>
              <a:t>Website: 	</a:t>
            </a:r>
            <a:r>
              <a:rPr lang="en-AU" sz="2800" dirty="0">
                <a:hlinkClick r:id="rId5"/>
              </a:rPr>
              <a:t>www.hepatitiswa.com.au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197187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24418" y="322531"/>
            <a:ext cx="7924799" cy="906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2060"/>
                </a:solidFill>
                <a:latin typeface="+mn-lt"/>
                <a:cs typeface="Swiss 721"/>
              </a:rPr>
              <a:t>Regional Hepatitis B Program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4929" y="1228725"/>
            <a:ext cx="6065930" cy="5078459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AU" sz="3600" dirty="0"/>
              <a:t>Regional Partnerships/networking</a:t>
            </a:r>
          </a:p>
          <a:p>
            <a:pPr marL="742950" indent="-742950">
              <a:buFont typeface="+mj-lt"/>
              <a:buAutoNum type="arabicPeriod"/>
            </a:pPr>
            <a:r>
              <a:rPr lang="en-AU" sz="3600" dirty="0"/>
              <a:t>Interactive Education</a:t>
            </a:r>
          </a:p>
          <a:p>
            <a:pPr marL="742950" indent="-742950">
              <a:buFont typeface="+mj-lt"/>
              <a:buAutoNum type="arabicPeriod"/>
            </a:pPr>
            <a:r>
              <a:rPr lang="en-AU" sz="3600" dirty="0"/>
              <a:t>Regional Local Champions</a:t>
            </a:r>
          </a:p>
          <a:p>
            <a:pPr marL="742950" indent="-742950">
              <a:buAutoNum type="arabicPeriod" startAt="4"/>
            </a:pPr>
            <a:r>
              <a:rPr lang="en-AU" sz="3600" dirty="0"/>
              <a:t>Regional GP Pathways</a:t>
            </a:r>
          </a:p>
          <a:p>
            <a:pPr marL="742950" indent="-742950">
              <a:buAutoNum type="arabicPeriod" startAt="4"/>
            </a:pPr>
            <a:r>
              <a:rPr lang="en-AU" sz="3600" dirty="0"/>
              <a:t>Events      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6" name="Picture 5" descr="C:\Users\HEPBCDO\AppData\Local\Microsoft\Windows\INetCache\Content.Outlook\WGURDEVJ\20211009_13010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2328863"/>
            <a:ext cx="3314700" cy="1785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297039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002060"/>
                </a:solidFill>
              </a:rPr>
              <a:t>1. Partnerships 2022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343025"/>
            <a:ext cx="7886700" cy="4833938"/>
          </a:xfrm>
        </p:spPr>
        <p:txBody>
          <a:bodyPr/>
          <a:lstStyle/>
          <a:p>
            <a:endParaRPr lang="en-AU" altLang="en-US" dirty="0"/>
          </a:p>
          <a:p>
            <a:endParaRPr lang="en-AU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4972049" y="1471613"/>
            <a:ext cx="13141778" cy="219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 algn="l">
              <a:buFont typeface="+mj-lt"/>
              <a:buAutoNum type="arabicPeriod"/>
            </a:pPr>
            <a:r>
              <a:rPr lang="en-US" sz="5400" b="1" dirty="0">
                <a:latin typeface="+mn-lt"/>
                <a:cs typeface="Swiss 721"/>
              </a:rPr>
              <a:t>Partnerships 2022</a:t>
            </a:r>
            <a:r>
              <a:rPr lang="en-US" b="1" dirty="0">
                <a:latin typeface="Swiss 721"/>
                <a:cs typeface="Swiss 721"/>
              </a:rPr>
              <a:t> </a:t>
            </a:r>
          </a:p>
        </p:txBody>
      </p:sp>
      <p:pic>
        <p:nvPicPr>
          <p:cNvPr id="7178" name="Picture 10" descr="Image result for community partnersh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074" y="2240199"/>
            <a:ext cx="3534655" cy="283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8650" y="1471613"/>
            <a:ext cx="332898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Filipino Harvey 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Multicultural Arts and Culture - Bunbury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The Orange Story - Geraldton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Filipino Southwest Assoc. - Bunbury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Our Lady of </a:t>
            </a:r>
            <a:r>
              <a:rPr lang="en-AU" sz="2000" dirty="0" err="1"/>
              <a:t>Penafrancia</a:t>
            </a:r>
            <a:r>
              <a:rPr lang="en-AU" sz="2000" dirty="0"/>
              <a:t>,  Mandurah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Peel Multicultural  Association – Mandurah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Midwest Multicultural - Geraldton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68781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5400" b="1" dirty="0">
                <a:solidFill>
                  <a:srgbClr val="002060"/>
                </a:solidFill>
              </a:rPr>
              <a:t>2. Education Sessions</a:t>
            </a:r>
            <a:endParaRPr lang="en-US" sz="5400" b="1" dirty="0">
              <a:solidFill>
                <a:srgbClr val="002060"/>
              </a:solidFill>
            </a:endParaRPr>
          </a:p>
        </p:txBody>
      </p:sp>
      <p:pic>
        <p:nvPicPr>
          <p:cNvPr id="6" name="Picture 5" descr="Bingo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8447" y="1690688"/>
            <a:ext cx="3714750" cy="4286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0" y="2049453"/>
            <a:ext cx="4496423" cy="312633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690687"/>
            <a:ext cx="8502253" cy="448627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424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4929" y="1384981"/>
            <a:ext cx="859003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AU" sz="5100" b="1" dirty="0"/>
          </a:p>
          <a:p>
            <a:pPr marL="0" indent="0">
              <a:buNone/>
            </a:pPr>
            <a:endParaRPr lang="en-AU" sz="51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681925"/>
            <a:ext cx="8834967" cy="1447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002060"/>
                </a:solidFill>
                <a:latin typeface="+mn-lt"/>
                <a:cs typeface="Swiss 721"/>
              </a:rPr>
              <a:t>3. Increasing Reach – Regional Champions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25" y="321980"/>
            <a:ext cx="4168446" cy="31263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0" y="2600325"/>
            <a:ext cx="39290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3 x Bunbury Regional Champions</a:t>
            </a:r>
          </a:p>
          <a:p>
            <a:r>
              <a:rPr lang="en-AU" dirty="0"/>
              <a:t>2 x Harvey Regional Champions</a:t>
            </a:r>
          </a:p>
          <a:p>
            <a:r>
              <a:rPr lang="en-AU" dirty="0"/>
              <a:t>1 x Newman Regional Champion</a:t>
            </a:r>
          </a:p>
          <a:p>
            <a:r>
              <a:rPr lang="en-AU" dirty="0"/>
              <a:t>1x Geraldton Regional Champion</a:t>
            </a:r>
          </a:p>
          <a:p>
            <a:endParaRPr lang="en-US" dirty="0"/>
          </a:p>
        </p:txBody>
      </p:sp>
      <p:pic>
        <p:nvPicPr>
          <p:cNvPr id="8" name="Picture 7" descr="Local Champ 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61326" y="2600325"/>
            <a:ext cx="18288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mj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13297" y="2641605"/>
            <a:ext cx="2076450" cy="22193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2565830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461" y="298357"/>
            <a:ext cx="8158889" cy="791786"/>
          </a:xfrm>
        </p:spPr>
        <p:txBody>
          <a:bodyPr>
            <a:normAutofit/>
          </a:bodyPr>
          <a:lstStyle/>
          <a:p>
            <a:r>
              <a:rPr lang="en-AU" sz="3600" b="1" dirty="0">
                <a:solidFill>
                  <a:srgbClr val="002060"/>
                </a:solidFill>
                <a:latin typeface="+mn-lt"/>
              </a:rPr>
              <a:t> Purpose of Regional Champions</a:t>
            </a:r>
            <a:endParaRPr lang="en-US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426" y="1297361"/>
            <a:ext cx="4098333" cy="467911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Facilitate GP pathways for community</a:t>
            </a:r>
          </a:p>
          <a:p>
            <a:r>
              <a:rPr lang="en-US" dirty="0"/>
              <a:t>Reduce fears and anxiety for testing</a:t>
            </a:r>
          </a:p>
          <a:p>
            <a:r>
              <a:rPr lang="en-US" dirty="0"/>
              <a:t>Speaking in their language provides a greater understanding</a:t>
            </a:r>
          </a:p>
          <a:p>
            <a:r>
              <a:rPr lang="en-US" dirty="0"/>
              <a:t>People feel more comfortable to share and discuss</a:t>
            </a:r>
          </a:p>
          <a:p>
            <a:r>
              <a:rPr lang="en-US" dirty="0"/>
              <a:t>40% have reported getting tested and vaccinated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983" y="1294795"/>
            <a:ext cx="4417850" cy="3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002060"/>
                </a:solidFill>
              </a:rPr>
              <a:t>4. Regional GP Pathways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14850" y="1814117"/>
            <a:ext cx="4000500" cy="15039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2988" y="2671763"/>
            <a:ext cx="3257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Bunbury – Brecken Health</a:t>
            </a:r>
          </a:p>
          <a:p>
            <a:endParaRPr lang="en-AU" b="1" dirty="0"/>
          </a:p>
          <a:p>
            <a:endParaRPr lang="en-AU" b="1" dirty="0"/>
          </a:p>
          <a:p>
            <a:endParaRPr lang="en-AU" b="1" dirty="0"/>
          </a:p>
          <a:p>
            <a:r>
              <a:rPr lang="en-AU" b="1" dirty="0"/>
              <a:t>Harvey – Medical Group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0" y="3410427"/>
            <a:ext cx="155257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56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789" y="4641"/>
            <a:ext cx="7886700" cy="1325563"/>
          </a:xfrm>
        </p:spPr>
        <p:txBody>
          <a:bodyPr/>
          <a:lstStyle/>
          <a:p>
            <a:r>
              <a:rPr lang="en-AU" sz="5400" b="1" dirty="0">
                <a:solidFill>
                  <a:srgbClr val="002060"/>
                </a:solidFill>
              </a:rPr>
              <a:t>5. Events</a:t>
            </a:r>
            <a:endParaRPr lang="en-US" sz="5400" b="1" dirty="0">
              <a:solidFill>
                <a:srgbClr val="002060"/>
              </a:solidFill>
            </a:endParaRPr>
          </a:p>
        </p:txBody>
      </p:sp>
      <p:pic>
        <p:nvPicPr>
          <p:cNvPr id="6" name="Content Placeholder 5" descr="Image"/>
          <p:cNvPicPr>
            <a:picLocks noGrp="1"/>
          </p:cNvPicPr>
          <p:nvPr>
            <p:ph idx="1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5" y="1152858"/>
            <a:ext cx="8600661" cy="43696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0754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id:c32552af-637e-4c79-9ab7-90fdbe648272"/>
          <p:cNvPicPr>
            <a:picLocks noGrp="1"/>
          </p:cNvPicPr>
          <p:nvPr>
            <p:ph idx="1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40" y="285135"/>
            <a:ext cx="6213986" cy="53487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2916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epWA Blue">
      <a:dk1>
        <a:srgbClr val="000000"/>
      </a:dk1>
      <a:lt1>
        <a:srgbClr val="FFFFFF"/>
      </a:lt1>
      <a:dk2>
        <a:srgbClr val="2B2869"/>
      </a:dk2>
      <a:lt2>
        <a:srgbClr val="FCF9FF"/>
      </a:lt2>
      <a:accent1>
        <a:srgbClr val="2599D6"/>
      </a:accent1>
      <a:accent2>
        <a:srgbClr val="2B2869"/>
      </a:accent2>
      <a:accent3>
        <a:srgbClr val="A5A5A5"/>
      </a:accent3>
      <a:accent4>
        <a:srgbClr val="A3CAFA"/>
      </a:accent4>
      <a:accent5>
        <a:srgbClr val="616161"/>
      </a:accent5>
      <a:accent6>
        <a:srgbClr val="E5E5E5"/>
      </a:accent6>
      <a:hlink>
        <a:srgbClr val="2599D6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660</TotalTime>
  <Words>647</Words>
  <Application>Microsoft Office PowerPoint</Application>
  <PresentationFormat>On-screen Show (4:3)</PresentationFormat>
  <Paragraphs>125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Swiss 721</vt:lpstr>
      <vt:lpstr>Verdana</vt:lpstr>
      <vt:lpstr>Office Theme</vt:lpstr>
      <vt:lpstr>PowerPoint Presentation</vt:lpstr>
      <vt:lpstr>PowerPoint Presentation</vt:lpstr>
      <vt:lpstr>1. Partnerships 2022</vt:lpstr>
      <vt:lpstr>2. Education Sessions</vt:lpstr>
      <vt:lpstr>PowerPoint Presentation</vt:lpstr>
      <vt:lpstr> Purpose of Regional Champions</vt:lpstr>
      <vt:lpstr>4. Regional GP Pathways</vt:lpstr>
      <vt:lpstr>5. Events</vt:lpstr>
      <vt:lpstr>PowerPoint Presentation</vt:lpstr>
      <vt:lpstr>PowerPoint Presentation</vt:lpstr>
      <vt:lpstr>In Summary: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Document Title</dc:title>
  <dc:creator>Geraldine Muriritirwa</dc:creator>
  <cp:lastModifiedBy>Matthew Armstrong</cp:lastModifiedBy>
  <cp:revision>43</cp:revision>
  <dcterms:created xsi:type="dcterms:W3CDTF">2019-09-09T03:29:27Z</dcterms:created>
  <dcterms:modified xsi:type="dcterms:W3CDTF">2022-06-02T03:20:01Z</dcterms:modified>
</cp:coreProperties>
</file>