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76" r:id="rId5"/>
    <p:sldId id="465" r:id="rId6"/>
    <p:sldId id="936" r:id="rId7"/>
    <p:sldId id="554" r:id="rId8"/>
    <p:sldId id="819" r:id="rId9"/>
    <p:sldId id="1357" r:id="rId10"/>
    <p:sldId id="1384" r:id="rId11"/>
    <p:sldId id="1376" r:id="rId12"/>
    <p:sldId id="1377" r:id="rId13"/>
    <p:sldId id="1378" r:id="rId14"/>
    <p:sldId id="1379" r:id="rId15"/>
    <p:sldId id="1380" r:id="rId16"/>
    <p:sldId id="1381" r:id="rId17"/>
    <p:sldId id="1382" r:id="rId18"/>
    <p:sldId id="1383" r:id="rId19"/>
    <p:sldId id="1386" r:id="rId20"/>
    <p:sldId id="1387" r:id="rId21"/>
    <p:sldId id="1388" r:id="rId22"/>
    <p:sldId id="138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50" autoAdjust="0"/>
    <p:restoredTop sz="94291" autoAdjust="0"/>
  </p:normalViewPr>
  <p:slideViewPr>
    <p:cSldViewPr snapToGrid="0" snapToObjects="1">
      <p:cViewPr varScale="1">
        <p:scale>
          <a:sx n="114" d="100"/>
          <a:sy n="114" d="100"/>
        </p:scale>
        <p:origin x="8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2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38DF0-660F-F144-ADED-C563F230D70F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6C6FE-03D5-DC4E-97CB-6AFCEC2E0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90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EC26AFD3-ACDC-2246-B905-C6090D17F9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8697B24A-A60B-234E-8FCE-238EE0C7E1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Intro: Bridget</a:t>
            </a: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EBFCD5E7-A5FE-2E41-9A46-77AC3F1E1B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74D56CA-A1B4-7A4B-80B1-E00B833644CC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527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6ec5b4180_2_1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g36ec5b4180_2_1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g36ec5b4180_2_12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4964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6ec5b4180_2_1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g36ec5b4180_2_1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g36ec5b4180_2_12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0264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6ec5b4180_2_1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g36ec5b4180_2_1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g36ec5b4180_2_12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6398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6ec5b4180_2_1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g36ec5b4180_2_1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g36ec5b4180_2_12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0799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6ec5b4180_2_1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g36ec5b4180_2_1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g36ec5b4180_2_12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0802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6ec5b4180_2_1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g36ec5b4180_2_1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g36ec5b4180_2_12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232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ECC13-4D6A-D940-B3A1-7B436213BB0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42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ECC13-4D6A-D940-B3A1-7B436213BB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606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ECC13-4D6A-D940-B3A1-7B436213BB0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456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6ec5b4180_2_1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g36ec5b4180_2_1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g36ec5b4180_2_12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8867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CAF64D28-B103-DD4A-A248-C57AA09254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68C5B25F-E6A4-E647-B0BB-4096906B5F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DBDBAEB5-EFEE-0946-81D3-193E0C8015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7C73C39-DEEB-254B-B237-30A63683F52C}" type="slidenum">
              <a:rPr lang="en-US" altLang="en-US">
                <a:latin typeface="Calibri" panose="020F050202020403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992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hape 156">
            <a:extLst>
              <a:ext uri="{FF2B5EF4-FFF2-40B4-BE49-F238E27FC236}">
                <a16:creationId xmlns:a16="http://schemas.microsoft.com/office/drawing/2014/main" id="{7DCBC57D-1AF4-BC4B-BAEB-808B4C5B37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Kai- intersex content</a:t>
            </a:r>
          </a:p>
        </p:txBody>
      </p:sp>
      <p:sp>
        <p:nvSpPr>
          <p:cNvPr id="65538" name="Shape 157">
            <a:extLst>
              <a:ext uri="{FF2B5EF4-FFF2-40B4-BE49-F238E27FC236}">
                <a16:creationId xmlns:a16="http://schemas.microsoft.com/office/drawing/2014/main" id="{44538A74-6E2D-D044-9E2D-2A7F112D19C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517499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3634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ECC13-4D6A-D940-B3A1-7B436213BB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80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hape 156">
            <a:extLst>
              <a:ext uri="{FF2B5EF4-FFF2-40B4-BE49-F238E27FC236}">
                <a16:creationId xmlns:a16="http://schemas.microsoft.com/office/drawing/2014/main" id="{7DCBC57D-1AF4-BC4B-BAEB-808B4C5B37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Kai- intersex content</a:t>
            </a:r>
          </a:p>
        </p:txBody>
      </p:sp>
      <p:sp>
        <p:nvSpPr>
          <p:cNvPr id="65538" name="Shape 157">
            <a:extLst>
              <a:ext uri="{FF2B5EF4-FFF2-40B4-BE49-F238E27FC236}">
                <a16:creationId xmlns:a16="http://schemas.microsoft.com/office/drawing/2014/main" id="{44538A74-6E2D-D044-9E2D-2A7F112D19C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977278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ECC13-4D6A-D940-B3A1-7B436213BB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02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6ec5b4180_2_1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g36ec5b4180_2_1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g36ec5b4180_2_12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1165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6ec5b4180_2_1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g36ec5b4180_2_1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g36ec5b4180_2_12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537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58842-058B-8245-A613-5A3E9A13D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11117-9AA6-F241-B4FE-59887052C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32489-598F-5443-8D60-F55E70382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63E2-959D-9749-BFEC-228EDC04330B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6A740-D31B-884F-A896-73F53125B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0C59F-DA21-474E-8CC7-AFCEEDC58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DBAC-9D2A-614A-9604-31E883EB3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40F6B-0F20-D94C-8EC6-7D35CA3CE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88BCAD-0185-C142-93DF-19CB2AE31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F852A-9DF5-574A-B6B8-5106B5A08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63E2-959D-9749-BFEC-228EDC04330B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1D0A3-DADA-5445-AD46-8F71F54F1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D04E3-8F33-0C46-AEBF-5E0AD5DFE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DBAC-9D2A-614A-9604-31E883EB3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8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CA6AC9-91A3-124E-B910-BD4F5BE0B5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453D2-22AD-3D44-8F42-DAF7D1EA1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238B6-AC31-B142-BED7-8E54E0E10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63E2-959D-9749-BFEC-228EDC04330B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C4D30-305D-9140-8510-D704394DE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2ED07-11D9-C84F-B366-654D740F1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DBAC-9D2A-614A-9604-31E883EB3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9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1E1FD-A48F-9E42-B025-E9B11D972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073AA-989E-A347-AD85-8832B9EE6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B3A17-4D19-B448-90A3-F95FE45A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63E2-959D-9749-BFEC-228EDC04330B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62A33-83A1-B642-AF3B-8A9566912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ABE4F-326F-2640-B2E3-E690B78BE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DBAC-9D2A-614A-9604-31E883EB3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0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8108D-B906-EA44-A597-44B4F2FEA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6324B-FD15-804D-9355-A8452F952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E3B64-5FA1-904D-81CC-ACB3018AD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63E2-959D-9749-BFEC-228EDC04330B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C4799-9012-5642-96C0-64E152CAB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A2A89-D88B-7C4A-B4B8-2052EA294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DBAC-9D2A-614A-9604-31E883EB3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5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0F10F-0E5E-BE4D-A974-7AE9BAB06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3B164-5672-CB41-970B-7D427944DB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999DDA-6F93-DB4A-8CE8-E5F23FF11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E1C3FC-2022-BB4F-90E0-97028DF5F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63E2-959D-9749-BFEC-228EDC04330B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DAB18-027F-F24A-B1D2-BF8EE8E44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C2C7FB-7586-9940-B34E-5F01C3BA1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DBAC-9D2A-614A-9604-31E883EB3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37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68202-F02B-0D41-8461-193A88DD3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74707-9AB4-484E-9437-03A7AD38A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57755E-FD78-B143-BC12-91C624E7B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6318A3-77BC-7140-B643-717B4F70C9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1D5F7F-AEDB-AB4D-A09A-D4A560AD2F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AE15D7-37E4-6246-81E4-63F430485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63E2-959D-9749-BFEC-228EDC04330B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D704BC-DD7E-C941-B7EF-AA24EE52E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B26E1D-0597-974C-AEA6-1A1C5F68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DBAC-9D2A-614A-9604-31E883EB3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8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AF2AE-E09F-D54D-B902-3A49E1B94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F07736-54CD-5D4F-863A-003D750DC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63E2-959D-9749-BFEC-228EDC04330B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5A6FB6-CECB-B647-B385-2E958D2F0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88995D-FCCA-804F-903D-5CFAD56ED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DBAC-9D2A-614A-9604-31E883EB3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4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0DB54E-E494-B446-861B-2B0DAC128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63E2-959D-9749-BFEC-228EDC04330B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8036B8-6829-6546-B16B-31F8432EE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6825C-3EF2-7F48-BFAB-45DA41256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DBAC-9D2A-614A-9604-31E883EB3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39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91669-87DD-7D41-8E2A-D1E14B32D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A27E5-4933-E14D-A71A-2BFCA1B7F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952BE0-EBFD-F842-8E3E-47D65748E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48D30C-F68E-9744-851B-16CB7F7D5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63E2-959D-9749-BFEC-228EDC04330B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B4DDC-51CE-0D4E-9CC8-AE532426F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8F8C55-0CE9-1045-9F55-E0CEC1BAB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DBAC-9D2A-614A-9604-31E883EB3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51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B2F2E-B2E4-6341-B351-55C70C0A2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A59382-4DA4-1A4C-8BDB-EC17CB3D7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A9C7C2-20F4-F94D-9AF9-3A66A0629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54C9-318C-584B-A5AA-4B9ECB736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63E2-959D-9749-BFEC-228EDC04330B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2AD27D-AE71-B841-B9C8-3F7DA7F57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B88D61-DB03-6A44-A81E-92F10D725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DBAC-9D2A-614A-9604-31E883EB3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5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BDE0E2-1A56-0646-B445-406BA437B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8A37F-2A81-9C42-901A-27E3152A5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32B39-9CAA-D740-A425-99FA81630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463E2-959D-9749-BFEC-228EDC04330B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FC145-CA9F-2B41-8436-FAF5C280F4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57777-4B24-B649-AB62-D2B522334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DBAC-9D2A-614A-9604-31E883EB3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8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0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jpe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0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jpe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2B05C0A7-AD98-EA48-969D-C9EAE688B0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5362" name="Subtitle 2">
            <a:extLst>
              <a:ext uri="{FF2B5EF4-FFF2-40B4-BE49-F238E27FC236}">
                <a16:creationId xmlns:a16="http://schemas.microsoft.com/office/drawing/2014/main" id="{D0ACC959-BCEF-C145-8EAD-DADD459163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5363" name="Picture 3" descr="YEP-title-background.jpg">
            <a:extLst>
              <a:ext uri="{FF2B5EF4-FFF2-40B4-BE49-F238E27FC236}">
                <a16:creationId xmlns:a16="http://schemas.microsoft.com/office/drawing/2014/main" id="{7CDB0808-C2AA-0E45-8F7C-878D50BD3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54025"/>
            <a:ext cx="9144000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5">
            <a:extLst>
              <a:ext uri="{FF2B5EF4-FFF2-40B4-BE49-F238E27FC236}">
                <a16:creationId xmlns:a16="http://schemas.microsoft.com/office/drawing/2014/main" id="{F8CCB234-F5F3-5147-ABF3-7A6FE938F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223" y="2565847"/>
            <a:ext cx="7741554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+mn-lt"/>
                <a:ea typeface="Eurostile" panose="020B0504020202050204" pitchFamily="34" charset="77"/>
                <a:cs typeface="Eurostile" panose="020B0504020202050204" pitchFamily="34" charset="77"/>
              </a:rPr>
              <a:t>The YEP Project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chemeClr val="bg1"/>
                </a:solidFill>
                <a:latin typeface="+mn-lt"/>
              </a:rPr>
              <a:t>SiREN Symposium 2022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IE" sz="1800" i="1" dirty="0">
              <a:solidFill>
                <a:schemeClr val="bg1"/>
              </a:solidFill>
              <a:latin typeface="+mn-lt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#SyphilisOutbreakWA</a:t>
            </a:r>
            <a:endParaRPr lang="en-US" altLang="en-US" sz="2600" b="1" dirty="0">
              <a:solidFill>
                <a:schemeClr val="bg1"/>
              </a:solidFill>
              <a:latin typeface="+mn-lt"/>
              <a:ea typeface="Eurostile" panose="020B0504020202050204" pitchFamily="34" charset="77"/>
              <a:cs typeface="Eurostile" panose="020B0504020202050204" pitchFamily="34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E7991F-55BA-8A45-BEB6-D247FDD0F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2850" y="1244600"/>
            <a:ext cx="2800350" cy="9080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0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AU" altLang="en-US" sz="1800">
              <a:solidFill>
                <a:srgbClr val="FFFFFF"/>
              </a:solidFill>
            </a:endParaRPr>
          </a:p>
        </p:txBody>
      </p:sp>
      <p:pic>
        <p:nvPicPr>
          <p:cNvPr id="15366" name="Picture 6" descr="YEP-background.jpg">
            <a:extLst>
              <a:ext uri="{FF2B5EF4-FFF2-40B4-BE49-F238E27FC236}">
                <a16:creationId xmlns:a16="http://schemas.microsoft.com/office/drawing/2014/main" id="{CA22FC2F-F819-E04D-8F7A-41A5557B2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2" b="75465"/>
          <a:stretch>
            <a:fillRect/>
          </a:stretch>
        </p:blipFill>
        <p:spPr bwMode="auto">
          <a:xfrm>
            <a:off x="6016625" y="30163"/>
            <a:ext cx="46513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5" descr="YACWA logo PURPLE (1).jpg">
            <a:extLst>
              <a:ext uri="{FF2B5EF4-FFF2-40B4-BE49-F238E27FC236}">
                <a16:creationId xmlns:a16="http://schemas.microsoft.com/office/drawing/2014/main" id="{74A1E0B5-A282-8746-9BC4-785164E89A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300038"/>
            <a:ext cx="9493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626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38" descr="YEP-subpage.jpg"/>
          <p:cNvPicPr preferRelativeResize="0"/>
          <p:nvPr/>
        </p:nvPicPr>
        <p:blipFill rotWithShape="1">
          <a:blip r:embed="rId3">
            <a:alphaModFix/>
          </a:blip>
          <a:srcRect b="69296"/>
          <a:stretch/>
        </p:blipFill>
        <p:spPr>
          <a:xfrm>
            <a:off x="1524000" y="1"/>
            <a:ext cx="9144000" cy="1579207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8"/>
          <p:cNvSpPr txBox="1"/>
          <p:nvPr/>
        </p:nvSpPr>
        <p:spPr>
          <a:xfrm>
            <a:off x="1879181" y="541469"/>
            <a:ext cx="509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#</a:t>
            </a:r>
            <a:r>
              <a:rPr lang="en-US" sz="2400" b="1" dirty="0" err="1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SyphilisOutbreakWA</a:t>
            </a:r>
            <a:endParaRPr b="1" dirty="0"/>
          </a:p>
        </p:txBody>
      </p:sp>
      <p:pic>
        <p:nvPicPr>
          <p:cNvPr id="7" name="Picture 5" descr="YACWA logo PURPLE (1).jpg">
            <a:extLst>
              <a:ext uri="{FF2B5EF4-FFF2-40B4-BE49-F238E27FC236}">
                <a16:creationId xmlns:a16="http://schemas.microsoft.com/office/drawing/2014/main" id="{59439F0B-B3C8-7745-8953-CF3F15BB74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300038"/>
            <a:ext cx="9493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D3B169-A5D8-504C-9F51-3A089CA3343A}"/>
              </a:ext>
            </a:extLst>
          </p:cNvPr>
          <p:cNvSpPr txBox="1"/>
          <p:nvPr/>
        </p:nvSpPr>
        <p:spPr>
          <a:xfrm>
            <a:off x="1524000" y="6223652"/>
            <a:ext cx="936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theyepproject.org.au</a:t>
            </a:r>
            <a:r>
              <a:rPr lang="en-US" sz="1400" dirty="0"/>
              <a:t>/blog/syphilis/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90976"/>
            <a:ext cx="82931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83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38" descr="YEP-subpage.jpg"/>
          <p:cNvPicPr preferRelativeResize="0"/>
          <p:nvPr/>
        </p:nvPicPr>
        <p:blipFill rotWithShape="1">
          <a:blip r:embed="rId3">
            <a:alphaModFix/>
          </a:blip>
          <a:srcRect b="69296"/>
          <a:stretch/>
        </p:blipFill>
        <p:spPr>
          <a:xfrm>
            <a:off x="1524000" y="1"/>
            <a:ext cx="9144000" cy="1579207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8"/>
          <p:cNvSpPr txBox="1"/>
          <p:nvPr/>
        </p:nvSpPr>
        <p:spPr>
          <a:xfrm>
            <a:off x="1879181" y="541469"/>
            <a:ext cx="509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#</a:t>
            </a:r>
            <a:r>
              <a:rPr lang="en-US" sz="2400" b="1" dirty="0" err="1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SyphilisOutbreakWA</a:t>
            </a:r>
            <a:endParaRPr b="1" dirty="0"/>
          </a:p>
        </p:txBody>
      </p:sp>
      <p:pic>
        <p:nvPicPr>
          <p:cNvPr id="7" name="Picture 5" descr="YACWA logo PURPLE (1).jpg">
            <a:extLst>
              <a:ext uri="{FF2B5EF4-FFF2-40B4-BE49-F238E27FC236}">
                <a16:creationId xmlns:a16="http://schemas.microsoft.com/office/drawing/2014/main" id="{59439F0B-B3C8-7745-8953-CF3F15BB74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300038"/>
            <a:ext cx="9493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D3B169-A5D8-504C-9F51-3A089CA3343A}"/>
              </a:ext>
            </a:extLst>
          </p:cNvPr>
          <p:cNvSpPr txBox="1"/>
          <p:nvPr/>
        </p:nvSpPr>
        <p:spPr>
          <a:xfrm>
            <a:off x="1524000" y="6223652"/>
            <a:ext cx="936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theyepproject.org.au</a:t>
            </a:r>
            <a:r>
              <a:rPr lang="en-US" sz="1400" dirty="0"/>
              <a:t>/blog/syphilis/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44637"/>
            <a:ext cx="6286014" cy="435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82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38" descr="YEP-subpage.jpg"/>
          <p:cNvPicPr preferRelativeResize="0"/>
          <p:nvPr/>
        </p:nvPicPr>
        <p:blipFill rotWithShape="1">
          <a:blip r:embed="rId3">
            <a:alphaModFix/>
          </a:blip>
          <a:srcRect b="69296"/>
          <a:stretch/>
        </p:blipFill>
        <p:spPr>
          <a:xfrm>
            <a:off x="1524000" y="1"/>
            <a:ext cx="9144000" cy="1579207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8"/>
          <p:cNvSpPr txBox="1"/>
          <p:nvPr/>
        </p:nvSpPr>
        <p:spPr>
          <a:xfrm>
            <a:off x="1879181" y="541469"/>
            <a:ext cx="509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#</a:t>
            </a:r>
            <a:r>
              <a:rPr lang="en-US" sz="2400" b="1" dirty="0" err="1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SyphilisOutbreakWA</a:t>
            </a:r>
            <a:endParaRPr b="1" dirty="0"/>
          </a:p>
        </p:txBody>
      </p:sp>
      <p:pic>
        <p:nvPicPr>
          <p:cNvPr id="7" name="Picture 5" descr="YACWA logo PURPLE (1).jpg">
            <a:extLst>
              <a:ext uri="{FF2B5EF4-FFF2-40B4-BE49-F238E27FC236}">
                <a16:creationId xmlns:a16="http://schemas.microsoft.com/office/drawing/2014/main" id="{59439F0B-B3C8-7745-8953-CF3F15BB74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300038"/>
            <a:ext cx="9493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D3B169-A5D8-504C-9F51-3A089CA3343A}"/>
              </a:ext>
            </a:extLst>
          </p:cNvPr>
          <p:cNvSpPr txBox="1"/>
          <p:nvPr/>
        </p:nvSpPr>
        <p:spPr>
          <a:xfrm>
            <a:off x="1524000" y="6223652"/>
            <a:ext cx="936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theyepproject.org.au</a:t>
            </a:r>
            <a:r>
              <a:rPr lang="en-US" sz="1400" dirty="0"/>
              <a:t>/blog/syphilis/</a:t>
            </a:r>
          </a:p>
        </p:txBody>
      </p:sp>
      <p:pic>
        <p:nvPicPr>
          <p:cNvPr id="5122" name="Picture 2" descr="https://i0.wp.com/theyepproject.org.au/wp-content/uploads/2021/06/The-quick-lowdown-on-Syphilis.png?resize=212%2C3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75579"/>
            <a:ext cx="2552700" cy="361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2.wp.com/theyepproject.org.au/wp-content/uploads/2021/06/The-quick-lowdown-on-Syphilis-1.png?resize=212%2C3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469" y="1978594"/>
            <a:ext cx="2550569" cy="360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0.wp.com/theyepproject.org.au/wp-content/uploads/2021/06/The-quick-lowdown-on-Syphilis-3.png?resize=212%2C3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1981796"/>
            <a:ext cx="2548306" cy="360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i0.wp.com/theyepproject.org.au/wp-content/uploads/2021/06/The-quick-lowdown-on-Syphilis-4.png?resize=212%2C3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718" y="1975580"/>
            <a:ext cx="2552699" cy="361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842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38" descr="YEP-subpage.jpg"/>
          <p:cNvPicPr preferRelativeResize="0"/>
          <p:nvPr/>
        </p:nvPicPr>
        <p:blipFill rotWithShape="1">
          <a:blip r:embed="rId3">
            <a:alphaModFix/>
          </a:blip>
          <a:srcRect b="69296"/>
          <a:stretch/>
        </p:blipFill>
        <p:spPr>
          <a:xfrm>
            <a:off x="1524000" y="1"/>
            <a:ext cx="9144000" cy="1579207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8"/>
          <p:cNvSpPr txBox="1"/>
          <p:nvPr/>
        </p:nvSpPr>
        <p:spPr>
          <a:xfrm>
            <a:off x="1879181" y="541469"/>
            <a:ext cx="509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#</a:t>
            </a:r>
            <a:r>
              <a:rPr lang="en-US" sz="2400" b="1" dirty="0" err="1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SyphilisOutbreakWA</a:t>
            </a:r>
            <a:endParaRPr b="1" dirty="0"/>
          </a:p>
        </p:txBody>
      </p:sp>
      <p:pic>
        <p:nvPicPr>
          <p:cNvPr id="7" name="Picture 5" descr="YACWA logo PURPLE (1).jpg">
            <a:extLst>
              <a:ext uri="{FF2B5EF4-FFF2-40B4-BE49-F238E27FC236}">
                <a16:creationId xmlns:a16="http://schemas.microsoft.com/office/drawing/2014/main" id="{59439F0B-B3C8-7745-8953-CF3F15BB74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300038"/>
            <a:ext cx="9493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D3B169-A5D8-504C-9F51-3A089CA3343A}"/>
              </a:ext>
            </a:extLst>
          </p:cNvPr>
          <p:cNvSpPr txBox="1"/>
          <p:nvPr/>
        </p:nvSpPr>
        <p:spPr>
          <a:xfrm>
            <a:off x="1524000" y="6223652"/>
            <a:ext cx="936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theyepproject.org.au</a:t>
            </a:r>
            <a:r>
              <a:rPr lang="en-US" sz="1400" dirty="0"/>
              <a:t>/blog/syphilis/</a:t>
            </a:r>
          </a:p>
        </p:txBody>
      </p:sp>
      <p:pic>
        <p:nvPicPr>
          <p:cNvPr id="6146" name="Picture 2" descr="https://i1.wp.com/theyepproject.org.au/wp-content/uploads/2021/06/Syphilis-Parody-Poster-2.png?resize=212%2C3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01800"/>
            <a:ext cx="3111500" cy="440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2.wp.com/theyepproject.org.au/wp-content/uploads/2021/06/Syphilis-Parody-Poster.png?resize=212%2C3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206" y="1694188"/>
            <a:ext cx="3116879" cy="441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429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38" descr="YEP-subpage.jpg"/>
          <p:cNvPicPr preferRelativeResize="0"/>
          <p:nvPr/>
        </p:nvPicPr>
        <p:blipFill rotWithShape="1">
          <a:blip r:embed="rId3">
            <a:alphaModFix/>
          </a:blip>
          <a:srcRect b="69296"/>
          <a:stretch/>
        </p:blipFill>
        <p:spPr>
          <a:xfrm>
            <a:off x="1524000" y="1"/>
            <a:ext cx="9144000" cy="1579207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8"/>
          <p:cNvSpPr txBox="1"/>
          <p:nvPr/>
        </p:nvSpPr>
        <p:spPr>
          <a:xfrm>
            <a:off x="1879181" y="541469"/>
            <a:ext cx="509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#</a:t>
            </a:r>
            <a:r>
              <a:rPr lang="en-US" sz="2400" b="1" dirty="0" err="1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SyphilisOutbreakWA</a:t>
            </a:r>
            <a:endParaRPr b="1" dirty="0"/>
          </a:p>
        </p:txBody>
      </p:sp>
      <p:pic>
        <p:nvPicPr>
          <p:cNvPr id="7" name="Picture 5" descr="YACWA logo PURPLE (1).jpg">
            <a:extLst>
              <a:ext uri="{FF2B5EF4-FFF2-40B4-BE49-F238E27FC236}">
                <a16:creationId xmlns:a16="http://schemas.microsoft.com/office/drawing/2014/main" id="{59439F0B-B3C8-7745-8953-CF3F15BB74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300038"/>
            <a:ext cx="9493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D3B169-A5D8-504C-9F51-3A089CA3343A}"/>
              </a:ext>
            </a:extLst>
          </p:cNvPr>
          <p:cNvSpPr txBox="1"/>
          <p:nvPr/>
        </p:nvSpPr>
        <p:spPr>
          <a:xfrm>
            <a:off x="1524000" y="6223652"/>
            <a:ext cx="936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theyepproject.org.au</a:t>
            </a:r>
            <a:r>
              <a:rPr lang="en-US" sz="1400" dirty="0"/>
              <a:t>/blog/syphilis/</a:t>
            </a:r>
          </a:p>
        </p:txBody>
      </p:sp>
      <p:pic>
        <p:nvPicPr>
          <p:cNvPr id="7170" name="Picture 2" descr="https://i0.wp.com/theyepproject.org.au/wp-content/uploads/2021/06/1.png?resize=217%2C2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67201"/>
            <a:ext cx="20669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0.wp.com/theyepproject.org.au/wp-content/uploads/2021/06/2.png?resize=218%2C2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1657676"/>
            <a:ext cx="20764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0.wp.com/theyepproject.org.au/wp-content/uploads/2021/06/4.png?resize=218%2C2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056" y="1657676"/>
            <a:ext cx="20764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i1.wp.com/theyepproject.org.au/wp-content/uploads/2021/06/6.png?resize=221%2C2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962" y="1629101"/>
            <a:ext cx="2105025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068734"/>
            <a:ext cx="3443695" cy="190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57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38" descr="YEP-subpage.jpg"/>
          <p:cNvPicPr preferRelativeResize="0"/>
          <p:nvPr/>
        </p:nvPicPr>
        <p:blipFill rotWithShape="1">
          <a:blip r:embed="rId3">
            <a:alphaModFix/>
          </a:blip>
          <a:srcRect b="69296"/>
          <a:stretch/>
        </p:blipFill>
        <p:spPr>
          <a:xfrm>
            <a:off x="1524000" y="1"/>
            <a:ext cx="9144000" cy="1579207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8"/>
          <p:cNvSpPr txBox="1"/>
          <p:nvPr/>
        </p:nvSpPr>
        <p:spPr>
          <a:xfrm>
            <a:off x="1879181" y="541469"/>
            <a:ext cx="509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#</a:t>
            </a:r>
            <a:r>
              <a:rPr lang="en-US" sz="2400" b="1" dirty="0" err="1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SyphilisOutbreakWA</a:t>
            </a:r>
            <a:endParaRPr b="1" dirty="0"/>
          </a:p>
        </p:txBody>
      </p:sp>
      <p:pic>
        <p:nvPicPr>
          <p:cNvPr id="7" name="Picture 5" descr="YACWA logo PURPLE (1).jpg">
            <a:extLst>
              <a:ext uri="{FF2B5EF4-FFF2-40B4-BE49-F238E27FC236}">
                <a16:creationId xmlns:a16="http://schemas.microsoft.com/office/drawing/2014/main" id="{59439F0B-B3C8-7745-8953-CF3F15BB74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300038"/>
            <a:ext cx="9493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D3B169-A5D8-504C-9F51-3A089CA3343A}"/>
              </a:ext>
            </a:extLst>
          </p:cNvPr>
          <p:cNvSpPr txBox="1"/>
          <p:nvPr/>
        </p:nvSpPr>
        <p:spPr>
          <a:xfrm>
            <a:off x="1524000" y="6223652"/>
            <a:ext cx="936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theyepproject.org.au</a:t>
            </a:r>
            <a:r>
              <a:rPr lang="en-US" sz="1400" dirty="0"/>
              <a:t>/blog/syphilis/</a:t>
            </a:r>
          </a:p>
        </p:txBody>
      </p:sp>
      <p:pic>
        <p:nvPicPr>
          <p:cNvPr id="8194" name="Picture 2" descr="https://i2.wp.com/theyepproject.org.au/wp-content/uploads/2021/06/1-1.png?resize=219%2C2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08455"/>
            <a:ext cx="208597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0.wp.com/theyepproject.org.au/wp-content/uploads/2021/06/3-1.png?resize=219%2C2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2308455"/>
            <a:ext cx="208597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i1.wp.com/theyepproject.org.au/wp-content/uploads/2021/06/4-2.png?resize=220%2C2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131" y="2280401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i2.wp.com/theyepproject.org.au/wp-content/uploads/2021/06/6-1.png?resize=220%2C2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062" y="2298930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i1.wp.com/theyepproject.org.au/wp-content/uploads/2021/06/8-1.png?resize=220%2C2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993" y="2298930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210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EP-sub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97"/>
          <a:stretch/>
        </p:blipFill>
        <p:spPr>
          <a:xfrm>
            <a:off x="1524000" y="0"/>
            <a:ext cx="9144000" cy="1579206"/>
          </a:xfrm>
          <a:prstGeom prst="rect">
            <a:avLst/>
          </a:prstGeom>
        </p:spPr>
      </p:pic>
      <p:pic>
        <p:nvPicPr>
          <p:cNvPr id="6" name="Picture 5" descr="YACWA logo PURPLE (1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121" y="289393"/>
            <a:ext cx="777760" cy="7749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4FF014F-DE83-A642-BC14-7B80CB33849A}"/>
              </a:ext>
            </a:extLst>
          </p:cNvPr>
          <p:cNvSpPr/>
          <p:nvPr/>
        </p:nvSpPr>
        <p:spPr>
          <a:xfrm>
            <a:off x="1981201" y="476807"/>
            <a:ext cx="42599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FFFFFF"/>
              </a:solidFill>
              <a:latin typeface="Eurostile" charset="0"/>
              <a:ea typeface="Eurostile" charset="0"/>
              <a:cs typeface="Eurostile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FF014F-DE83-A642-BC14-7B80CB33849A}"/>
              </a:ext>
            </a:extLst>
          </p:cNvPr>
          <p:cNvSpPr/>
          <p:nvPr/>
        </p:nvSpPr>
        <p:spPr>
          <a:xfrm>
            <a:off x="1981201" y="476807"/>
            <a:ext cx="4862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Calibri  "/>
                <a:ea typeface="Eurostile" charset="0"/>
                <a:cs typeface="Eurostile" charset="0"/>
              </a:rPr>
              <a:t>Along side the campaign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FFDBB5-15D1-468B-ABFA-E5CF674483C9}"/>
              </a:ext>
            </a:extLst>
          </p:cNvPr>
          <p:cNvSpPr txBox="1"/>
          <p:nvPr/>
        </p:nvSpPr>
        <p:spPr>
          <a:xfrm>
            <a:off x="1524000" y="1734084"/>
            <a:ext cx="967879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423F44"/>
                </a:solidFill>
                <a:effectLst/>
              </a:rPr>
              <a:t>Provide webinars, workshops and presentations</a:t>
            </a:r>
            <a:r>
              <a:rPr lang="en-US" dirty="0">
                <a:solidFill>
                  <a:srgbClr val="423F44"/>
                </a:solidFill>
              </a:rPr>
              <a:t> for the youth sector to promote the content and to educate them on what they can do about the syphilis outbreak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423F44"/>
                </a:solidFill>
                <a:effectLst/>
              </a:rPr>
              <a:t>Provide youth workers with access to the resources and text that can be easily shared with clients via text message, email and/or on social media.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23F44"/>
                </a:solidFill>
              </a:rPr>
              <a:t>Provide access to resources on a website, social media and emailed to a wide network of professionals.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423F44"/>
                </a:solidFill>
                <a:effectLst/>
              </a:rPr>
              <a:t>Ensure easy downloads, </a:t>
            </a:r>
            <a:r>
              <a:rPr lang="en-US" b="0" i="0" u="none" strike="noStrike" dirty="0" err="1">
                <a:solidFill>
                  <a:srgbClr val="423F44"/>
                </a:solidFill>
                <a:effectLst/>
              </a:rPr>
              <a:t>png</a:t>
            </a:r>
            <a:r>
              <a:rPr lang="en-US" b="0" i="0" u="none" strike="noStrike" dirty="0">
                <a:solidFill>
                  <a:srgbClr val="423F44"/>
                </a:solidFill>
                <a:effectLst/>
              </a:rPr>
              <a:t>, and pdf versions for re-sharing and high quality printing to enable resources to be mailed to clients or displayed in community.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23F44"/>
                </a:solidFill>
              </a:rPr>
              <a:t>Promote the campaign in other sources </a:t>
            </a:r>
            <a:endParaRPr lang="en-US" b="0" i="0" u="none" strike="noStrike" dirty="0">
              <a:solidFill>
                <a:srgbClr val="423F44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F64725-2277-4BCF-BC75-56B375F4D3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501" t="25286" r="36180" b="3827"/>
          <a:stretch/>
        </p:blipFill>
        <p:spPr>
          <a:xfrm>
            <a:off x="8104550" y="4031250"/>
            <a:ext cx="3193331" cy="274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7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EP-sub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97"/>
          <a:stretch/>
        </p:blipFill>
        <p:spPr>
          <a:xfrm>
            <a:off x="1524000" y="0"/>
            <a:ext cx="9144000" cy="1579206"/>
          </a:xfrm>
          <a:prstGeom prst="rect">
            <a:avLst/>
          </a:prstGeom>
        </p:spPr>
      </p:pic>
      <p:pic>
        <p:nvPicPr>
          <p:cNvPr id="6" name="Picture 5" descr="YACWA logo PURPLE (1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121" y="289393"/>
            <a:ext cx="777760" cy="7749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4FF014F-DE83-A642-BC14-7B80CB33849A}"/>
              </a:ext>
            </a:extLst>
          </p:cNvPr>
          <p:cNvSpPr/>
          <p:nvPr/>
        </p:nvSpPr>
        <p:spPr>
          <a:xfrm>
            <a:off x="1981201" y="476807"/>
            <a:ext cx="42599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FFFFFF"/>
              </a:solidFill>
              <a:latin typeface="Eurostile" charset="0"/>
              <a:ea typeface="Eurostile" charset="0"/>
              <a:cs typeface="Eurostile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FF014F-DE83-A642-BC14-7B80CB33849A}"/>
              </a:ext>
            </a:extLst>
          </p:cNvPr>
          <p:cNvSpPr/>
          <p:nvPr/>
        </p:nvSpPr>
        <p:spPr>
          <a:xfrm>
            <a:off x="1981201" y="476807"/>
            <a:ext cx="4862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Calibri  "/>
                <a:ea typeface="Eurostile" charset="0"/>
                <a:cs typeface="Eurostile" charset="0"/>
              </a:rPr>
              <a:t>Significant outcomes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FFDBB5-15D1-468B-ABFA-E5CF674483C9}"/>
              </a:ext>
            </a:extLst>
          </p:cNvPr>
          <p:cNvSpPr txBox="1"/>
          <p:nvPr/>
        </p:nvSpPr>
        <p:spPr>
          <a:xfrm>
            <a:off x="1524000" y="1734084"/>
            <a:ext cx="9678797" cy="4148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Significant outcomes have included </a:t>
            </a:r>
            <a:r>
              <a:rPr lang="en-AU" sz="1800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increases</a:t>
            </a:r>
            <a:r>
              <a:rPr lang="en-A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in:</a:t>
            </a:r>
          </a:p>
          <a:p>
            <a:endParaRPr lang="en-A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Engagement from target populations. </a:t>
            </a:r>
            <a:endParaRPr lang="en-A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Social media following. </a:t>
            </a:r>
            <a:endParaRPr lang="en-A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Knowledge about the syphilis outbreak, how to prevent, test and treat it </a:t>
            </a:r>
          </a:p>
          <a:p>
            <a:pPr lvl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AU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A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by young people and the youth sector. </a:t>
            </a:r>
            <a:endParaRPr lang="en-A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Peer conversations about the syphilis outbreak.</a:t>
            </a:r>
            <a:endParaRPr lang="en-A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Development of culturally appropriate content. </a:t>
            </a:r>
            <a:endParaRPr lang="en-A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0" i="0" u="none" strike="noStrike" dirty="0">
              <a:solidFill>
                <a:srgbClr val="423F44"/>
              </a:solidFill>
              <a:effectLst/>
            </a:endParaRPr>
          </a:p>
        </p:txBody>
      </p:sp>
      <p:pic>
        <p:nvPicPr>
          <p:cNvPr id="8194" name="Picture 2" descr="Peace Love Tiktok Tik Tok Viral Trend Graphic T-shirt | Etsy Australia">
            <a:extLst>
              <a:ext uri="{FF2B5EF4-FFF2-40B4-BE49-F238E27FC236}">
                <a16:creationId xmlns:a16="http://schemas.microsoft.com/office/drawing/2014/main" id="{F82DB0C7-D0BD-4470-8299-0D4E454AB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067" y="3538608"/>
            <a:ext cx="2796437" cy="302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06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EP-sub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97"/>
          <a:stretch/>
        </p:blipFill>
        <p:spPr>
          <a:xfrm>
            <a:off x="1524000" y="0"/>
            <a:ext cx="9144000" cy="1579206"/>
          </a:xfrm>
          <a:prstGeom prst="rect">
            <a:avLst/>
          </a:prstGeom>
        </p:spPr>
      </p:pic>
      <p:pic>
        <p:nvPicPr>
          <p:cNvPr id="6" name="Picture 5" descr="YACWA logo PURPLE (1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121" y="289393"/>
            <a:ext cx="777760" cy="7749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4FF014F-DE83-A642-BC14-7B80CB33849A}"/>
              </a:ext>
            </a:extLst>
          </p:cNvPr>
          <p:cNvSpPr/>
          <p:nvPr/>
        </p:nvSpPr>
        <p:spPr>
          <a:xfrm>
            <a:off x="1981201" y="476807"/>
            <a:ext cx="42599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FFFFFF"/>
              </a:solidFill>
              <a:latin typeface="Eurostile" charset="0"/>
              <a:ea typeface="Eurostile" charset="0"/>
              <a:cs typeface="Eurostile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FF014F-DE83-A642-BC14-7B80CB33849A}"/>
              </a:ext>
            </a:extLst>
          </p:cNvPr>
          <p:cNvSpPr/>
          <p:nvPr/>
        </p:nvSpPr>
        <p:spPr>
          <a:xfrm>
            <a:off x="1981201" y="476807"/>
            <a:ext cx="4862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Calibri  "/>
                <a:ea typeface="Eurostile" charset="0"/>
                <a:cs typeface="Eurostile" charset="0"/>
              </a:rPr>
              <a:t>Conclusion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FFDBB5-15D1-468B-ABFA-E5CF674483C9}"/>
              </a:ext>
            </a:extLst>
          </p:cNvPr>
          <p:cNvSpPr txBox="1"/>
          <p:nvPr/>
        </p:nvSpPr>
        <p:spPr>
          <a:xfrm>
            <a:off x="1524000" y="1734084"/>
            <a:ext cx="81149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 multicultural and multimedia approach </a:t>
            </a:r>
          </a:p>
          <a:p>
            <a:r>
              <a:rPr lang="en-A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should continue to be adapted to address STI outbreaks in the youth population.</a:t>
            </a:r>
            <a:endParaRPr lang="en-US" b="0" i="0" u="none" strike="noStrike" dirty="0">
              <a:solidFill>
                <a:srgbClr val="423F44"/>
              </a:solidFill>
              <a:effectLst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82A36B-7B2E-47EF-AD95-4C98AF07C3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2595842"/>
            <a:ext cx="7125614" cy="400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38" descr="YEP-subpage.jpg"/>
          <p:cNvPicPr preferRelativeResize="0"/>
          <p:nvPr/>
        </p:nvPicPr>
        <p:blipFill rotWithShape="1">
          <a:blip r:embed="rId3">
            <a:alphaModFix/>
          </a:blip>
          <a:srcRect b="69296"/>
          <a:stretch/>
        </p:blipFill>
        <p:spPr>
          <a:xfrm>
            <a:off x="1524000" y="1"/>
            <a:ext cx="9144000" cy="1579207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8"/>
          <p:cNvSpPr txBox="1"/>
          <p:nvPr/>
        </p:nvSpPr>
        <p:spPr>
          <a:xfrm>
            <a:off x="1879181" y="541469"/>
            <a:ext cx="509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Follow us for more</a:t>
            </a:r>
            <a:endParaRPr b="1" dirty="0"/>
          </a:p>
        </p:txBody>
      </p:sp>
      <p:pic>
        <p:nvPicPr>
          <p:cNvPr id="7" name="Picture 5" descr="YACWA logo PURPLE (1).jpg">
            <a:extLst>
              <a:ext uri="{FF2B5EF4-FFF2-40B4-BE49-F238E27FC236}">
                <a16:creationId xmlns:a16="http://schemas.microsoft.com/office/drawing/2014/main" id="{59439F0B-B3C8-7745-8953-CF3F15BB74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300038"/>
            <a:ext cx="9493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A2B0F4-998B-4BAA-B8E4-9A5A108816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538" y="1579208"/>
            <a:ext cx="5090099" cy="509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49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YEP-subpage.jpg">
            <a:extLst>
              <a:ext uri="{FF2B5EF4-FFF2-40B4-BE49-F238E27FC236}">
                <a16:creationId xmlns:a16="http://schemas.microsoft.com/office/drawing/2014/main" id="{80378E38-6CF1-934B-84BF-D8D83CC73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96"/>
          <a:stretch>
            <a:fillRect/>
          </a:stretch>
        </p:blipFill>
        <p:spPr bwMode="auto">
          <a:xfrm>
            <a:off x="1524000" y="0"/>
            <a:ext cx="9144000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4" descr="YEP-subpage.jpg">
            <a:extLst>
              <a:ext uri="{FF2B5EF4-FFF2-40B4-BE49-F238E27FC236}">
                <a16:creationId xmlns:a16="http://schemas.microsoft.com/office/drawing/2014/main" id="{55FFAC04-A73C-0743-B052-96BC984B9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76"/>
          <a:stretch>
            <a:fillRect/>
          </a:stretch>
        </p:blipFill>
        <p:spPr bwMode="auto">
          <a:xfrm>
            <a:off x="1524000" y="5772150"/>
            <a:ext cx="9144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>
            <a:extLst>
              <a:ext uri="{FF2B5EF4-FFF2-40B4-BE49-F238E27FC236}">
                <a16:creationId xmlns:a16="http://schemas.microsoft.com/office/drawing/2014/main" id="{B8F1B41D-55B1-2543-BD23-0B64F5C48D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164" y="1498600"/>
            <a:ext cx="3325813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YACWA logo PURPLE (1).jpg">
            <a:extLst>
              <a:ext uri="{FF2B5EF4-FFF2-40B4-BE49-F238E27FC236}">
                <a16:creationId xmlns:a16="http://schemas.microsoft.com/office/drawing/2014/main" id="{D209A8ED-E256-2845-89A4-31BEED88AB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300038"/>
            <a:ext cx="9493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11">
            <a:extLst>
              <a:ext uri="{FF2B5EF4-FFF2-40B4-BE49-F238E27FC236}">
                <a16:creationId xmlns:a16="http://schemas.microsoft.com/office/drawing/2014/main" id="{9A912376-3CA5-8048-83D7-85ECC1E1C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013" y="466725"/>
            <a:ext cx="4813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ea typeface="Eurostile" panose="020B0504020202050204" pitchFamily="34" charset="77"/>
                <a:cs typeface="Eurostile" panose="020B0504020202050204" pitchFamily="34" charset="77"/>
              </a:rPr>
              <a:t>Acknowledgement of Country</a:t>
            </a:r>
          </a:p>
        </p:txBody>
      </p:sp>
    </p:spTree>
    <p:extLst>
      <p:ext uri="{BB962C8B-B14F-4D97-AF65-F5344CB8AC3E}">
        <p14:creationId xmlns:p14="http://schemas.microsoft.com/office/powerpoint/2010/main" val="3568652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Shape 159" descr="YEP-title-background.jpg">
            <a:extLst>
              <a:ext uri="{FF2B5EF4-FFF2-40B4-BE49-F238E27FC236}">
                <a16:creationId xmlns:a16="http://schemas.microsoft.com/office/drawing/2014/main" id="{55BC0ABC-0A19-3B47-9250-5EE9D5F0F6F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54025"/>
            <a:ext cx="9144000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Shape 160">
            <a:extLst>
              <a:ext uri="{FF2B5EF4-FFF2-40B4-BE49-F238E27FC236}">
                <a16:creationId xmlns:a16="http://schemas.microsoft.com/office/drawing/2014/main" id="{718572A2-0E58-F24F-8938-8D97CF819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363" y="2986088"/>
            <a:ext cx="7462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FFFF"/>
                </a:solidFill>
                <a:sym typeface="Monda"/>
              </a:rPr>
              <a:t>About the YEP Project</a:t>
            </a:r>
            <a:endParaRPr lang="en-US" altLang="en-US" sz="4400" dirty="0"/>
          </a:p>
        </p:txBody>
      </p:sp>
      <p:sp>
        <p:nvSpPr>
          <p:cNvPr id="161" name="Shape 161">
            <a:extLst>
              <a:ext uri="{FF2B5EF4-FFF2-40B4-BE49-F238E27FC236}">
                <a16:creationId xmlns:a16="http://schemas.microsoft.com/office/drawing/2014/main" id="{239D21A0-A262-C340-8168-5E2CB59C8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2850" y="1244600"/>
            <a:ext cx="2800350" cy="9080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 type="none" w="sm" len="sm"/>
            <a:tailEnd type="none" w="sm" len="sm"/>
          </a:ln>
          <a:effectLst>
            <a:outerShdw blurRad="63500" dist="23000" dir="5400000" rotWithShape="0">
              <a:srgbClr val="000000">
                <a:alpha val="0"/>
              </a:srgbClr>
            </a:outerShdw>
          </a:effectLst>
        </p:spPr>
        <p:txBody>
          <a:bodyPr lIns="91425" tIns="45700" rIns="91425" bIns="457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pic>
        <p:nvPicPr>
          <p:cNvPr id="64516" name="Shape 162" descr="YEP-background.jpg">
            <a:extLst>
              <a:ext uri="{FF2B5EF4-FFF2-40B4-BE49-F238E27FC236}">
                <a16:creationId xmlns:a16="http://schemas.microsoft.com/office/drawing/2014/main" id="{A5C229ED-2FE1-104E-A94B-2867E65A1BC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2" b="75465"/>
          <a:stretch>
            <a:fillRect/>
          </a:stretch>
        </p:blipFill>
        <p:spPr bwMode="auto">
          <a:xfrm>
            <a:off x="6016625" y="6350"/>
            <a:ext cx="465137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5" descr="YACWA logo PURPLE (1).jpg">
            <a:extLst>
              <a:ext uri="{FF2B5EF4-FFF2-40B4-BE49-F238E27FC236}">
                <a16:creationId xmlns:a16="http://schemas.microsoft.com/office/drawing/2014/main" id="{59FBB2AB-E675-3741-AE36-C419F9B170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300038"/>
            <a:ext cx="9493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434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/>
        </p:nvSpPr>
        <p:spPr>
          <a:xfrm>
            <a:off x="2519318" y="3339805"/>
            <a:ext cx="725098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4000" b="1" dirty="0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Introduce Yourself To Your Table</a:t>
            </a:r>
            <a:endParaRPr dirty="0"/>
          </a:p>
        </p:txBody>
      </p:sp>
      <p:sp>
        <p:nvSpPr>
          <p:cNvPr id="161" name="Shape 161"/>
          <p:cNvSpPr/>
          <p:nvPr/>
        </p:nvSpPr>
        <p:spPr>
          <a:xfrm>
            <a:off x="7562850" y="1244349"/>
            <a:ext cx="2800350" cy="90823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C28B1080-3D4B-46FE-9F74-111393DE2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6" y="0"/>
            <a:ext cx="121722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03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EP-sub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97"/>
          <a:stretch/>
        </p:blipFill>
        <p:spPr>
          <a:xfrm>
            <a:off x="1524000" y="0"/>
            <a:ext cx="9144000" cy="1579206"/>
          </a:xfrm>
          <a:prstGeom prst="rect">
            <a:avLst/>
          </a:prstGeom>
        </p:spPr>
      </p:pic>
      <p:pic>
        <p:nvPicPr>
          <p:cNvPr id="6" name="Picture 5" descr="YACWA logo PURPLE (1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121" y="289393"/>
            <a:ext cx="777760" cy="7749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4FF014F-DE83-A642-BC14-7B80CB33849A}"/>
              </a:ext>
            </a:extLst>
          </p:cNvPr>
          <p:cNvSpPr/>
          <p:nvPr/>
        </p:nvSpPr>
        <p:spPr>
          <a:xfrm>
            <a:off x="1981201" y="476807"/>
            <a:ext cx="42599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FFFFFF"/>
              </a:solidFill>
              <a:latin typeface="Eurostile" charset="0"/>
              <a:ea typeface="Eurostile" charset="0"/>
              <a:cs typeface="Eurostile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FF014F-DE83-A642-BC14-7B80CB33849A}"/>
              </a:ext>
            </a:extLst>
          </p:cNvPr>
          <p:cNvSpPr/>
          <p:nvPr/>
        </p:nvSpPr>
        <p:spPr>
          <a:xfrm>
            <a:off x="1981201" y="476807"/>
            <a:ext cx="4862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Calibri  "/>
                <a:ea typeface="Eurostile" charset="0"/>
                <a:cs typeface="Eurostile" charset="0"/>
              </a:rPr>
              <a:t>Topics We Cover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D2E6EE-972F-4ECB-88BC-188F6737288E}"/>
              </a:ext>
            </a:extLst>
          </p:cNvPr>
          <p:cNvSpPr/>
          <p:nvPr/>
        </p:nvSpPr>
        <p:spPr>
          <a:xfrm>
            <a:off x="1602767" y="1748006"/>
            <a:ext cx="9065233" cy="426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Calibiri"/>
                <a:ea typeface="Calibri" panose="020F0502020204030204" pitchFamily="34" charset="0"/>
                <a:cs typeface="Times New Roman" panose="02020603050405020304" pitchFamily="18" charset="0"/>
              </a:rPr>
              <a:t>Healthy Relationships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Calibiri"/>
                <a:ea typeface="Calibri" panose="020F0502020204030204" pitchFamily="34" charset="0"/>
                <a:cs typeface="Times New Roman" panose="02020603050405020304" pitchFamily="18" charset="0"/>
              </a:rPr>
              <a:t>Consent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Calibiri"/>
                <a:ea typeface="Calibri" panose="020F0502020204030204" pitchFamily="34" charset="0"/>
                <a:cs typeface="Times New Roman" panose="02020603050405020304" pitchFamily="18" charset="0"/>
              </a:rPr>
              <a:t>Sexually Transmitted Infections (STIs) and Blood-Borne Viruses (BBVs)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Calibiri"/>
                <a:ea typeface="Calibri" panose="020F0502020204030204" pitchFamily="34" charset="0"/>
                <a:cs typeface="Times New Roman" panose="02020603050405020304" pitchFamily="18" charset="0"/>
              </a:rPr>
              <a:t>Barrier Methods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Calibiri"/>
                <a:ea typeface="Calibri" panose="020F0502020204030204" pitchFamily="34" charset="0"/>
                <a:cs typeface="Times New Roman" panose="02020603050405020304" pitchFamily="18" charset="0"/>
              </a:rPr>
              <a:t>Contraception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Calibiri"/>
                <a:ea typeface="Calibri" panose="020F0502020204030204" pitchFamily="34" charset="0"/>
                <a:cs typeface="Times New Roman" panose="02020603050405020304" pitchFamily="18" charset="0"/>
              </a:rPr>
              <a:t>LGBTIQA+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Calibiri"/>
                <a:ea typeface="Calibri" panose="020F0502020204030204" pitchFamily="34" charset="0"/>
                <a:cs typeface="Times New Roman" panose="02020603050405020304" pitchFamily="18" charset="0"/>
              </a:rPr>
              <a:t>Sexting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Calibiri"/>
                <a:ea typeface="Calibri" panose="020F0502020204030204" pitchFamily="34" charset="0"/>
                <a:cs typeface="Times New Roman" panose="02020603050405020304" pitchFamily="18" charset="0"/>
              </a:rPr>
              <a:t>Porn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IE" dirty="0">
              <a:latin typeface="Calibi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dirty="0">
                <a:latin typeface="Calibiri"/>
                <a:ea typeface="Calibri" panose="020F0502020204030204" pitchFamily="34" charset="0"/>
                <a:cs typeface="Times New Roman" panose="02020603050405020304" pitchFamily="18" charset="0"/>
              </a:rPr>
              <a:t>We are also open to hearing about your needs and may have capacity to develop something bespoke for you.</a:t>
            </a:r>
            <a:endParaRPr lang="en-IE" sz="1600" dirty="0">
              <a:effectLst/>
              <a:latin typeface="Calibi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12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Shape 159" descr="YEP-title-background.jpg">
            <a:extLst>
              <a:ext uri="{FF2B5EF4-FFF2-40B4-BE49-F238E27FC236}">
                <a16:creationId xmlns:a16="http://schemas.microsoft.com/office/drawing/2014/main" id="{55BC0ABC-0A19-3B47-9250-5EE9D5F0F6F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54025"/>
            <a:ext cx="9144000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Shape 160">
            <a:extLst>
              <a:ext uri="{FF2B5EF4-FFF2-40B4-BE49-F238E27FC236}">
                <a16:creationId xmlns:a16="http://schemas.microsoft.com/office/drawing/2014/main" id="{718572A2-0E58-F24F-8938-8D97CF819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206" y="2936875"/>
            <a:ext cx="7462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FFFF"/>
                </a:solidFill>
                <a:ea typeface="Monda"/>
                <a:cs typeface="Monda"/>
                <a:sym typeface="Monda"/>
              </a:rPr>
              <a:t>#</a:t>
            </a:r>
            <a:r>
              <a:rPr lang="en-US" altLang="en-US" sz="4400" b="1" dirty="0" err="1">
                <a:solidFill>
                  <a:srgbClr val="FFFFFF"/>
                </a:solidFill>
                <a:ea typeface="Monda"/>
                <a:cs typeface="Monda"/>
                <a:sym typeface="Monda"/>
              </a:rPr>
              <a:t>SyphilisOutbreakWA</a:t>
            </a:r>
            <a:endParaRPr lang="en-US" altLang="en-US" sz="4400" b="1" dirty="0">
              <a:solidFill>
                <a:srgbClr val="FFFFFF"/>
              </a:solidFill>
              <a:ea typeface="Monda"/>
              <a:cs typeface="Monda"/>
              <a:sym typeface="Monda"/>
            </a:endParaRPr>
          </a:p>
        </p:txBody>
      </p:sp>
      <p:sp>
        <p:nvSpPr>
          <p:cNvPr id="161" name="Shape 161">
            <a:extLst>
              <a:ext uri="{FF2B5EF4-FFF2-40B4-BE49-F238E27FC236}">
                <a16:creationId xmlns:a16="http://schemas.microsoft.com/office/drawing/2014/main" id="{239D21A0-A262-C340-8168-5E2CB59C8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2850" y="1244600"/>
            <a:ext cx="2800350" cy="9080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 type="none" w="sm" len="sm"/>
            <a:tailEnd type="none" w="sm" len="sm"/>
          </a:ln>
          <a:effectLst>
            <a:outerShdw blurRad="63500" dist="23000" dir="5400000" rotWithShape="0">
              <a:srgbClr val="000000">
                <a:alpha val="0"/>
              </a:srgbClr>
            </a:outerShdw>
          </a:effectLst>
        </p:spPr>
        <p:txBody>
          <a:bodyPr lIns="91425" tIns="45700" rIns="91425" bIns="457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pic>
        <p:nvPicPr>
          <p:cNvPr id="64516" name="Shape 162" descr="YEP-background.jpg">
            <a:extLst>
              <a:ext uri="{FF2B5EF4-FFF2-40B4-BE49-F238E27FC236}">
                <a16:creationId xmlns:a16="http://schemas.microsoft.com/office/drawing/2014/main" id="{A5C229ED-2FE1-104E-A94B-2867E65A1BC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2" b="75465"/>
          <a:stretch>
            <a:fillRect/>
          </a:stretch>
        </p:blipFill>
        <p:spPr bwMode="auto">
          <a:xfrm>
            <a:off x="6016625" y="6350"/>
            <a:ext cx="465137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5" descr="YACWA logo PURPLE (1).jpg">
            <a:extLst>
              <a:ext uri="{FF2B5EF4-FFF2-40B4-BE49-F238E27FC236}">
                <a16:creationId xmlns:a16="http://schemas.microsoft.com/office/drawing/2014/main" id="{59FBB2AB-E675-3741-AE36-C419F9B170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300038"/>
            <a:ext cx="9493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009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EP-sub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97"/>
          <a:stretch/>
        </p:blipFill>
        <p:spPr>
          <a:xfrm>
            <a:off x="1524000" y="0"/>
            <a:ext cx="9144000" cy="1579206"/>
          </a:xfrm>
          <a:prstGeom prst="rect">
            <a:avLst/>
          </a:prstGeom>
        </p:spPr>
      </p:pic>
      <p:pic>
        <p:nvPicPr>
          <p:cNvPr id="6" name="Picture 5" descr="YACWA logo PURPLE (1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121" y="289393"/>
            <a:ext cx="777760" cy="7749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4FF014F-DE83-A642-BC14-7B80CB33849A}"/>
              </a:ext>
            </a:extLst>
          </p:cNvPr>
          <p:cNvSpPr/>
          <p:nvPr/>
        </p:nvSpPr>
        <p:spPr>
          <a:xfrm>
            <a:off x="1981201" y="476807"/>
            <a:ext cx="42599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FFFFFF"/>
              </a:solidFill>
              <a:latin typeface="Eurostile" charset="0"/>
              <a:ea typeface="Eurostile" charset="0"/>
              <a:cs typeface="Eurostile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FF014F-DE83-A642-BC14-7B80CB33849A}"/>
              </a:ext>
            </a:extLst>
          </p:cNvPr>
          <p:cNvSpPr/>
          <p:nvPr/>
        </p:nvSpPr>
        <p:spPr>
          <a:xfrm>
            <a:off x="1981201" y="476807"/>
            <a:ext cx="4862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Calibri  "/>
                <a:ea typeface="Eurostile" charset="0"/>
                <a:cs typeface="Eurostile" charset="0"/>
              </a:rPr>
              <a:t>Development of the campaign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FFDBB5-15D1-468B-ABFA-E5CF674483C9}"/>
              </a:ext>
            </a:extLst>
          </p:cNvPr>
          <p:cNvSpPr txBox="1"/>
          <p:nvPr/>
        </p:nvSpPr>
        <p:spPr>
          <a:xfrm>
            <a:off x="1524000" y="1942910"/>
            <a:ext cx="967879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423F44"/>
                </a:solidFill>
                <a:effectLst/>
              </a:rPr>
              <a:t>Use a peer-led approach.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423F44"/>
                </a:solidFill>
                <a:effectLst/>
              </a:rPr>
              <a:t>Recruit paid peer educators to develop content; recruit from key syphilis affected communities.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423F44"/>
                </a:solidFill>
                <a:effectLst/>
              </a:rPr>
              <a:t>Recruit a youth and sector reference group, ensuring representation from key SHBBV populations.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23F44"/>
                </a:solidFill>
              </a:rPr>
              <a:t>Recruit professional youth workers to support and guide the 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23F44"/>
                </a:solidFill>
              </a:rPr>
              <a:t>Partner with peer informed sexual health services to support the development of content.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23F44"/>
                </a:solidFill>
              </a:rPr>
              <a:t>Conduct youth and youth sector consultations to identify knowledge gaps and preferred methods of communication.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423F44"/>
                </a:solidFill>
                <a:effectLst/>
              </a:rPr>
              <a:t>Use targeted messaging.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23F44"/>
                </a:solidFill>
              </a:rPr>
              <a:t>Ensure accessibility.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423F44"/>
                </a:solidFill>
                <a:effectLst/>
              </a:rPr>
              <a:t>Use multiple methods of delivery.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23F44"/>
                </a:solidFill>
              </a:rPr>
              <a:t>Use multiple platforms.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423F44"/>
                </a:solidFill>
                <a:effectLst/>
              </a:rPr>
              <a:t>Repeat key messaging.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23F44"/>
                </a:solidFill>
              </a:rPr>
              <a:t>Mirror Department of Health messaging.</a:t>
            </a:r>
            <a:endParaRPr lang="en-US" b="0" i="0" u="none" strike="noStrike" dirty="0">
              <a:solidFill>
                <a:srgbClr val="423F44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23F44"/>
                </a:solidFill>
              </a:rPr>
              <a:t>R</a:t>
            </a:r>
            <a:r>
              <a:rPr lang="en-US" b="0" i="0" u="none" strike="noStrike" dirty="0">
                <a:solidFill>
                  <a:srgbClr val="423F44"/>
                </a:solidFill>
                <a:effectLst/>
              </a:rPr>
              <a:t>espond to social media trends.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423F44"/>
              </a:solidFill>
              <a:effectLst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626D80-3AB0-4B46-8BBB-EF193C87E5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319" t="53458" r="11111" b="12098"/>
          <a:stretch/>
        </p:blipFill>
        <p:spPr>
          <a:xfrm>
            <a:off x="7628467" y="4238693"/>
            <a:ext cx="3280534" cy="195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5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38" descr="YEP-subpage.jpg"/>
          <p:cNvPicPr preferRelativeResize="0"/>
          <p:nvPr/>
        </p:nvPicPr>
        <p:blipFill rotWithShape="1">
          <a:blip r:embed="rId3">
            <a:alphaModFix/>
          </a:blip>
          <a:srcRect b="69296"/>
          <a:stretch/>
        </p:blipFill>
        <p:spPr>
          <a:xfrm>
            <a:off x="1524000" y="1"/>
            <a:ext cx="9144000" cy="1579207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8"/>
          <p:cNvSpPr txBox="1"/>
          <p:nvPr/>
        </p:nvSpPr>
        <p:spPr>
          <a:xfrm>
            <a:off x="1879181" y="541469"/>
            <a:ext cx="509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#</a:t>
            </a:r>
            <a:r>
              <a:rPr lang="en-US" sz="2400" b="1" dirty="0" err="1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SyphilisOutbreakWA</a:t>
            </a:r>
            <a:endParaRPr b="1" dirty="0"/>
          </a:p>
        </p:txBody>
      </p:sp>
      <p:pic>
        <p:nvPicPr>
          <p:cNvPr id="7" name="Picture 5" descr="YACWA logo PURPLE (1).jpg">
            <a:extLst>
              <a:ext uri="{FF2B5EF4-FFF2-40B4-BE49-F238E27FC236}">
                <a16:creationId xmlns:a16="http://schemas.microsoft.com/office/drawing/2014/main" id="{59439F0B-B3C8-7745-8953-CF3F15BB74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300038"/>
            <a:ext cx="9493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i0.wp.com/theyepproject.org.au/wp-content/uploads/2021/06/Syphillis-Campaign-Cover.png?resize=300%2C3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44637"/>
            <a:ext cx="3985306" cy="398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D3B169-A5D8-504C-9F51-3A089CA3343A}"/>
              </a:ext>
            </a:extLst>
          </p:cNvPr>
          <p:cNvSpPr txBox="1"/>
          <p:nvPr/>
        </p:nvSpPr>
        <p:spPr>
          <a:xfrm>
            <a:off x="5680007" y="5222166"/>
            <a:ext cx="936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Available to download as a social media tile and poster size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D3B169-A5D8-504C-9F51-3A089CA3343A}"/>
              </a:ext>
            </a:extLst>
          </p:cNvPr>
          <p:cNvSpPr txBox="1"/>
          <p:nvPr/>
        </p:nvSpPr>
        <p:spPr>
          <a:xfrm>
            <a:off x="1524000" y="6223652"/>
            <a:ext cx="936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theyepproject.org.au</a:t>
            </a:r>
            <a:r>
              <a:rPr lang="en-US" sz="1400" dirty="0"/>
              <a:t>/blog/syphilis/</a:t>
            </a:r>
          </a:p>
        </p:txBody>
      </p:sp>
    </p:spTree>
    <p:extLst>
      <p:ext uri="{BB962C8B-B14F-4D97-AF65-F5344CB8AC3E}">
        <p14:creationId xmlns:p14="http://schemas.microsoft.com/office/powerpoint/2010/main" val="511664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38" descr="YEP-subpage.jpg"/>
          <p:cNvPicPr preferRelativeResize="0"/>
          <p:nvPr/>
        </p:nvPicPr>
        <p:blipFill rotWithShape="1">
          <a:blip r:embed="rId3">
            <a:alphaModFix/>
          </a:blip>
          <a:srcRect b="69296"/>
          <a:stretch/>
        </p:blipFill>
        <p:spPr>
          <a:xfrm>
            <a:off x="1524000" y="1"/>
            <a:ext cx="9144000" cy="1579207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8"/>
          <p:cNvSpPr txBox="1"/>
          <p:nvPr/>
        </p:nvSpPr>
        <p:spPr>
          <a:xfrm>
            <a:off x="1879181" y="541469"/>
            <a:ext cx="509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#</a:t>
            </a:r>
            <a:r>
              <a:rPr lang="en-US" sz="2400" b="1" dirty="0" err="1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SyphilisOutbreakWA</a:t>
            </a:r>
            <a:endParaRPr b="1" dirty="0"/>
          </a:p>
        </p:txBody>
      </p:sp>
      <p:pic>
        <p:nvPicPr>
          <p:cNvPr id="7" name="Picture 5" descr="YACWA logo PURPLE (1).jpg">
            <a:extLst>
              <a:ext uri="{FF2B5EF4-FFF2-40B4-BE49-F238E27FC236}">
                <a16:creationId xmlns:a16="http://schemas.microsoft.com/office/drawing/2014/main" id="{59439F0B-B3C8-7745-8953-CF3F15BB74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300038"/>
            <a:ext cx="9493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D3B169-A5D8-504C-9F51-3A089CA3343A}"/>
              </a:ext>
            </a:extLst>
          </p:cNvPr>
          <p:cNvSpPr txBox="1"/>
          <p:nvPr/>
        </p:nvSpPr>
        <p:spPr>
          <a:xfrm>
            <a:off x="1524000" y="6223652"/>
            <a:ext cx="936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theyepproject.org.au</a:t>
            </a:r>
            <a:r>
              <a:rPr lang="en-US" sz="1400" dirty="0"/>
              <a:t>/blog/syphilis/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10221"/>
            <a:ext cx="8280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3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8ADFFED9E5CA4C86E9CA3E3C742035" ma:contentTypeVersion="16" ma:contentTypeDescription="Create a new document." ma:contentTypeScope="" ma:versionID="59788a7926a8735dcd34ebf01dc0f54e">
  <xsd:schema xmlns:xsd="http://www.w3.org/2001/XMLSchema" xmlns:xs="http://www.w3.org/2001/XMLSchema" xmlns:p="http://schemas.microsoft.com/office/2006/metadata/properties" xmlns:ns2="0c38814e-c001-497c-899d-2e11467ba81a" xmlns:ns3="7422ee04-4b77-49ad-a19d-6751c9042247" targetNamespace="http://schemas.microsoft.com/office/2006/metadata/properties" ma:root="true" ma:fieldsID="f8531b9d88003bcf7e0728c06b3e9e54" ns2:_="" ns3:_="">
    <xsd:import namespace="0c38814e-c001-497c-899d-2e11467ba81a"/>
    <xsd:import namespace="7422ee04-4b77-49ad-a19d-6751c90422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38814e-c001-497c-899d-2e11467ba8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f2186ef-1b5b-4565-a445-66623377b2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22ee04-4b77-49ad-a19d-6751c904224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ec9e5ba-4002-457a-b9dd-e11de61f1057}" ma:internalName="TaxCatchAll" ma:showField="CatchAllData" ma:web="7422ee04-4b77-49ad-a19d-6751c90422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22ee04-4b77-49ad-a19d-6751c9042247" xsi:nil="true"/>
    <lcf76f155ced4ddcb4097134ff3c332f xmlns="0c38814e-c001-497c-899d-2e11467ba81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C247B4-B73F-4A4E-A6F9-0703791677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38814e-c001-497c-899d-2e11467ba81a"/>
    <ds:schemaRef ds:uri="7422ee04-4b77-49ad-a19d-6751c90422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9C4D9B-C6B8-4DC7-9E20-E09A21AB5547}">
  <ds:schemaRefs>
    <ds:schemaRef ds:uri="http://schemas.microsoft.com/office/2006/metadata/properties"/>
    <ds:schemaRef ds:uri="http://schemas.microsoft.com/office/infopath/2007/PartnerControls"/>
    <ds:schemaRef ds:uri="7422ee04-4b77-49ad-a19d-6751c9042247"/>
    <ds:schemaRef ds:uri="0c38814e-c001-497c-899d-2e11467ba81a"/>
  </ds:schemaRefs>
</ds:datastoreItem>
</file>

<file path=customXml/itemProps3.xml><?xml version="1.0" encoding="utf-8"?>
<ds:datastoreItem xmlns:ds="http://schemas.openxmlformats.org/officeDocument/2006/customXml" ds:itemID="{C263EDA5-5D07-46AE-A2BA-9B9C33BA80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1680</TotalTime>
  <Words>519</Words>
  <Application>Microsoft Office PowerPoint</Application>
  <PresentationFormat>Widescreen</PresentationFormat>
  <Paragraphs>90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Calibiri</vt:lpstr>
      <vt:lpstr>Calibri</vt:lpstr>
      <vt:lpstr>Calibri  </vt:lpstr>
      <vt:lpstr>Calibri Light</vt:lpstr>
      <vt:lpstr>Eurostile</vt:lpstr>
      <vt:lpstr>Monda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Lorna Geraghty</cp:lastModifiedBy>
  <cp:revision>81</cp:revision>
  <dcterms:created xsi:type="dcterms:W3CDTF">2020-05-05T05:42:20Z</dcterms:created>
  <dcterms:modified xsi:type="dcterms:W3CDTF">2022-06-15T13:36:37Z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11260200</vt:r8>
  </property>
  <property fmtid="{D5CDD505-2E9C-101B-9397-08002B2CF9AE}" pid="3" name="ContentTypeId">
    <vt:lpwstr>0x010100458ADFFED9E5CA4C86E9CA3E3C742035</vt:lpwstr>
  </property>
</Properties>
</file>