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1993219880" r:id="rId5"/>
    <p:sldId id="1993219862" r:id="rId6"/>
    <p:sldId id="1993219886" r:id="rId7"/>
    <p:sldId id="1993219873" r:id="rId8"/>
    <p:sldId id="1993219863" r:id="rId9"/>
    <p:sldId id="1993219867" r:id="rId10"/>
    <p:sldId id="1993219888" r:id="rId11"/>
    <p:sldId id="1993219887" r:id="rId12"/>
    <p:sldId id="1993219874" r:id="rId13"/>
    <p:sldId id="1993219885" r:id="rId14"/>
    <p:sldId id="1993219882" r:id="rId15"/>
    <p:sldId id="1993219875" r:id="rId16"/>
    <p:sldId id="1993219876" r:id="rId17"/>
    <p:sldId id="1993219890" r:id="rId18"/>
    <p:sldId id="1993219889" r:id="rId19"/>
    <p:sldId id="1993219891" r:id="rId20"/>
    <p:sldId id="1993219870" r:id="rId21"/>
    <p:sldId id="1993219864" r:id="rId22"/>
    <p:sldId id="1993219884"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nor Horton" initials="CH" lastIdx="8" clrIdx="0">
    <p:extLst>
      <p:ext uri="{19B8F6BF-5375-455C-9EA6-DF929625EA0E}">
        <p15:presenceInfo xmlns:p15="http://schemas.microsoft.com/office/powerpoint/2012/main" userId="S::connorhorton@elementscommunications.com::54284d45-d7f1-4d0d-990f-0fe1241ef619" providerId="AD"/>
      </p:ext>
    </p:extLst>
  </p:cmAuthor>
  <p:cmAuthor id="2" name="Julia Heagerty (Obsidian)" initials="JH(" lastIdx="9" clrIdx="1">
    <p:extLst>
      <p:ext uri="{19B8F6BF-5375-455C-9EA6-DF929625EA0E}">
        <p15:presenceInfo xmlns:p15="http://schemas.microsoft.com/office/powerpoint/2012/main" userId="S::juliah@obsidianhg.com::87b4ea61-e5c5-40fb-8da8-43b62962a8ea" providerId="AD"/>
      </p:ext>
    </p:extLst>
  </p:cmAuthor>
  <p:cmAuthor id="3" name="Heshaam Mir" initials="HM" lastIdx="2" clrIdx="2">
    <p:extLst>
      <p:ext uri="{19B8F6BF-5375-455C-9EA6-DF929625EA0E}">
        <p15:presenceInfo xmlns:p15="http://schemas.microsoft.com/office/powerpoint/2012/main" userId="S::Heshaam.Mir@gilead.com::17f9f61d-6526-47aa-8226-5017c3f699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E63"/>
    <a:srgbClr val="ECEEED"/>
    <a:srgbClr val="A31063"/>
    <a:srgbClr val="FEEED8"/>
    <a:srgbClr val="A80404"/>
    <a:srgbClr val="5E5E5E"/>
    <a:srgbClr val="CC0404"/>
    <a:srgbClr val="FFCC99"/>
    <a:srgbClr val="C2282D"/>
    <a:srgbClr val="B804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4" autoAdjust="0"/>
    <p:restoredTop sz="94660"/>
  </p:normalViewPr>
  <p:slideViewPr>
    <p:cSldViewPr snapToGrid="0">
      <p:cViewPr varScale="1">
        <p:scale>
          <a:sx n="115" d="100"/>
          <a:sy n="115" d="100"/>
        </p:scale>
        <p:origin x="450" y="108"/>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193EC6C-41DF-4859-A7AC-0F3902DC0171}" type="datetimeFigureOut">
              <a:rPr lang="en-AU" smtClean="0"/>
              <a:t>22/06/2022</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256B5B9-C95A-43FD-8436-2D3C0608538C}" type="slidenum">
              <a:rPr lang="en-AU" smtClean="0"/>
              <a:t>‹#›</a:t>
            </a:fld>
            <a:endParaRPr lang="en-AU"/>
          </a:p>
        </p:txBody>
      </p:sp>
    </p:spTree>
    <p:extLst>
      <p:ext uri="{BB962C8B-B14F-4D97-AF65-F5344CB8AC3E}">
        <p14:creationId xmlns:p14="http://schemas.microsoft.com/office/powerpoint/2010/main" val="2399998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56B5B9-C95A-43FD-8436-2D3C0608538C}" type="slidenum">
              <a:rPr lang="en-AU" smtClean="0"/>
              <a:t>2</a:t>
            </a:fld>
            <a:endParaRPr lang="en-AU"/>
          </a:p>
        </p:txBody>
      </p:sp>
    </p:spTree>
    <p:extLst>
      <p:ext uri="{BB962C8B-B14F-4D97-AF65-F5344CB8AC3E}">
        <p14:creationId xmlns:p14="http://schemas.microsoft.com/office/powerpoint/2010/main" val="1556912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thought this was an important slide to highlight.</a:t>
            </a:r>
          </a:p>
          <a:p>
            <a:endParaRPr lang="en-AU" dirty="0"/>
          </a:p>
          <a:p>
            <a:r>
              <a:rPr lang="en-AU" dirty="0" smtClean="0"/>
              <a:t>So although the comparison is not strictly a direct one, as the epidemiological data is per 1000 people population whereas our data is our population I think it tells a meaningful story.</a:t>
            </a:r>
          </a:p>
          <a:p>
            <a:endParaRPr lang="en-AU" dirty="0"/>
          </a:p>
          <a:p>
            <a:r>
              <a:rPr lang="en-AU" dirty="0" smtClean="0"/>
              <a:t>Clients visiting or clinics are tested at a higher rate than people in the general population</a:t>
            </a:r>
            <a:endParaRPr lang="en-AU" dirty="0"/>
          </a:p>
        </p:txBody>
      </p:sp>
      <p:sp>
        <p:nvSpPr>
          <p:cNvPr id="4" name="Slide Number Placeholder 3"/>
          <p:cNvSpPr>
            <a:spLocks noGrp="1"/>
          </p:cNvSpPr>
          <p:nvPr>
            <p:ph type="sldNum" sz="quarter" idx="10"/>
          </p:nvPr>
        </p:nvSpPr>
        <p:spPr/>
        <p:txBody>
          <a:bodyPr/>
          <a:lstStyle/>
          <a:p>
            <a:fld id="{5256B5B9-C95A-43FD-8436-2D3C0608538C}" type="slidenum">
              <a:rPr lang="en-AU" smtClean="0"/>
              <a:t>13</a:t>
            </a:fld>
            <a:endParaRPr lang="en-AU"/>
          </a:p>
        </p:txBody>
      </p:sp>
    </p:spTree>
    <p:extLst>
      <p:ext uri="{BB962C8B-B14F-4D97-AF65-F5344CB8AC3E}">
        <p14:creationId xmlns:p14="http://schemas.microsoft.com/office/powerpoint/2010/main" val="2433444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2017 our model of care has evolved </a:t>
            </a:r>
            <a:r>
              <a:rPr lang="en-US" dirty="0"/>
              <a:t> </a:t>
            </a:r>
            <a:r>
              <a:rPr lang="en-US" dirty="0" smtClean="0"/>
              <a:t>to include peer workers.</a:t>
            </a:r>
          </a:p>
          <a:p>
            <a:r>
              <a:rPr lang="en-US" dirty="0" smtClean="0"/>
              <a:t>Initially we identified tasks that could be performed by peer workers who were at the frontline of the service.</a:t>
            </a:r>
          </a:p>
          <a:p>
            <a:r>
              <a:rPr lang="en-US" dirty="0" smtClean="0"/>
              <a:t>Peer workers received HCV education and undertook phlebotomy training enabling them discuss HCV treatment options and to address any consumer concerns.</a:t>
            </a:r>
          </a:p>
          <a:p>
            <a:endParaRPr lang="en-US" dirty="0"/>
          </a:p>
          <a:p>
            <a:r>
              <a:rPr lang="en-AU" dirty="0" smtClean="0"/>
              <a:t>WE have two hepatitis C case management workers – 1 in Perth and 1 in Bunbury. who support people to engage in HCV testing and treatment and then follow the patient through</a:t>
            </a:r>
            <a:r>
              <a:rPr lang="en-AU" baseline="0" dirty="0" smtClean="0"/>
              <a:t> the treatment process by providing weekly phone calls, medication delivery,</a:t>
            </a:r>
            <a:r>
              <a:rPr lang="en-AU" dirty="0" smtClean="0"/>
              <a:t> and </a:t>
            </a:r>
            <a:r>
              <a:rPr lang="en-AU" baseline="0" dirty="0" smtClean="0"/>
              <a:t>transport to other appointments. </a:t>
            </a:r>
          </a:p>
          <a:p>
            <a:r>
              <a:rPr lang="en-AU" baseline="0" dirty="0" smtClean="0"/>
              <a:t>The HCV case management worker also coordinates outreach visits which we conduct fortnightly.</a:t>
            </a:r>
          </a:p>
          <a:p>
            <a:r>
              <a:rPr lang="en-AU" dirty="0" smtClean="0"/>
              <a:t>The</a:t>
            </a:r>
            <a:r>
              <a:rPr lang="en-AU" baseline="0" dirty="0" smtClean="0"/>
              <a:t> aim of this program was to increase access to and participation in blood borne virus testing and hepatitis C treatments. </a:t>
            </a:r>
          </a:p>
          <a:p>
            <a:r>
              <a:rPr lang="en-AU" baseline="0" dirty="0" smtClean="0"/>
              <a:t>Consumers had access to testing 5 days a week as an outreach worker who had undertaken phlebotomy training was able to perform phlebotomy at the fixed site in Bunbury and on the mobile needle and syringe exchange van.</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5256B5B9-C95A-43FD-8436-2D3C0608538C}" type="slidenum">
              <a:rPr lang="en-AU" smtClean="0"/>
              <a:t>14</a:t>
            </a:fld>
            <a:endParaRPr lang="en-AU"/>
          </a:p>
        </p:txBody>
      </p:sp>
    </p:spTree>
    <p:extLst>
      <p:ext uri="{BB962C8B-B14F-4D97-AF65-F5344CB8AC3E}">
        <p14:creationId xmlns:p14="http://schemas.microsoft.com/office/powerpoint/2010/main" val="1034713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256B5B9-C95A-43FD-8436-2D3C0608538C}" type="slidenum">
              <a:rPr lang="en-AU" smtClean="0"/>
              <a:t>15</a:t>
            </a:fld>
            <a:endParaRPr lang="en-AU"/>
          </a:p>
        </p:txBody>
      </p:sp>
    </p:spTree>
    <p:extLst>
      <p:ext uri="{BB962C8B-B14F-4D97-AF65-F5344CB8AC3E}">
        <p14:creationId xmlns:p14="http://schemas.microsoft.com/office/powerpoint/2010/main" val="44764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56B5B9-C95A-43FD-8436-2D3C0608538C}" type="slidenum">
              <a:rPr lang="en-AU" smtClean="0"/>
              <a:t>17</a:t>
            </a:fld>
            <a:endParaRPr lang="en-AU"/>
          </a:p>
        </p:txBody>
      </p:sp>
    </p:spTree>
    <p:extLst>
      <p:ext uri="{BB962C8B-B14F-4D97-AF65-F5344CB8AC3E}">
        <p14:creationId xmlns:p14="http://schemas.microsoft.com/office/powerpoint/2010/main" val="2741776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56B5B9-C95A-43FD-8436-2D3C0608538C}" type="slidenum">
              <a:rPr lang="en-AU" smtClean="0"/>
              <a:t>18</a:t>
            </a:fld>
            <a:endParaRPr lang="en-AU"/>
          </a:p>
        </p:txBody>
      </p:sp>
    </p:spTree>
    <p:extLst>
      <p:ext uri="{BB962C8B-B14F-4D97-AF65-F5344CB8AC3E}">
        <p14:creationId xmlns:p14="http://schemas.microsoft.com/office/powerpoint/2010/main" val="3598208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56B5B9-C95A-43FD-8436-2D3C0608538C}" type="slidenum">
              <a:rPr lang="en-AU" smtClean="0"/>
              <a:t>19</a:t>
            </a:fld>
            <a:endParaRPr lang="en-AU"/>
          </a:p>
        </p:txBody>
      </p:sp>
    </p:spTree>
    <p:extLst>
      <p:ext uri="{BB962C8B-B14F-4D97-AF65-F5344CB8AC3E}">
        <p14:creationId xmlns:p14="http://schemas.microsoft.com/office/powerpoint/2010/main" val="324067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56B5B9-C95A-43FD-8436-2D3C0608538C}" type="slidenum">
              <a:rPr lang="en-AU" smtClean="0"/>
              <a:t>5</a:t>
            </a:fld>
            <a:endParaRPr lang="en-AU"/>
          </a:p>
        </p:txBody>
      </p:sp>
    </p:spTree>
    <p:extLst>
      <p:ext uri="{BB962C8B-B14F-4D97-AF65-F5344CB8AC3E}">
        <p14:creationId xmlns:p14="http://schemas.microsoft.com/office/powerpoint/2010/main" val="104742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Australian Needle Syringe Program Survey is a cross-sectional bio-</a:t>
            </a:r>
            <a:r>
              <a:rPr lang="en-US" dirty="0" err="1"/>
              <a:t>behavioural</a:t>
            </a:r>
            <a:r>
              <a:rPr lang="en-US" dirty="0"/>
              <a:t> surveillance system that recruits &gt;2000 PWID </a:t>
            </a:r>
            <a:r>
              <a:rPr lang="en-US" dirty="0" smtClean="0"/>
              <a:t>annually</a:t>
            </a:r>
            <a:r>
              <a:rPr lang="en-US" dirty="0"/>
              <a:t> </a:t>
            </a:r>
            <a:r>
              <a:rPr lang="en-US" dirty="0" smtClean="0"/>
              <a:t>in Australia.</a:t>
            </a:r>
          </a:p>
          <a:p>
            <a:r>
              <a:rPr lang="en-US" dirty="0" smtClean="0"/>
              <a:t>Data has shown from between 2015 to 2019  thee has been a substantial increase in the proportion of HCV diagnosed PWID who </a:t>
            </a:r>
            <a:r>
              <a:rPr lang="en-US" dirty="0" err="1" smtClean="0"/>
              <a:t>intiated</a:t>
            </a:r>
            <a:r>
              <a:rPr lang="en-US" dirty="0" smtClean="0"/>
              <a:t> treatment and were cured. While the number of PWID with active HCV infection has more than halved over a 3.5 hear period. </a:t>
            </a:r>
          </a:p>
          <a:p>
            <a:endParaRPr lang="en-US" dirty="0"/>
          </a:p>
        </p:txBody>
      </p:sp>
      <p:sp>
        <p:nvSpPr>
          <p:cNvPr id="4" name="Slide Number Placeholder 3"/>
          <p:cNvSpPr>
            <a:spLocks noGrp="1"/>
          </p:cNvSpPr>
          <p:nvPr>
            <p:ph type="sldNum" sz="quarter" idx="10"/>
          </p:nvPr>
        </p:nvSpPr>
        <p:spPr/>
        <p:txBody>
          <a:bodyPr/>
          <a:lstStyle/>
          <a:p>
            <a:fld id="{5256B5B9-C95A-43FD-8436-2D3C0608538C}" type="slidenum">
              <a:rPr lang="en-AU" smtClean="0"/>
              <a:t>6</a:t>
            </a:fld>
            <a:endParaRPr lang="en-AU"/>
          </a:p>
        </p:txBody>
      </p:sp>
    </p:spTree>
    <p:extLst>
      <p:ext uri="{BB962C8B-B14F-4D97-AF65-F5344CB8AC3E}">
        <p14:creationId xmlns:p14="http://schemas.microsoft.com/office/powerpoint/2010/main" val="32861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56B5B9-C95A-43FD-8436-2D3C0608538C}" type="slidenum">
              <a:rPr lang="en-AU" smtClean="0"/>
              <a:t>7</a:t>
            </a:fld>
            <a:endParaRPr lang="en-AU"/>
          </a:p>
        </p:txBody>
      </p:sp>
    </p:spTree>
    <p:extLst>
      <p:ext uri="{BB962C8B-B14F-4D97-AF65-F5344CB8AC3E}">
        <p14:creationId xmlns:p14="http://schemas.microsoft.com/office/powerpoint/2010/main" val="2798711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56B5B9-C95A-43FD-8436-2D3C0608538C}" type="slidenum">
              <a:rPr lang="en-AU" smtClean="0"/>
              <a:t>8</a:t>
            </a:fld>
            <a:endParaRPr lang="en-AU"/>
          </a:p>
        </p:txBody>
      </p:sp>
    </p:spTree>
    <p:extLst>
      <p:ext uri="{BB962C8B-B14F-4D97-AF65-F5344CB8AC3E}">
        <p14:creationId xmlns:p14="http://schemas.microsoft.com/office/powerpoint/2010/main" val="216232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r>
              <a:rPr lang="en-US" dirty="0" smtClean="0"/>
              <a:t>You </a:t>
            </a:r>
            <a:r>
              <a:rPr lang="en-US" dirty="0"/>
              <a:t>may have noticed that CALD clients were underrepresented – this may be due to the locations that the van visited – Accommodation services – backpackers in the SW and in Perth accommodation services for the economically disadvantaged. </a:t>
            </a:r>
          </a:p>
          <a:p>
            <a:endParaRPr lang="en-US" dirty="0"/>
          </a:p>
          <a:p>
            <a:r>
              <a:rPr lang="en-US" dirty="0"/>
              <a:t>However this may be corrected when we continue to conduct outreach at the </a:t>
            </a:r>
            <a:r>
              <a:rPr lang="en-US" dirty="0" err="1"/>
              <a:t>Mirrabooka</a:t>
            </a:r>
            <a:r>
              <a:rPr lang="en-US" dirty="0"/>
              <a:t> community </a:t>
            </a:r>
            <a:r>
              <a:rPr lang="en-US" dirty="0" err="1"/>
              <a:t>centre</a:t>
            </a:r>
            <a:r>
              <a:rPr lang="en-US" dirty="0" smtClean="0"/>
              <a:t>.</a:t>
            </a:r>
          </a:p>
          <a:p>
            <a:endParaRPr lang="en-US" dirty="0"/>
          </a:p>
          <a:p>
            <a:endParaRPr lang="en-US" dirty="0"/>
          </a:p>
          <a:p>
            <a:endParaRPr lang="en-AU" dirty="0"/>
          </a:p>
        </p:txBody>
      </p:sp>
      <p:sp>
        <p:nvSpPr>
          <p:cNvPr id="4" name="Slide Number Placeholder 3"/>
          <p:cNvSpPr>
            <a:spLocks noGrp="1"/>
          </p:cNvSpPr>
          <p:nvPr>
            <p:ph type="sldNum" sz="quarter" idx="10"/>
          </p:nvPr>
        </p:nvSpPr>
        <p:spPr/>
        <p:txBody>
          <a:bodyPr/>
          <a:lstStyle/>
          <a:p>
            <a:fld id="{5256B5B9-C95A-43FD-8436-2D3C0608538C}" type="slidenum">
              <a:rPr lang="en-AU" smtClean="0"/>
              <a:t>9</a:t>
            </a:fld>
            <a:endParaRPr lang="en-AU"/>
          </a:p>
        </p:txBody>
      </p:sp>
    </p:spTree>
    <p:extLst>
      <p:ext uri="{BB962C8B-B14F-4D97-AF65-F5344CB8AC3E}">
        <p14:creationId xmlns:p14="http://schemas.microsoft.com/office/powerpoint/2010/main" val="2779000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56B5B9-C95A-43FD-8436-2D3C0608538C}" type="slidenum">
              <a:rPr lang="en-AU" smtClean="0"/>
              <a:t>10</a:t>
            </a:fld>
            <a:endParaRPr lang="en-AU"/>
          </a:p>
        </p:txBody>
      </p:sp>
    </p:spTree>
    <p:extLst>
      <p:ext uri="{BB962C8B-B14F-4D97-AF65-F5344CB8AC3E}">
        <p14:creationId xmlns:p14="http://schemas.microsoft.com/office/powerpoint/2010/main" val="1438359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256B5B9-C95A-43FD-8436-2D3C0608538C}" type="slidenum">
              <a:rPr lang="en-AU" smtClean="0"/>
              <a:t>11</a:t>
            </a:fld>
            <a:endParaRPr lang="en-AU"/>
          </a:p>
        </p:txBody>
      </p:sp>
    </p:spTree>
    <p:extLst>
      <p:ext uri="{BB962C8B-B14F-4D97-AF65-F5344CB8AC3E}">
        <p14:creationId xmlns:p14="http://schemas.microsoft.com/office/powerpoint/2010/main" val="221180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76350"/>
            <a:ext cx="5953125" cy="3349625"/>
          </a:xfrm>
        </p:spPr>
      </p:sp>
      <p:sp>
        <p:nvSpPr>
          <p:cNvPr id="3" name="Notes Placeholder 2"/>
          <p:cNvSpPr>
            <a:spLocks noGrp="1"/>
          </p:cNvSpPr>
          <p:nvPr>
            <p:ph type="body" idx="1"/>
          </p:nvPr>
        </p:nvSpPr>
        <p:spPr/>
        <p:txBody>
          <a:bodyPr/>
          <a:lstStyle/>
          <a:p>
            <a:r>
              <a:rPr lang="en-US" dirty="0"/>
              <a:t>I would like to draw your attention to the RNA/Antibody test positivity rate is much higher than the general population which has a test positivity rate of 4.08%</a:t>
            </a:r>
          </a:p>
          <a:p>
            <a:endParaRPr lang="en-US" dirty="0"/>
          </a:p>
          <a:p>
            <a:r>
              <a:rPr lang="en-US" dirty="0"/>
              <a:t>The test positivity rate for chlamydia of 3.57 is comparable to the general population which has a test positivity rate of 4%</a:t>
            </a:r>
          </a:p>
          <a:p>
            <a:endParaRPr lang="en-AU" dirty="0"/>
          </a:p>
        </p:txBody>
      </p:sp>
      <p:sp>
        <p:nvSpPr>
          <p:cNvPr id="4" name="Slide Number Placeholder 3"/>
          <p:cNvSpPr>
            <a:spLocks noGrp="1"/>
          </p:cNvSpPr>
          <p:nvPr>
            <p:ph type="sldNum" sz="quarter" idx="10"/>
          </p:nvPr>
        </p:nvSpPr>
        <p:spPr/>
        <p:txBody>
          <a:bodyPr/>
          <a:lstStyle/>
          <a:p>
            <a:fld id="{5256B5B9-C95A-43FD-8436-2D3C0608538C}" type="slidenum">
              <a:rPr lang="en-AU" smtClean="0"/>
              <a:t>12</a:t>
            </a:fld>
            <a:endParaRPr lang="en-AU"/>
          </a:p>
        </p:txBody>
      </p:sp>
    </p:spTree>
    <p:extLst>
      <p:ext uri="{BB962C8B-B14F-4D97-AF65-F5344CB8AC3E}">
        <p14:creationId xmlns:p14="http://schemas.microsoft.com/office/powerpoint/2010/main" val="2696506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A3D4279-7737-4709-838F-FB5A931D6E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710" y="926353"/>
            <a:ext cx="11198580" cy="4773536"/>
          </a:xfrm>
          <a:prstGeom prst="rect">
            <a:avLst/>
          </a:prstGeom>
        </p:spPr>
      </p:pic>
      <p:sp>
        <p:nvSpPr>
          <p:cNvPr id="23" name="Rectangle 22">
            <a:extLst>
              <a:ext uri="{FF2B5EF4-FFF2-40B4-BE49-F238E27FC236}">
                <a16:creationId xmlns:a16="http://schemas.microsoft.com/office/drawing/2014/main" id="{55EBBCCB-08AC-40D9-9903-9273DF9C7E19}"/>
              </a:ext>
            </a:extLst>
          </p:cNvPr>
          <p:cNvSpPr/>
          <p:nvPr userDrawn="1"/>
        </p:nvSpPr>
        <p:spPr>
          <a:xfrm>
            <a:off x="1" y="5703434"/>
            <a:ext cx="9730628" cy="1154566"/>
          </a:xfrm>
          <a:custGeom>
            <a:avLst/>
            <a:gdLst>
              <a:gd name="connsiteX0" fmla="*/ 0 w 8732806"/>
              <a:gd name="connsiteY0" fmla="*/ 0 h 1151368"/>
              <a:gd name="connsiteX1" fmla="*/ 8732806 w 8732806"/>
              <a:gd name="connsiteY1" fmla="*/ 0 h 1151368"/>
              <a:gd name="connsiteX2" fmla="*/ 8732806 w 8732806"/>
              <a:gd name="connsiteY2" fmla="*/ 1151368 h 1151368"/>
              <a:gd name="connsiteX3" fmla="*/ 0 w 8732806"/>
              <a:gd name="connsiteY3" fmla="*/ 1151368 h 1151368"/>
              <a:gd name="connsiteX4" fmla="*/ 0 w 8732806"/>
              <a:gd name="connsiteY4" fmla="*/ 0 h 1151368"/>
              <a:gd name="connsiteX0" fmla="*/ 0 w 9651968"/>
              <a:gd name="connsiteY0" fmla="*/ 0 h 1151368"/>
              <a:gd name="connsiteX1" fmla="*/ 9651968 w 9651968"/>
              <a:gd name="connsiteY1" fmla="*/ 4762 h 1151368"/>
              <a:gd name="connsiteX2" fmla="*/ 8732806 w 9651968"/>
              <a:gd name="connsiteY2" fmla="*/ 1151368 h 1151368"/>
              <a:gd name="connsiteX3" fmla="*/ 0 w 9651968"/>
              <a:gd name="connsiteY3" fmla="*/ 1151368 h 1151368"/>
              <a:gd name="connsiteX4" fmla="*/ 0 w 9651968"/>
              <a:gd name="connsiteY4" fmla="*/ 0 h 1151368"/>
              <a:gd name="connsiteX0" fmla="*/ 0 w 9832943"/>
              <a:gd name="connsiteY0" fmla="*/ 1 h 1151369"/>
              <a:gd name="connsiteX1" fmla="*/ 9832943 w 9832943"/>
              <a:gd name="connsiteY1" fmla="*/ 0 h 1151369"/>
              <a:gd name="connsiteX2" fmla="*/ 8732806 w 9832943"/>
              <a:gd name="connsiteY2" fmla="*/ 1151369 h 1151369"/>
              <a:gd name="connsiteX3" fmla="*/ 0 w 9832943"/>
              <a:gd name="connsiteY3" fmla="*/ 1151369 h 1151369"/>
              <a:gd name="connsiteX4" fmla="*/ 0 w 9832943"/>
              <a:gd name="connsiteY4" fmla="*/ 1 h 1151369"/>
              <a:gd name="connsiteX0" fmla="*/ 0 w 9878384"/>
              <a:gd name="connsiteY0" fmla="*/ 3198 h 1154566"/>
              <a:gd name="connsiteX1" fmla="*/ 9878384 w 9878384"/>
              <a:gd name="connsiteY1" fmla="*/ 0 h 1154566"/>
              <a:gd name="connsiteX2" fmla="*/ 8732806 w 9878384"/>
              <a:gd name="connsiteY2" fmla="*/ 1154566 h 1154566"/>
              <a:gd name="connsiteX3" fmla="*/ 0 w 9878384"/>
              <a:gd name="connsiteY3" fmla="*/ 1154566 h 1154566"/>
              <a:gd name="connsiteX4" fmla="*/ 0 w 9878384"/>
              <a:gd name="connsiteY4" fmla="*/ 3198 h 1154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8384" h="1154566">
                <a:moveTo>
                  <a:pt x="0" y="3198"/>
                </a:moveTo>
                <a:lnTo>
                  <a:pt x="9878384" y="0"/>
                </a:lnTo>
                <a:lnTo>
                  <a:pt x="8732806" y="1154566"/>
                </a:lnTo>
                <a:lnTo>
                  <a:pt x="0" y="1154566"/>
                </a:lnTo>
                <a:lnTo>
                  <a:pt x="0" y="319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2">
            <a:extLst>
              <a:ext uri="{FF2B5EF4-FFF2-40B4-BE49-F238E27FC236}">
                <a16:creationId xmlns:a16="http://schemas.microsoft.com/office/drawing/2014/main" id="{008EB878-56B3-4905-A3FD-5437EBB7BFF7}"/>
              </a:ext>
            </a:extLst>
          </p:cNvPr>
          <p:cNvSpPr/>
          <p:nvPr userDrawn="1"/>
        </p:nvSpPr>
        <p:spPr>
          <a:xfrm flipH="1" flipV="1">
            <a:off x="2288844" y="-8627"/>
            <a:ext cx="9977918" cy="1190445"/>
          </a:xfrm>
          <a:custGeom>
            <a:avLst/>
            <a:gdLst>
              <a:gd name="connsiteX0" fmla="*/ 0 w 8732806"/>
              <a:gd name="connsiteY0" fmla="*/ 0 h 1151368"/>
              <a:gd name="connsiteX1" fmla="*/ 8732806 w 8732806"/>
              <a:gd name="connsiteY1" fmla="*/ 0 h 1151368"/>
              <a:gd name="connsiteX2" fmla="*/ 8732806 w 8732806"/>
              <a:gd name="connsiteY2" fmla="*/ 1151368 h 1151368"/>
              <a:gd name="connsiteX3" fmla="*/ 0 w 8732806"/>
              <a:gd name="connsiteY3" fmla="*/ 1151368 h 1151368"/>
              <a:gd name="connsiteX4" fmla="*/ 0 w 8732806"/>
              <a:gd name="connsiteY4" fmla="*/ 0 h 1151368"/>
              <a:gd name="connsiteX0" fmla="*/ 0 w 9651968"/>
              <a:gd name="connsiteY0" fmla="*/ 0 h 1151368"/>
              <a:gd name="connsiteX1" fmla="*/ 9651968 w 9651968"/>
              <a:gd name="connsiteY1" fmla="*/ 4762 h 1151368"/>
              <a:gd name="connsiteX2" fmla="*/ 8732806 w 9651968"/>
              <a:gd name="connsiteY2" fmla="*/ 1151368 h 1151368"/>
              <a:gd name="connsiteX3" fmla="*/ 0 w 9651968"/>
              <a:gd name="connsiteY3" fmla="*/ 1151368 h 1151368"/>
              <a:gd name="connsiteX4" fmla="*/ 0 w 9651968"/>
              <a:gd name="connsiteY4" fmla="*/ 0 h 1151368"/>
              <a:gd name="connsiteX0" fmla="*/ 0 w 9832943"/>
              <a:gd name="connsiteY0" fmla="*/ 1 h 1151369"/>
              <a:gd name="connsiteX1" fmla="*/ 9832943 w 9832943"/>
              <a:gd name="connsiteY1" fmla="*/ 0 h 1151369"/>
              <a:gd name="connsiteX2" fmla="*/ 8732806 w 9832943"/>
              <a:gd name="connsiteY2" fmla="*/ 1151369 h 1151369"/>
              <a:gd name="connsiteX3" fmla="*/ 0 w 9832943"/>
              <a:gd name="connsiteY3" fmla="*/ 1151369 h 1151369"/>
              <a:gd name="connsiteX4" fmla="*/ 0 w 9832943"/>
              <a:gd name="connsiteY4" fmla="*/ 1 h 1151369"/>
              <a:gd name="connsiteX0" fmla="*/ 0 w 9878384"/>
              <a:gd name="connsiteY0" fmla="*/ 3198 h 1154566"/>
              <a:gd name="connsiteX1" fmla="*/ 9878384 w 9878384"/>
              <a:gd name="connsiteY1" fmla="*/ 0 h 1154566"/>
              <a:gd name="connsiteX2" fmla="*/ 8732806 w 9878384"/>
              <a:gd name="connsiteY2" fmla="*/ 1154566 h 1154566"/>
              <a:gd name="connsiteX3" fmla="*/ 0 w 9878384"/>
              <a:gd name="connsiteY3" fmla="*/ 1154566 h 1154566"/>
              <a:gd name="connsiteX4" fmla="*/ 0 w 9878384"/>
              <a:gd name="connsiteY4" fmla="*/ 3198 h 1154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8384" h="1154566">
                <a:moveTo>
                  <a:pt x="0" y="3198"/>
                </a:moveTo>
                <a:lnTo>
                  <a:pt x="9878384" y="0"/>
                </a:lnTo>
                <a:lnTo>
                  <a:pt x="8732806" y="1154566"/>
                </a:lnTo>
                <a:lnTo>
                  <a:pt x="0" y="1154566"/>
                </a:lnTo>
                <a:lnTo>
                  <a:pt x="0" y="319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F289672-7013-46A7-A5FD-86D2729C7809}"/>
              </a:ext>
            </a:extLst>
          </p:cNvPr>
          <p:cNvSpPr>
            <a:spLocks noGrp="1"/>
          </p:cNvSpPr>
          <p:nvPr>
            <p:ph type="ctrTitle" hasCustomPrompt="1"/>
          </p:nvPr>
        </p:nvSpPr>
        <p:spPr>
          <a:xfrm>
            <a:off x="3459195" y="138561"/>
            <a:ext cx="8537070" cy="877443"/>
          </a:xfrm>
        </p:spPr>
        <p:txBody>
          <a:bodyPr anchor="ctr">
            <a:noAutofit/>
          </a:bodyPr>
          <a:lstStyle>
            <a:lvl1pPr algn="r">
              <a:defRPr sz="4000">
                <a:solidFill>
                  <a:schemeClr val="accent1"/>
                </a:solidFill>
              </a:defRPr>
            </a:lvl1pPr>
          </a:lstStyle>
          <a:p>
            <a:r>
              <a:rPr lang="en-US" dirty="0"/>
              <a:t>Title to go here</a:t>
            </a:r>
            <a:endParaRPr lang="en-GB" dirty="0"/>
          </a:p>
        </p:txBody>
      </p:sp>
      <p:sp>
        <p:nvSpPr>
          <p:cNvPr id="10" name="Text Placeholder 9">
            <a:extLst>
              <a:ext uri="{FF2B5EF4-FFF2-40B4-BE49-F238E27FC236}">
                <a16:creationId xmlns:a16="http://schemas.microsoft.com/office/drawing/2014/main" id="{8D8C4E57-7020-4D8A-ADAE-93689815F708}"/>
              </a:ext>
            </a:extLst>
          </p:cNvPr>
          <p:cNvSpPr>
            <a:spLocks noGrp="1"/>
          </p:cNvSpPr>
          <p:nvPr>
            <p:ph type="body" sz="quarter" idx="10" hasCustomPrompt="1"/>
          </p:nvPr>
        </p:nvSpPr>
        <p:spPr>
          <a:xfrm>
            <a:off x="6095999" y="1281447"/>
            <a:ext cx="5900265" cy="952746"/>
          </a:xfrm>
        </p:spPr>
        <p:txBody>
          <a:bodyPr/>
          <a:lstStyle>
            <a:lvl1pPr marL="0" indent="0" algn="r">
              <a:buNone/>
              <a:defRPr sz="3600" b="1">
                <a:solidFill>
                  <a:schemeClr val="accent6"/>
                </a:solidFill>
              </a:defRPr>
            </a:lvl1pPr>
          </a:lstStyle>
          <a:p>
            <a:pPr lvl="0"/>
            <a:r>
              <a:rPr lang="en-US" dirty="0"/>
              <a:t>Subtitle to go here</a:t>
            </a:r>
            <a:endParaRPr lang="en-GB" dirty="0"/>
          </a:p>
        </p:txBody>
      </p:sp>
      <p:sp>
        <p:nvSpPr>
          <p:cNvPr id="8" name="Isosceles Triangle 7">
            <a:extLst>
              <a:ext uri="{FF2B5EF4-FFF2-40B4-BE49-F238E27FC236}">
                <a16:creationId xmlns:a16="http://schemas.microsoft.com/office/drawing/2014/main" id="{2E2D493A-9FEC-4B57-BDAD-C0C5273375A7}"/>
              </a:ext>
            </a:extLst>
          </p:cNvPr>
          <p:cNvSpPr/>
          <p:nvPr userDrawn="1"/>
        </p:nvSpPr>
        <p:spPr>
          <a:xfrm rot="5400000">
            <a:off x="-30191" y="30194"/>
            <a:ext cx="3519578" cy="3459194"/>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A5758E7F-E594-4836-963C-1BC626791379}"/>
              </a:ext>
            </a:extLst>
          </p:cNvPr>
          <p:cNvSpPr/>
          <p:nvPr userDrawn="1"/>
        </p:nvSpPr>
        <p:spPr>
          <a:xfrm rot="16200000">
            <a:off x="8702614" y="3368614"/>
            <a:ext cx="3519578" cy="3459194"/>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C5437001-BDA1-4F89-B5C2-170450020FD2}"/>
              </a:ext>
            </a:extLst>
          </p:cNvPr>
          <p:cNvCxnSpPr/>
          <p:nvPr userDrawn="1"/>
        </p:nvCxnSpPr>
        <p:spPr>
          <a:xfrm flipH="1">
            <a:off x="7653865" y="2531252"/>
            <a:ext cx="424462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Placeholder 31">
            <a:extLst>
              <a:ext uri="{FF2B5EF4-FFF2-40B4-BE49-F238E27FC236}">
                <a16:creationId xmlns:a16="http://schemas.microsoft.com/office/drawing/2014/main" id="{A47D5D25-4D61-4252-A0A2-16FE2A635046}"/>
              </a:ext>
            </a:extLst>
          </p:cNvPr>
          <p:cNvSpPr>
            <a:spLocks noGrp="1"/>
          </p:cNvSpPr>
          <p:nvPr>
            <p:ph type="body" sz="quarter" idx="11" hasCustomPrompt="1"/>
          </p:nvPr>
        </p:nvSpPr>
        <p:spPr>
          <a:xfrm>
            <a:off x="169863" y="5858228"/>
            <a:ext cx="8386762" cy="884238"/>
          </a:xfrm>
        </p:spPr>
        <p:txBody>
          <a:bodyPr anchor="ctr"/>
          <a:lstStyle>
            <a:lvl1pPr marL="0" indent="0">
              <a:buNone/>
              <a:defRPr>
                <a:solidFill>
                  <a:schemeClr val="accent1"/>
                </a:solidFill>
              </a:defRPr>
            </a:lvl1pPr>
          </a:lstStyle>
          <a:p>
            <a:pPr lvl="0"/>
            <a:r>
              <a:rPr lang="en-US" dirty="0"/>
              <a:t>Date and time to go here</a:t>
            </a:r>
            <a:endParaRPr lang="en-GB" dirty="0"/>
          </a:p>
        </p:txBody>
      </p:sp>
      <p:pic>
        <p:nvPicPr>
          <p:cNvPr id="33" name="Picture 32" descr="Gilead logo white.png">
            <a:extLst>
              <a:ext uri="{FF2B5EF4-FFF2-40B4-BE49-F238E27FC236}">
                <a16:creationId xmlns:a16="http://schemas.microsoft.com/office/drawing/2014/main" id="{19EDEB22-3A40-4AD6-BD8E-831E6ACBE8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76176" y="5888817"/>
            <a:ext cx="2136948" cy="853649"/>
          </a:xfrm>
          <a:prstGeom prst="rect">
            <a:avLst/>
          </a:prstGeom>
        </p:spPr>
      </p:pic>
    </p:spTree>
    <p:extLst>
      <p:ext uri="{BB962C8B-B14F-4D97-AF65-F5344CB8AC3E}">
        <p14:creationId xmlns:p14="http://schemas.microsoft.com/office/powerpoint/2010/main" val="309619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0"/>
          </p:nvPr>
        </p:nvSpPr>
        <p:spPr>
          <a:xfrm>
            <a:off x="79027" y="6453338"/>
            <a:ext cx="6769100" cy="345395"/>
          </a:xfrm>
        </p:spPr>
        <p:txBody>
          <a:bodyPr anchor="b">
            <a:noAutofit/>
          </a:bodyPr>
          <a:lstStyle>
            <a:lvl1pPr marL="0" indent="0">
              <a:spcBef>
                <a:spcPts val="0"/>
              </a:spcBef>
              <a:buNone/>
              <a:defRPr sz="1000"/>
            </a:lvl1pPr>
          </a:lstStyle>
          <a:p>
            <a:pPr lvl="0"/>
            <a:endParaRPr lang="en-GB" dirty="0"/>
          </a:p>
        </p:txBody>
      </p:sp>
      <p:sp>
        <p:nvSpPr>
          <p:cNvPr id="9" name="Text Placeholder 7"/>
          <p:cNvSpPr>
            <a:spLocks noGrp="1"/>
          </p:cNvSpPr>
          <p:nvPr>
            <p:ph type="body" sz="quarter" idx="11"/>
          </p:nvPr>
        </p:nvSpPr>
        <p:spPr>
          <a:xfrm>
            <a:off x="5343875" y="6453338"/>
            <a:ext cx="6769100" cy="345395"/>
          </a:xfrm>
        </p:spPr>
        <p:txBody>
          <a:bodyPr anchor="b">
            <a:noAutofit/>
          </a:bodyPr>
          <a:lstStyle>
            <a:lvl1pPr marL="0" indent="0" algn="r">
              <a:spcBef>
                <a:spcPts val="0"/>
              </a:spcBef>
              <a:buNone/>
              <a:defRPr sz="1000"/>
            </a:lvl1pPr>
          </a:lstStyle>
          <a:p>
            <a:pPr lvl="0"/>
            <a:endParaRPr lang="en-GB" dirty="0"/>
          </a:p>
        </p:txBody>
      </p:sp>
    </p:spTree>
    <p:extLst>
      <p:ext uri="{BB962C8B-B14F-4D97-AF65-F5344CB8AC3E}">
        <p14:creationId xmlns:p14="http://schemas.microsoft.com/office/powerpoint/2010/main" val="304269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0"/>
          </p:nvPr>
        </p:nvSpPr>
        <p:spPr>
          <a:xfrm>
            <a:off x="79027" y="6453338"/>
            <a:ext cx="6769100" cy="345395"/>
          </a:xfrm>
        </p:spPr>
        <p:txBody>
          <a:bodyPr anchor="b">
            <a:noAutofit/>
          </a:bodyPr>
          <a:lstStyle>
            <a:lvl1pPr marL="0" indent="0">
              <a:spcBef>
                <a:spcPts val="0"/>
              </a:spcBef>
              <a:buNone/>
              <a:defRPr sz="1000"/>
            </a:lvl1pPr>
          </a:lstStyle>
          <a:p>
            <a:pPr lvl="0"/>
            <a:endParaRPr lang="en-GB" dirty="0"/>
          </a:p>
        </p:txBody>
      </p:sp>
      <p:sp>
        <p:nvSpPr>
          <p:cNvPr id="9" name="Text Placeholder 7"/>
          <p:cNvSpPr>
            <a:spLocks noGrp="1"/>
          </p:cNvSpPr>
          <p:nvPr>
            <p:ph type="body" sz="quarter" idx="11"/>
          </p:nvPr>
        </p:nvSpPr>
        <p:spPr>
          <a:xfrm>
            <a:off x="5343875" y="6453338"/>
            <a:ext cx="6769100" cy="345395"/>
          </a:xfrm>
        </p:spPr>
        <p:txBody>
          <a:bodyPr anchor="b">
            <a:noAutofit/>
          </a:bodyPr>
          <a:lstStyle>
            <a:lvl1pPr marL="0" indent="0" algn="r">
              <a:spcBef>
                <a:spcPts val="0"/>
              </a:spcBef>
              <a:buNone/>
              <a:defRPr sz="1000"/>
            </a:lvl1pPr>
          </a:lstStyle>
          <a:p>
            <a:pPr lvl="0"/>
            <a:endParaRPr lang="en-GB" dirty="0"/>
          </a:p>
        </p:txBody>
      </p:sp>
    </p:spTree>
    <p:extLst>
      <p:ext uri="{BB962C8B-B14F-4D97-AF65-F5344CB8AC3E}">
        <p14:creationId xmlns:p14="http://schemas.microsoft.com/office/powerpoint/2010/main" val="372664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0"/>
          </p:nvPr>
        </p:nvSpPr>
        <p:spPr>
          <a:xfrm>
            <a:off x="79027" y="6453338"/>
            <a:ext cx="6769100" cy="345395"/>
          </a:xfrm>
        </p:spPr>
        <p:txBody>
          <a:bodyPr anchor="b">
            <a:noAutofit/>
          </a:bodyPr>
          <a:lstStyle>
            <a:lvl1pPr marL="0" indent="0">
              <a:spcBef>
                <a:spcPts val="0"/>
              </a:spcBef>
              <a:buNone/>
              <a:defRPr sz="1000"/>
            </a:lvl1pPr>
          </a:lstStyle>
          <a:p>
            <a:pPr lvl="0"/>
            <a:endParaRPr lang="en-GB" dirty="0"/>
          </a:p>
        </p:txBody>
      </p:sp>
      <p:sp>
        <p:nvSpPr>
          <p:cNvPr id="9" name="Text Placeholder 7"/>
          <p:cNvSpPr>
            <a:spLocks noGrp="1"/>
          </p:cNvSpPr>
          <p:nvPr>
            <p:ph type="body" sz="quarter" idx="11"/>
          </p:nvPr>
        </p:nvSpPr>
        <p:spPr>
          <a:xfrm>
            <a:off x="5343875" y="6453338"/>
            <a:ext cx="6769100" cy="345395"/>
          </a:xfrm>
        </p:spPr>
        <p:txBody>
          <a:bodyPr anchor="b">
            <a:noAutofit/>
          </a:bodyPr>
          <a:lstStyle>
            <a:lvl1pPr marL="0" indent="0" algn="r">
              <a:spcBef>
                <a:spcPts val="0"/>
              </a:spcBef>
              <a:buNone/>
              <a:defRPr sz="1000"/>
            </a:lvl1pPr>
          </a:lstStyle>
          <a:p>
            <a:pPr lvl="0"/>
            <a:endParaRPr lang="en-GB" dirty="0"/>
          </a:p>
        </p:txBody>
      </p:sp>
    </p:spTree>
    <p:extLst>
      <p:ext uri="{BB962C8B-B14F-4D97-AF65-F5344CB8AC3E}">
        <p14:creationId xmlns:p14="http://schemas.microsoft.com/office/powerpoint/2010/main" val="45599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B1107-2207-4090-8F3E-8E114937F00C}"/>
              </a:ext>
            </a:extLst>
          </p:cNvPr>
          <p:cNvSpPr>
            <a:spLocks noGrp="1"/>
          </p:cNvSpPr>
          <p:nvPr>
            <p:ph type="title"/>
          </p:nvPr>
        </p:nvSpPr>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3387AD-7DC7-4A18-AA4E-9B6F78AD0464}"/>
              </a:ext>
            </a:extLst>
          </p:cNvPr>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C55DFB4C-A506-463E-98C5-6F63B63F92FB}"/>
              </a:ext>
            </a:extLst>
          </p:cNvPr>
          <p:cNvSpPr>
            <a:spLocks noGrp="1"/>
          </p:cNvSpPr>
          <p:nvPr>
            <p:ph type="body" sz="quarter" idx="10" hasCustomPrompt="1"/>
          </p:nvPr>
        </p:nvSpPr>
        <p:spPr>
          <a:xfrm>
            <a:off x="250888" y="6373813"/>
            <a:ext cx="5994400" cy="358775"/>
          </a:xfrm>
        </p:spPr>
        <p:txBody>
          <a:bodyPr anchor="b">
            <a:noAutofit/>
          </a:bodyPr>
          <a:lstStyle>
            <a:lvl1pPr marL="0" indent="0">
              <a:lnSpc>
                <a:spcPct val="100000"/>
              </a:lnSpc>
              <a:spcBef>
                <a:spcPts val="0"/>
              </a:spcBef>
              <a:buNone/>
              <a:defRPr sz="1000"/>
            </a:lvl1pPr>
          </a:lstStyle>
          <a:p>
            <a:pPr lvl="0"/>
            <a:r>
              <a:rPr lang="en-US" dirty="0"/>
              <a:t>References</a:t>
            </a:r>
            <a:endParaRPr lang="en-GB" dirty="0"/>
          </a:p>
        </p:txBody>
      </p:sp>
      <p:sp>
        <p:nvSpPr>
          <p:cNvPr id="9" name="Text Placeholder 7">
            <a:extLst>
              <a:ext uri="{FF2B5EF4-FFF2-40B4-BE49-F238E27FC236}">
                <a16:creationId xmlns:a16="http://schemas.microsoft.com/office/drawing/2014/main" id="{52419337-2449-47C7-B801-3DD563E40E72}"/>
              </a:ext>
            </a:extLst>
          </p:cNvPr>
          <p:cNvSpPr>
            <a:spLocks noGrp="1"/>
          </p:cNvSpPr>
          <p:nvPr>
            <p:ph type="body" sz="quarter" idx="11" hasCustomPrompt="1"/>
          </p:nvPr>
        </p:nvSpPr>
        <p:spPr>
          <a:xfrm>
            <a:off x="6096000" y="6373812"/>
            <a:ext cx="5994400" cy="358775"/>
          </a:xfrm>
        </p:spPr>
        <p:txBody>
          <a:bodyPr anchor="b">
            <a:noAutofit/>
          </a:bodyPr>
          <a:lstStyle>
            <a:lvl1pPr marL="0" indent="0" algn="r">
              <a:lnSpc>
                <a:spcPct val="100000"/>
              </a:lnSpc>
              <a:spcBef>
                <a:spcPts val="0"/>
              </a:spcBef>
              <a:buNone/>
              <a:defRPr sz="1000"/>
            </a:lvl1pPr>
          </a:lstStyle>
          <a:p>
            <a:pPr lvl="0"/>
            <a:r>
              <a:rPr lang="en-US" dirty="0"/>
              <a:t>Footnotes</a:t>
            </a:r>
            <a:endParaRPr lang="en-GB" dirty="0"/>
          </a:p>
        </p:txBody>
      </p:sp>
    </p:spTree>
    <p:extLst>
      <p:ext uri="{BB962C8B-B14F-4D97-AF65-F5344CB8AC3E}">
        <p14:creationId xmlns:p14="http://schemas.microsoft.com/office/powerpoint/2010/main" val="95922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C6A39D5-8699-4809-895A-CA15E75E84FC}"/>
              </a:ext>
            </a:extLst>
          </p:cNvPr>
          <p:cNvGrpSpPr/>
          <p:nvPr userDrawn="1"/>
        </p:nvGrpSpPr>
        <p:grpSpPr>
          <a:xfrm>
            <a:off x="0" y="3138300"/>
            <a:ext cx="9830226" cy="3719700"/>
            <a:chOff x="880532" y="3022766"/>
            <a:chExt cx="9830226" cy="3719700"/>
          </a:xfrm>
        </p:grpSpPr>
        <p:pic>
          <p:nvPicPr>
            <p:cNvPr id="6" name="Picture 5">
              <a:extLst>
                <a:ext uri="{FF2B5EF4-FFF2-40B4-BE49-F238E27FC236}">
                  <a16:creationId xmlns:a16="http://schemas.microsoft.com/office/drawing/2014/main" id="{033EA589-A120-4AAD-9D68-1DC4E030CE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32" y="3022766"/>
              <a:ext cx="8726311" cy="3719700"/>
            </a:xfrm>
            <a:prstGeom prst="rect">
              <a:avLst/>
            </a:prstGeom>
          </p:spPr>
        </p:pic>
        <p:cxnSp>
          <p:nvCxnSpPr>
            <p:cNvPr id="8" name="Straight Connector 7">
              <a:extLst>
                <a:ext uri="{FF2B5EF4-FFF2-40B4-BE49-F238E27FC236}">
                  <a16:creationId xmlns:a16="http://schemas.microsoft.com/office/drawing/2014/main" id="{AA166E75-C031-4F94-ADDF-23C5AC9DD844}"/>
                </a:ext>
              </a:extLst>
            </p:cNvPr>
            <p:cNvCxnSpPr/>
            <p:nvPr userDrawn="1"/>
          </p:nvCxnSpPr>
          <p:spPr>
            <a:xfrm flipH="1">
              <a:off x="6466136" y="4266335"/>
              <a:ext cx="424462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32CC2CE-2C0E-490F-9596-3DA6724ED0F4}"/>
              </a:ext>
            </a:extLst>
          </p:cNvPr>
          <p:cNvSpPr>
            <a:spLocks noGrp="1"/>
          </p:cNvSpPr>
          <p:nvPr>
            <p:ph type="title" hasCustomPrompt="1"/>
          </p:nvPr>
        </p:nvSpPr>
        <p:spPr>
          <a:xfrm>
            <a:off x="1260827" y="595489"/>
            <a:ext cx="10515600" cy="1646227"/>
          </a:xfrm>
        </p:spPr>
        <p:txBody>
          <a:bodyPr anchor="b">
            <a:normAutofit/>
          </a:bodyPr>
          <a:lstStyle>
            <a:lvl1pPr algn="r">
              <a:defRPr sz="4000">
                <a:solidFill>
                  <a:schemeClr val="accent1"/>
                </a:solidFill>
              </a:defRPr>
            </a:lvl1pPr>
          </a:lstStyle>
          <a:p>
            <a:r>
              <a:rPr lang="en-US" dirty="0"/>
              <a:t>Subtitle to go here</a:t>
            </a:r>
            <a:endParaRPr lang="en-GB" dirty="0"/>
          </a:p>
        </p:txBody>
      </p:sp>
      <p:sp>
        <p:nvSpPr>
          <p:cNvPr id="3" name="Text Placeholder 2">
            <a:extLst>
              <a:ext uri="{FF2B5EF4-FFF2-40B4-BE49-F238E27FC236}">
                <a16:creationId xmlns:a16="http://schemas.microsoft.com/office/drawing/2014/main" id="{A1CDC4FD-1479-457F-A5E9-66AC651F292C}"/>
              </a:ext>
            </a:extLst>
          </p:cNvPr>
          <p:cNvSpPr>
            <a:spLocks noGrp="1"/>
          </p:cNvSpPr>
          <p:nvPr>
            <p:ph type="body" idx="1" hasCustomPrompt="1"/>
          </p:nvPr>
        </p:nvSpPr>
        <p:spPr>
          <a:xfrm>
            <a:off x="1260827" y="2384025"/>
            <a:ext cx="10515600" cy="1500187"/>
          </a:xfrm>
        </p:spPr>
        <p:txBody>
          <a:bodyPr>
            <a:normAutofit/>
          </a:bodyPr>
          <a:lstStyle>
            <a:lvl1pPr marL="0" indent="0" algn="r">
              <a:buNone/>
              <a:defRPr sz="2800" b="1">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text to go here</a:t>
            </a:r>
          </a:p>
        </p:txBody>
      </p:sp>
    </p:spTree>
    <p:extLst>
      <p:ext uri="{BB962C8B-B14F-4D97-AF65-F5344CB8AC3E}">
        <p14:creationId xmlns:p14="http://schemas.microsoft.com/office/powerpoint/2010/main" val="303077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B6B60-9B06-4FBD-AB29-364F31DAEB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89F6A1-AB42-48B2-93D9-77E1AA99C2CD}"/>
              </a:ext>
            </a:extLst>
          </p:cNvPr>
          <p:cNvSpPr>
            <a:spLocks noGrp="1"/>
          </p:cNvSpPr>
          <p:nvPr>
            <p:ph sz="half" idx="1"/>
          </p:nvPr>
        </p:nvSpPr>
        <p:spPr>
          <a:xfrm>
            <a:off x="332509" y="1160606"/>
            <a:ext cx="5687291" cy="51385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92C34A3-5A84-4919-A668-5487B5E97507}"/>
              </a:ext>
            </a:extLst>
          </p:cNvPr>
          <p:cNvSpPr>
            <a:spLocks noGrp="1"/>
          </p:cNvSpPr>
          <p:nvPr>
            <p:ph sz="half" idx="2"/>
          </p:nvPr>
        </p:nvSpPr>
        <p:spPr>
          <a:xfrm>
            <a:off x="6172200" y="1160606"/>
            <a:ext cx="5687291" cy="51385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D45A94E9-62BD-485C-B287-B51EE0DB12C9}"/>
              </a:ext>
            </a:extLst>
          </p:cNvPr>
          <p:cNvSpPr>
            <a:spLocks noGrp="1"/>
          </p:cNvSpPr>
          <p:nvPr>
            <p:ph type="body" sz="quarter" idx="11" hasCustomPrompt="1"/>
          </p:nvPr>
        </p:nvSpPr>
        <p:spPr>
          <a:xfrm>
            <a:off x="6096000" y="6373812"/>
            <a:ext cx="5994400" cy="358775"/>
          </a:xfrm>
        </p:spPr>
        <p:txBody>
          <a:bodyPr anchor="b">
            <a:noAutofit/>
          </a:bodyPr>
          <a:lstStyle>
            <a:lvl1pPr marL="0" indent="0" algn="r">
              <a:lnSpc>
                <a:spcPct val="100000"/>
              </a:lnSpc>
              <a:spcBef>
                <a:spcPts val="0"/>
              </a:spcBef>
              <a:buNone/>
              <a:defRPr sz="1000"/>
            </a:lvl1pPr>
          </a:lstStyle>
          <a:p>
            <a:pPr lvl="0"/>
            <a:r>
              <a:rPr lang="en-US" dirty="0"/>
              <a:t>Footnotes</a:t>
            </a:r>
            <a:endParaRPr lang="en-GB" dirty="0"/>
          </a:p>
        </p:txBody>
      </p:sp>
      <p:sp>
        <p:nvSpPr>
          <p:cNvPr id="7" name="Text Placeholder 7">
            <a:extLst>
              <a:ext uri="{FF2B5EF4-FFF2-40B4-BE49-F238E27FC236}">
                <a16:creationId xmlns:a16="http://schemas.microsoft.com/office/drawing/2014/main" id="{A5ABF90A-8A40-4223-AA99-1D9320DD2575}"/>
              </a:ext>
            </a:extLst>
          </p:cNvPr>
          <p:cNvSpPr>
            <a:spLocks noGrp="1"/>
          </p:cNvSpPr>
          <p:nvPr>
            <p:ph type="body" sz="quarter" idx="10" hasCustomPrompt="1"/>
          </p:nvPr>
        </p:nvSpPr>
        <p:spPr>
          <a:xfrm>
            <a:off x="250888" y="6373813"/>
            <a:ext cx="5994400" cy="358775"/>
          </a:xfrm>
        </p:spPr>
        <p:txBody>
          <a:bodyPr anchor="b">
            <a:noAutofit/>
          </a:bodyPr>
          <a:lstStyle>
            <a:lvl1pPr marL="0" indent="0">
              <a:lnSpc>
                <a:spcPct val="100000"/>
              </a:lnSpc>
              <a:spcBef>
                <a:spcPts val="0"/>
              </a:spcBef>
              <a:buNone/>
              <a:defRPr sz="1000"/>
            </a:lvl1pPr>
          </a:lstStyle>
          <a:p>
            <a:pPr lvl="0"/>
            <a:r>
              <a:rPr lang="en-US" dirty="0"/>
              <a:t>References</a:t>
            </a:r>
            <a:endParaRPr lang="en-GB" dirty="0"/>
          </a:p>
        </p:txBody>
      </p:sp>
    </p:spTree>
    <p:extLst>
      <p:ext uri="{BB962C8B-B14F-4D97-AF65-F5344CB8AC3E}">
        <p14:creationId xmlns:p14="http://schemas.microsoft.com/office/powerpoint/2010/main" val="280315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FC5A-DB63-4BEA-9146-B966EB8D4735}"/>
              </a:ext>
            </a:extLst>
          </p:cNvPr>
          <p:cNvSpPr>
            <a:spLocks noGrp="1"/>
          </p:cNvSpPr>
          <p:nvPr>
            <p:ph type="title"/>
          </p:nvPr>
        </p:nvSpPr>
        <p:spPr/>
        <p:txBody>
          <a:bodyPr/>
          <a:lstStyle/>
          <a:p>
            <a:r>
              <a:rPr lang="en-US"/>
              <a:t>Click to edit Master title style</a:t>
            </a:r>
            <a:endParaRPr lang="en-GB"/>
          </a:p>
        </p:txBody>
      </p:sp>
      <p:sp>
        <p:nvSpPr>
          <p:cNvPr id="7" name="Text Placeholder 7">
            <a:extLst>
              <a:ext uri="{FF2B5EF4-FFF2-40B4-BE49-F238E27FC236}">
                <a16:creationId xmlns:a16="http://schemas.microsoft.com/office/drawing/2014/main" id="{15C81282-BECB-43BF-A7DC-53523FF9B9EC}"/>
              </a:ext>
            </a:extLst>
          </p:cNvPr>
          <p:cNvSpPr>
            <a:spLocks noGrp="1"/>
          </p:cNvSpPr>
          <p:nvPr>
            <p:ph type="body" sz="quarter" idx="11" hasCustomPrompt="1"/>
          </p:nvPr>
        </p:nvSpPr>
        <p:spPr>
          <a:xfrm>
            <a:off x="6096000" y="6373812"/>
            <a:ext cx="5994400" cy="358775"/>
          </a:xfrm>
        </p:spPr>
        <p:txBody>
          <a:bodyPr anchor="b">
            <a:noAutofit/>
          </a:bodyPr>
          <a:lstStyle>
            <a:lvl1pPr marL="0" indent="0" algn="r">
              <a:lnSpc>
                <a:spcPct val="100000"/>
              </a:lnSpc>
              <a:spcBef>
                <a:spcPts val="0"/>
              </a:spcBef>
              <a:buNone/>
              <a:defRPr sz="1000"/>
            </a:lvl1pPr>
          </a:lstStyle>
          <a:p>
            <a:pPr lvl="0"/>
            <a:r>
              <a:rPr lang="en-US" dirty="0"/>
              <a:t>Footnotes</a:t>
            </a:r>
            <a:endParaRPr lang="en-GB" dirty="0"/>
          </a:p>
        </p:txBody>
      </p:sp>
      <p:sp>
        <p:nvSpPr>
          <p:cNvPr id="5" name="Text Placeholder 7">
            <a:extLst>
              <a:ext uri="{FF2B5EF4-FFF2-40B4-BE49-F238E27FC236}">
                <a16:creationId xmlns:a16="http://schemas.microsoft.com/office/drawing/2014/main" id="{39A3F5DA-D8C3-4D59-8C6C-C7726217DA8B}"/>
              </a:ext>
            </a:extLst>
          </p:cNvPr>
          <p:cNvSpPr>
            <a:spLocks noGrp="1"/>
          </p:cNvSpPr>
          <p:nvPr>
            <p:ph type="body" sz="quarter" idx="10" hasCustomPrompt="1"/>
          </p:nvPr>
        </p:nvSpPr>
        <p:spPr>
          <a:xfrm>
            <a:off x="250888" y="6373813"/>
            <a:ext cx="5994400" cy="358775"/>
          </a:xfrm>
        </p:spPr>
        <p:txBody>
          <a:bodyPr anchor="b">
            <a:noAutofit/>
          </a:bodyPr>
          <a:lstStyle>
            <a:lvl1pPr marL="0" indent="0">
              <a:lnSpc>
                <a:spcPct val="100000"/>
              </a:lnSpc>
              <a:spcBef>
                <a:spcPts val="0"/>
              </a:spcBef>
              <a:buNone/>
              <a:defRPr sz="1000"/>
            </a:lvl1pPr>
          </a:lstStyle>
          <a:p>
            <a:pPr lvl="0"/>
            <a:r>
              <a:rPr lang="en-US" dirty="0"/>
              <a:t>References</a:t>
            </a:r>
            <a:endParaRPr lang="en-GB" dirty="0"/>
          </a:p>
        </p:txBody>
      </p:sp>
    </p:spTree>
    <p:extLst>
      <p:ext uri="{BB962C8B-B14F-4D97-AF65-F5344CB8AC3E}">
        <p14:creationId xmlns:p14="http://schemas.microsoft.com/office/powerpoint/2010/main" val="311114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7B44C01D-A5F4-4470-BAA3-694BE57B4E26}"/>
              </a:ext>
            </a:extLst>
          </p:cNvPr>
          <p:cNvSpPr>
            <a:spLocks noGrp="1"/>
          </p:cNvSpPr>
          <p:nvPr>
            <p:ph type="body" sz="quarter" idx="11" hasCustomPrompt="1"/>
          </p:nvPr>
        </p:nvSpPr>
        <p:spPr>
          <a:xfrm>
            <a:off x="6096000" y="6373812"/>
            <a:ext cx="5994400" cy="358775"/>
          </a:xfrm>
        </p:spPr>
        <p:txBody>
          <a:bodyPr anchor="b">
            <a:noAutofit/>
          </a:bodyPr>
          <a:lstStyle>
            <a:lvl1pPr marL="0" indent="0" algn="r">
              <a:lnSpc>
                <a:spcPct val="100000"/>
              </a:lnSpc>
              <a:spcBef>
                <a:spcPts val="0"/>
              </a:spcBef>
              <a:buNone/>
              <a:defRPr sz="1000"/>
            </a:lvl1pPr>
          </a:lstStyle>
          <a:p>
            <a:pPr lvl="0"/>
            <a:r>
              <a:rPr lang="en-US" dirty="0"/>
              <a:t>Footnotes</a:t>
            </a:r>
            <a:endParaRPr lang="en-GB" dirty="0"/>
          </a:p>
        </p:txBody>
      </p:sp>
      <p:sp>
        <p:nvSpPr>
          <p:cNvPr id="4" name="Text Placeholder 7">
            <a:extLst>
              <a:ext uri="{FF2B5EF4-FFF2-40B4-BE49-F238E27FC236}">
                <a16:creationId xmlns:a16="http://schemas.microsoft.com/office/drawing/2014/main" id="{D3C25B98-BB50-4E59-92A4-9AA391B05813}"/>
              </a:ext>
            </a:extLst>
          </p:cNvPr>
          <p:cNvSpPr>
            <a:spLocks noGrp="1"/>
          </p:cNvSpPr>
          <p:nvPr>
            <p:ph type="body" sz="quarter" idx="10" hasCustomPrompt="1"/>
          </p:nvPr>
        </p:nvSpPr>
        <p:spPr>
          <a:xfrm>
            <a:off x="250888" y="6373813"/>
            <a:ext cx="5994400" cy="358775"/>
          </a:xfrm>
        </p:spPr>
        <p:txBody>
          <a:bodyPr anchor="b">
            <a:noAutofit/>
          </a:bodyPr>
          <a:lstStyle>
            <a:lvl1pPr marL="0" indent="0">
              <a:lnSpc>
                <a:spcPct val="100000"/>
              </a:lnSpc>
              <a:spcBef>
                <a:spcPts val="0"/>
              </a:spcBef>
              <a:buNone/>
              <a:defRPr sz="1000"/>
            </a:lvl1pPr>
          </a:lstStyle>
          <a:p>
            <a:pPr lvl="0"/>
            <a:r>
              <a:rPr lang="en-US" dirty="0"/>
              <a:t>References</a:t>
            </a:r>
            <a:endParaRPr lang="en-GB" dirty="0"/>
          </a:p>
        </p:txBody>
      </p:sp>
    </p:spTree>
    <p:extLst>
      <p:ext uri="{BB962C8B-B14F-4D97-AF65-F5344CB8AC3E}">
        <p14:creationId xmlns:p14="http://schemas.microsoft.com/office/powerpoint/2010/main" val="378082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7" name="Rectangle 18"/>
          <p:cNvSpPr/>
          <p:nvPr userDrawn="1"/>
        </p:nvSpPr>
        <p:spPr>
          <a:xfrm flipH="1">
            <a:off x="0" y="3878264"/>
            <a:ext cx="12192000" cy="2979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600"/>
              </a:spcBef>
              <a:defRPr/>
            </a:pPr>
            <a:endParaRPr lang="en-US" sz="1800" dirty="0">
              <a:solidFill>
                <a:prstClr val="white"/>
              </a:solidFill>
            </a:endParaRPr>
          </a:p>
        </p:txBody>
      </p:sp>
      <p:sp>
        <p:nvSpPr>
          <p:cNvPr id="15" name="Text Placeholder 12"/>
          <p:cNvSpPr>
            <a:spLocks noGrp="1"/>
          </p:cNvSpPr>
          <p:nvPr>
            <p:ph type="body" sz="quarter" idx="12"/>
          </p:nvPr>
        </p:nvSpPr>
        <p:spPr>
          <a:xfrm>
            <a:off x="1720487" y="4108088"/>
            <a:ext cx="8750400" cy="990000"/>
          </a:xfrm>
        </p:spPr>
        <p:txBody>
          <a:bodyPr anchor="t">
            <a:normAutofit/>
          </a:bodyPr>
          <a:lstStyle>
            <a:lvl1pPr marL="0" indent="0">
              <a:spcBef>
                <a:spcPts val="600"/>
              </a:spcBef>
              <a:buNone/>
              <a:defRPr sz="2000">
                <a:solidFill>
                  <a:srgbClr val="717171"/>
                </a:solidFill>
              </a:defRPr>
            </a:lvl1pPr>
          </a:lstStyle>
          <a:p>
            <a:pPr lvl="0"/>
            <a:endParaRPr lang="en-US" dirty="0"/>
          </a:p>
        </p:txBody>
      </p:sp>
      <p:sp>
        <p:nvSpPr>
          <p:cNvPr id="13" name="Text Placeholder 12"/>
          <p:cNvSpPr>
            <a:spLocks noGrp="1"/>
          </p:cNvSpPr>
          <p:nvPr>
            <p:ph type="body" sz="quarter" idx="11"/>
          </p:nvPr>
        </p:nvSpPr>
        <p:spPr>
          <a:xfrm>
            <a:off x="1720487" y="2060848"/>
            <a:ext cx="8750400" cy="1371600"/>
          </a:xfrm>
        </p:spPr>
        <p:txBody>
          <a:bodyPr anchor="b">
            <a:normAutofit/>
          </a:bodyPr>
          <a:lstStyle>
            <a:lvl1pPr marL="0" indent="0">
              <a:spcBef>
                <a:spcPts val="600"/>
              </a:spcBef>
              <a:buNone/>
              <a:defRPr sz="3200">
                <a:solidFill>
                  <a:srgbClr val="717171"/>
                </a:solidFill>
              </a:defRPr>
            </a:lvl1pPr>
          </a:lstStyle>
          <a:p>
            <a:pPr lvl="0"/>
            <a:endParaRPr lang="en-US" dirty="0"/>
          </a:p>
        </p:txBody>
      </p:sp>
      <p:sp>
        <p:nvSpPr>
          <p:cNvPr id="8" name="Rectangle 16"/>
          <p:cNvSpPr/>
          <p:nvPr userDrawn="1"/>
        </p:nvSpPr>
        <p:spPr>
          <a:xfrm flipH="1">
            <a:off x="1727200" y="3802063"/>
            <a:ext cx="104648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9" name="Rectangle 17"/>
          <p:cNvSpPr/>
          <p:nvPr userDrawn="1"/>
        </p:nvSpPr>
        <p:spPr>
          <a:xfrm flipH="1">
            <a:off x="1" y="3802063"/>
            <a:ext cx="1682751"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Tree>
    <p:extLst>
      <p:ext uri="{BB962C8B-B14F-4D97-AF65-F5344CB8AC3E}">
        <p14:creationId xmlns:p14="http://schemas.microsoft.com/office/powerpoint/2010/main" val="2724737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B1377363-A4C5-4BE3-870D-C7D5654C07A5}"/>
              </a:ext>
            </a:extLst>
          </p:cNvPr>
          <p:cNvSpPr>
            <a:spLocks noGrp="1"/>
          </p:cNvSpPr>
          <p:nvPr>
            <p:ph type="body" sz="quarter" idx="10" hasCustomPrompt="1"/>
          </p:nvPr>
        </p:nvSpPr>
        <p:spPr>
          <a:xfrm>
            <a:off x="47328" y="6381750"/>
            <a:ext cx="6985000" cy="431800"/>
          </a:xfrm>
        </p:spPr>
        <p:txBody>
          <a:bodyPr anchor="b">
            <a:noAutofit/>
          </a:bodyPr>
          <a:lstStyle>
            <a:lvl1pPr marL="0" indent="0">
              <a:lnSpc>
                <a:spcPct val="100000"/>
              </a:lnSpc>
              <a:spcBef>
                <a:spcPts val="0"/>
              </a:spcBef>
              <a:buNone/>
              <a:defRPr sz="1000"/>
            </a:lvl1pPr>
          </a:lstStyle>
          <a:p>
            <a:pPr lvl="0"/>
            <a:r>
              <a:rPr lang="en-GB" sz="1000" dirty="0"/>
              <a:t>References</a:t>
            </a:r>
            <a:endParaRPr lang="en-GB" dirty="0"/>
          </a:p>
        </p:txBody>
      </p:sp>
      <p:sp>
        <p:nvSpPr>
          <p:cNvPr id="7" name="Text Placeholder 5">
            <a:extLst>
              <a:ext uri="{FF2B5EF4-FFF2-40B4-BE49-F238E27FC236}">
                <a16:creationId xmlns:a16="http://schemas.microsoft.com/office/drawing/2014/main" id="{2BFFC87F-C69F-403D-96D3-3FBFF73A9762}"/>
              </a:ext>
            </a:extLst>
          </p:cNvPr>
          <p:cNvSpPr>
            <a:spLocks noGrp="1"/>
          </p:cNvSpPr>
          <p:nvPr>
            <p:ph type="body" sz="quarter" idx="11" hasCustomPrompt="1"/>
          </p:nvPr>
        </p:nvSpPr>
        <p:spPr>
          <a:xfrm>
            <a:off x="5159896" y="6381750"/>
            <a:ext cx="6985000" cy="431800"/>
          </a:xfrm>
        </p:spPr>
        <p:txBody>
          <a:bodyPr anchor="b">
            <a:noAutofit/>
          </a:bodyPr>
          <a:lstStyle>
            <a:lvl1pPr marL="0" indent="0" algn="r">
              <a:lnSpc>
                <a:spcPct val="100000"/>
              </a:lnSpc>
              <a:spcBef>
                <a:spcPts val="0"/>
              </a:spcBef>
              <a:buNone/>
              <a:defRPr sz="1000"/>
            </a:lvl1pPr>
          </a:lstStyle>
          <a:p>
            <a:pPr lvl="0"/>
            <a:r>
              <a:rPr lang="en-GB" sz="1000" dirty="0"/>
              <a:t>Footnotes</a:t>
            </a:r>
            <a:endParaRPr lang="en-GB" dirty="0"/>
          </a:p>
        </p:txBody>
      </p:sp>
      <p:sp>
        <p:nvSpPr>
          <p:cNvPr id="10" name="Text Placeholder 2">
            <a:extLst>
              <a:ext uri="{FF2B5EF4-FFF2-40B4-BE49-F238E27FC236}">
                <a16:creationId xmlns:a16="http://schemas.microsoft.com/office/drawing/2014/main" id="{7B01F90F-6C21-49F3-B755-86452DA59D90}"/>
              </a:ext>
            </a:extLst>
          </p:cNvPr>
          <p:cNvSpPr>
            <a:spLocks noGrp="1"/>
          </p:cNvSpPr>
          <p:nvPr>
            <p:ph idx="1"/>
          </p:nvPr>
        </p:nvSpPr>
        <p:spPr>
          <a:xfrm>
            <a:off x="431371" y="1484785"/>
            <a:ext cx="11425269" cy="47263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9" name="Title Placeholder 1">
            <a:extLst>
              <a:ext uri="{FF2B5EF4-FFF2-40B4-BE49-F238E27FC236}">
                <a16:creationId xmlns:a16="http://schemas.microsoft.com/office/drawing/2014/main" id="{0AD2C7F9-CB6E-43CA-ABA6-D319EC72BC27}"/>
              </a:ext>
            </a:extLst>
          </p:cNvPr>
          <p:cNvSpPr>
            <a:spLocks noGrp="1"/>
          </p:cNvSpPr>
          <p:nvPr>
            <p:ph type="title"/>
          </p:nvPr>
        </p:nvSpPr>
        <p:spPr>
          <a:xfrm>
            <a:off x="431371" y="116632"/>
            <a:ext cx="11425269" cy="100811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44243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0"/>
          </p:nvPr>
        </p:nvSpPr>
        <p:spPr>
          <a:xfrm>
            <a:off x="79027" y="6453338"/>
            <a:ext cx="6769100" cy="345395"/>
          </a:xfrm>
        </p:spPr>
        <p:txBody>
          <a:bodyPr anchor="b">
            <a:noAutofit/>
          </a:bodyPr>
          <a:lstStyle>
            <a:lvl1pPr marL="0" indent="0">
              <a:spcBef>
                <a:spcPts val="0"/>
              </a:spcBef>
              <a:buNone/>
              <a:defRPr sz="1000"/>
            </a:lvl1pPr>
          </a:lstStyle>
          <a:p>
            <a:pPr lvl="0"/>
            <a:endParaRPr lang="en-GB" dirty="0"/>
          </a:p>
        </p:txBody>
      </p:sp>
      <p:sp>
        <p:nvSpPr>
          <p:cNvPr id="9" name="Text Placeholder 7"/>
          <p:cNvSpPr>
            <a:spLocks noGrp="1"/>
          </p:cNvSpPr>
          <p:nvPr>
            <p:ph type="body" sz="quarter" idx="11"/>
          </p:nvPr>
        </p:nvSpPr>
        <p:spPr>
          <a:xfrm>
            <a:off x="5343875" y="6453338"/>
            <a:ext cx="6769100" cy="345395"/>
          </a:xfrm>
        </p:spPr>
        <p:txBody>
          <a:bodyPr anchor="b">
            <a:noAutofit/>
          </a:bodyPr>
          <a:lstStyle>
            <a:lvl1pPr marL="0" indent="0" algn="r">
              <a:spcBef>
                <a:spcPts val="0"/>
              </a:spcBef>
              <a:buNone/>
              <a:defRPr sz="1000"/>
            </a:lvl1pPr>
          </a:lstStyle>
          <a:p>
            <a:pPr lvl="0"/>
            <a:endParaRPr lang="en-GB" dirty="0"/>
          </a:p>
        </p:txBody>
      </p:sp>
    </p:spTree>
    <p:extLst>
      <p:ext uri="{BB962C8B-B14F-4D97-AF65-F5344CB8AC3E}">
        <p14:creationId xmlns:p14="http://schemas.microsoft.com/office/powerpoint/2010/main" val="220160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2">
            <a:extLst>
              <a:ext uri="{FF2B5EF4-FFF2-40B4-BE49-F238E27FC236}">
                <a16:creationId xmlns:a16="http://schemas.microsoft.com/office/drawing/2014/main" id="{D55E0F06-097E-4E12-B64A-A19CBC2F456E}"/>
              </a:ext>
            </a:extLst>
          </p:cNvPr>
          <p:cNvSpPr/>
          <p:nvPr userDrawn="1"/>
        </p:nvSpPr>
        <p:spPr>
          <a:xfrm>
            <a:off x="0" y="0"/>
            <a:ext cx="11411042" cy="1154566"/>
          </a:xfrm>
          <a:custGeom>
            <a:avLst/>
            <a:gdLst>
              <a:gd name="connsiteX0" fmla="*/ 0 w 8732806"/>
              <a:gd name="connsiteY0" fmla="*/ 0 h 1151368"/>
              <a:gd name="connsiteX1" fmla="*/ 8732806 w 8732806"/>
              <a:gd name="connsiteY1" fmla="*/ 0 h 1151368"/>
              <a:gd name="connsiteX2" fmla="*/ 8732806 w 8732806"/>
              <a:gd name="connsiteY2" fmla="*/ 1151368 h 1151368"/>
              <a:gd name="connsiteX3" fmla="*/ 0 w 8732806"/>
              <a:gd name="connsiteY3" fmla="*/ 1151368 h 1151368"/>
              <a:gd name="connsiteX4" fmla="*/ 0 w 8732806"/>
              <a:gd name="connsiteY4" fmla="*/ 0 h 1151368"/>
              <a:gd name="connsiteX0" fmla="*/ 0 w 9651968"/>
              <a:gd name="connsiteY0" fmla="*/ 0 h 1151368"/>
              <a:gd name="connsiteX1" fmla="*/ 9651968 w 9651968"/>
              <a:gd name="connsiteY1" fmla="*/ 4762 h 1151368"/>
              <a:gd name="connsiteX2" fmla="*/ 8732806 w 9651968"/>
              <a:gd name="connsiteY2" fmla="*/ 1151368 h 1151368"/>
              <a:gd name="connsiteX3" fmla="*/ 0 w 9651968"/>
              <a:gd name="connsiteY3" fmla="*/ 1151368 h 1151368"/>
              <a:gd name="connsiteX4" fmla="*/ 0 w 9651968"/>
              <a:gd name="connsiteY4" fmla="*/ 0 h 1151368"/>
              <a:gd name="connsiteX0" fmla="*/ 0 w 9832943"/>
              <a:gd name="connsiteY0" fmla="*/ 1 h 1151369"/>
              <a:gd name="connsiteX1" fmla="*/ 9832943 w 9832943"/>
              <a:gd name="connsiteY1" fmla="*/ 0 h 1151369"/>
              <a:gd name="connsiteX2" fmla="*/ 8732806 w 9832943"/>
              <a:gd name="connsiteY2" fmla="*/ 1151369 h 1151369"/>
              <a:gd name="connsiteX3" fmla="*/ 0 w 9832943"/>
              <a:gd name="connsiteY3" fmla="*/ 1151369 h 1151369"/>
              <a:gd name="connsiteX4" fmla="*/ 0 w 9832943"/>
              <a:gd name="connsiteY4" fmla="*/ 1 h 1151369"/>
              <a:gd name="connsiteX0" fmla="*/ 0 w 9878384"/>
              <a:gd name="connsiteY0" fmla="*/ 3198 h 1154566"/>
              <a:gd name="connsiteX1" fmla="*/ 9878384 w 9878384"/>
              <a:gd name="connsiteY1" fmla="*/ 0 h 1154566"/>
              <a:gd name="connsiteX2" fmla="*/ 8732806 w 9878384"/>
              <a:gd name="connsiteY2" fmla="*/ 1154566 h 1154566"/>
              <a:gd name="connsiteX3" fmla="*/ 0 w 9878384"/>
              <a:gd name="connsiteY3" fmla="*/ 1154566 h 1154566"/>
              <a:gd name="connsiteX4" fmla="*/ 0 w 9878384"/>
              <a:gd name="connsiteY4" fmla="*/ 3198 h 1154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8384" h="1154566">
                <a:moveTo>
                  <a:pt x="0" y="3198"/>
                </a:moveTo>
                <a:lnTo>
                  <a:pt x="9878384" y="0"/>
                </a:lnTo>
                <a:lnTo>
                  <a:pt x="8732806" y="1154566"/>
                </a:lnTo>
                <a:lnTo>
                  <a:pt x="0" y="1154566"/>
                </a:lnTo>
                <a:lnTo>
                  <a:pt x="0" y="319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5CB0B86-2752-4B8B-A864-F5B47A3DB239}"/>
              </a:ext>
            </a:extLst>
          </p:cNvPr>
          <p:cNvSpPr/>
          <p:nvPr userDrawn="1"/>
        </p:nvSpPr>
        <p:spPr>
          <a:xfrm flipH="1">
            <a:off x="10145333" y="-5064"/>
            <a:ext cx="2046666" cy="1159630"/>
          </a:xfrm>
          <a:custGeom>
            <a:avLst/>
            <a:gdLst>
              <a:gd name="connsiteX0" fmla="*/ 0 w 8732806"/>
              <a:gd name="connsiteY0" fmla="*/ 0 h 1151368"/>
              <a:gd name="connsiteX1" fmla="*/ 8732806 w 8732806"/>
              <a:gd name="connsiteY1" fmla="*/ 0 h 1151368"/>
              <a:gd name="connsiteX2" fmla="*/ 8732806 w 8732806"/>
              <a:gd name="connsiteY2" fmla="*/ 1151368 h 1151368"/>
              <a:gd name="connsiteX3" fmla="*/ 0 w 8732806"/>
              <a:gd name="connsiteY3" fmla="*/ 1151368 h 1151368"/>
              <a:gd name="connsiteX4" fmla="*/ 0 w 8732806"/>
              <a:gd name="connsiteY4" fmla="*/ 0 h 1151368"/>
              <a:gd name="connsiteX0" fmla="*/ 0 w 9651968"/>
              <a:gd name="connsiteY0" fmla="*/ 0 h 1151368"/>
              <a:gd name="connsiteX1" fmla="*/ 9651968 w 9651968"/>
              <a:gd name="connsiteY1" fmla="*/ 4762 h 1151368"/>
              <a:gd name="connsiteX2" fmla="*/ 8732806 w 9651968"/>
              <a:gd name="connsiteY2" fmla="*/ 1151368 h 1151368"/>
              <a:gd name="connsiteX3" fmla="*/ 0 w 9651968"/>
              <a:gd name="connsiteY3" fmla="*/ 1151368 h 1151368"/>
              <a:gd name="connsiteX4" fmla="*/ 0 w 9651968"/>
              <a:gd name="connsiteY4" fmla="*/ 0 h 1151368"/>
              <a:gd name="connsiteX0" fmla="*/ 0 w 9832943"/>
              <a:gd name="connsiteY0" fmla="*/ 1 h 1151369"/>
              <a:gd name="connsiteX1" fmla="*/ 9832943 w 9832943"/>
              <a:gd name="connsiteY1" fmla="*/ 0 h 1151369"/>
              <a:gd name="connsiteX2" fmla="*/ 8732806 w 9832943"/>
              <a:gd name="connsiteY2" fmla="*/ 1151369 h 1151369"/>
              <a:gd name="connsiteX3" fmla="*/ 0 w 9832943"/>
              <a:gd name="connsiteY3" fmla="*/ 1151369 h 1151369"/>
              <a:gd name="connsiteX4" fmla="*/ 0 w 9832943"/>
              <a:gd name="connsiteY4" fmla="*/ 1 h 1151369"/>
              <a:gd name="connsiteX0" fmla="*/ 0 w 9878384"/>
              <a:gd name="connsiteY0" fmla="*/ 3198 h 1154566"/>
              <a:gd name="connsiteX1" fmla="*/ 9878384 w 9878384"/>
              <a:gd name="connsiteY1" fmla="*/ 0 h 1154566"/>
              <a:gd name="connsiteX2" fmla="*/ 8732806 w 9878384"/>
              <a:gd name="connsiteY2" fmla="*/ 1154566 h 1154566"/>
              <a:gd name="connsiteX3" fmla="*/ 0 w 9878384"/>
              <a:gd name="connsiteY3" fmla="*/ 1154566 h 1154566"/>
              <a:gd name="connsiteX4" fmla="*/ 0 w 9878384"/>
              <a:gd name="connsiteY4" fmla="*/ 3198 h 1154566"/>
              <a:gd name="connsiteX0" fmla="*/ 0 w 27959056"/>
              <a:gd name="connsiteY0" fmla="*/ 3198 h 1154566"/>
              <a:gd name="connsiteX1" fmla="*/ 9878384 w 27959056"/>
              <a:gd name="connsiteY1" fmla="*/ 0 h 1154566"/>
              <a:gd name="connsiteX2" fmla="*/ 27959056 w 27959056"/>
              <a:gd name="connsiteY2" fmla="*/ 1154566 h 1154566"/>
              <a:gd name="connsiteX3" fmla="*/ 0 w 27959056"/>
              <a:gd name="connsiteY3" fmla="*/ 1154566 h 1154566"/>
              <a:gd name="connsiteX4" fmla="*/ 0 w 27959056"/>
              <a:gd name="connsiteY4" fmla="*/ 3198 h 1154566"/>
              <a:gd name="connsiteX0" fmla="*/ 37635 w 27959056"/>
              <a:gd name="connsiteY0" fmla="*/ 444 h 1154566"/>
              <a:gd name="connsiteX1" fmla="*/ 9878384 w 27959056"/>
              <a:gd name="connsiteY1" fmla="*/ 0 h 1154566"/>
              <a:gd name="connsiteX2" fmla="*/ 27959056 w 27959056"/>
              <a:gd name="connsiteY2" fmla="*/ 1154566 h 1154566"/>
              <a:gd name="connsiteX3" fmla="*/ 0 w 27959056"/>
              <a:gd name="connsiteY3" fmla="*/ 1154566 h 1154566"/>
              <a:gd name="connsiteX4" fmla="*/ 37635 w 27959056"/>
              <a:gd name="connsiteY4" fmla="*/ 444 h 1154566"/>
              <a:gd name="connsiteX0" fmla="*/ 14 w 27959056"/>
              <a:gd name="connsiteY0" fmla="*/ 0 h 1159630"/>
              <a:gd name="connsiteX1" fmla="*/ 9878384 w 27959056"/>
              <a:gd name="connsiteY1" fmla="*/ 5064 h 1159630"/>
              <a:gd name="connsiteX2" fmla="*/ 27959056 w 27959056"/>
              <a:gd name="connsiteY2" fmla="*/ 1159630 h 1159630"/>
              <a:gd name="connsiteX3" fmla="*/ 0 w 27959056"/>
              <a:gd name="connsiteY3" fmla="*/ 1159630 h 1159630"/>
              <a:gd name="connsiteX4" fmla="*/ 14 w 27959056"/>
              <a:gd name="connsiteY4" fmla="*/ 0 h 115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59056" h="1159630">
                <a:moveTo>
                  <a:pt x="14" y="0"/>
                </a:moveTo>
                <a:lnTo>
                  <a:pt x="9878384" y="5064"/>
                </a:lnTo>
                <a:lnTo>
                  <a:pt x="27959056" y="1159630"/>
                </a:lnTo>
                <a:lnTo>
                  <a:pt x="0" y="1159630"/>
                </a:lnTo>
                <a:cubicBezTo>
                  <a:pt x="5" y="773087"/>
                  <a:pt x="9" y="386543"/>
                  <a:pt x="14" y="0"/>
                </a:cubicBezTo>
                <a:close/>
              </a:path>
            </a:pathLst>
          </a:custGeom>
          <a:gradFill flip="none" rotWithShape="1">
            <a:gsLst>
              <a:gs pos="0">
                <a:schemeClr val="accent1"/>
              </a:gs>
              <a:gs pos="70000">
                <a:schemeClr val="accent3"/>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5C90F0A-2AF0-4B58-9C39-A51DCCF5B378}"/>
              </a:ext>
            </a:extLst>
          </p:cNvPr>
          <p:cNvSpPr>
            <a:spLocks noGrp="1"/>
          </p:cNvSpPr>
          <p:nvPr>
            <p:ph type="title"/>
          </p:nvPr>
        </p:nvSpPr>
        <p:spPr>
          <a:xfrm>
            <a:off x="332509" y="113700"/>
            <a:ext cx="11526982" cy="946429"/>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8C450B7-7951-4640-90C7-0FA940200972}"/>
              </a:ext>
            </a:extLst>
          </p:cNvPr>
          <p:cNvSpPr>
            <a:spLocks noGrp="1"/>
          </p:cNvSpPr>
          <p:nvPr>
            <p:ph type="body" idx="1"/>
          </p:nvPr>
        </p:nvSpPr>
        <p:spPr>
          <a:xfrm>
            <a:off x="332509" y="1207910"/>
            <a:ext cx="11526982" cy="509128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54619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4.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3" Type="http://schemas.openxmlformats.org/officeDocument/2006/relationships/image" Target="../media/image14.png"/><Relationship Id="rId3"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11" Type="http://schemas.openxmlformats.org/officeDocument/2006/relationships/image" Target="../media/image12.png"/><Relationship Id="rId10" Type="http://schemas.openxmlformats.org/officeDocument/2006/relationships/image" Target="../media/image3.jpeg"/><Relationship Id="rId9" Type="http://schemas.openxmlformats.org/officeDocument/2006/relationships/image" Target="../media/image9.sv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1.svg"/><Relationship Id="rId3" Type="http://schemas.openxmlformats.org/officeDocument/2006/relationships/image" Target="../media/image16.pn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11" Type="http://schemas.openxmlformats.org/officeDocument/2006/relationships/image" Target="../media/image18.png"/><Relationship Id="rId6" Type="http://schemas.openxmlformats.org/officeDocument/2006/relationships/image" Target="../media/image39.svg"/><Relationship Id="rId10" Type="http://schemas.openxmlformats.org/officeDocument/2006/relationships/image" Target="../media/image17.png"/><Relationship Id="rId9" Type="http://schemas.openxmlformats.org/officeDocument/2006/relationships/image" Target="../media/image3.jpeg"/><Relationship Id="rId4"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of the treponema pallidum bacte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9" y="0"/>
            <a:ext cx="1222571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67021" y="759627"/>
            <a:ext cx="5747790" cy="1815882"/>
          </a:xfrm>
          <a:prstGeom prst="rect">
            <a:avLst/>
          </a:prstGeom>
        </p:spPr>
        <p:txBody>
          <a:bodyPr wrap="square">
            <a:spAutoFit/>
          </a:bodyPr>
          <a:lstStyle/>
          <a:p>
            <a:r>
              <a:rPr lang="en-AU" sz="2800" b="1" dirty="0">
                <a:solidFill>
                  <a:schemeClr val="bg1"/>
                </a:solidFill>
              </a:rPr>
              <a:t>Delivering an Alternative Community Response to the Recent Syphilis Outbreak in Priority Populations</a:t>
            </a:r>
          </a:p>
        </p:txBody>
      </p:sp>
      <p:sp>
        <p:nvSpPr>
          <p:cNvPr id="5" name="TextBox 4"/>
          <p:cNvSpPr txBox="1"/>
          <p:nvPr/>
        </p:nvSpPr>
        <p:spPr>
          <a:xfrm>
            <a:off x="6567021" y="3335136"/>
            <a:ext cx="4660315" cy="646331"/>
          </a:xfrm>
          <a:prstGeom prst="rect">
            <a:avLst/>
          </a:prstGeom>
          <a:noFill/>
        </p:spPr>
        <p:txBody>
          <a:bodyPr wrap="none" rtlCol="0">
            <a:spAutoFit/>
          </a:bodyPr>
          <a:lstStyle/>
          <a:p>
            <a:r>
              <a:rPr lang="en-AU" b="1" dirty="0" smtClean="0">
                <a:solidFill>
                  <a:schemeClr val="bg1"/>
                </a:solidFill>
              </a:rPr>
              <a:t>Leanne Myers</a:t>
            </a:r>
          </a:p>
          <a:p>
            <a:r>
              <a:rPr lang="en-AU" b="1" dirty="0" smtClean="0">
                <a:solidFill>
                  <a:schemeClr val="bg1"/>
                </a:solidFill>
              </a:rPr>
              <a:t>Nurse Practitioner – Harm Reduction WA</a:t>
            </a:r>
            <a:endParaRPr lang="en-AU" b="1" dirty="0">
              <a:solidFill>
                <a:schemeClr val="bg1"/>
              </a:solidFill>
            </a:endParaRPr>
          </a:p>
        </p:txBody>
      </p:sp>
    </p:spTree>
    <p:extLst>
      <p:ext uri="{BB962C8B-B14F-4D97-AF65-F5344CB8AC3E}">
        <p14:creationId xmlns:p14="http://schemas.microsoft.com/office/powerpoint/2010/main" val="240101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894" y="199229"/>
            <a:ext cx="6033676" cy="315107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71" y="3350306"/>
            <a:ext cx="6613196" cy="1805650"/>
          </a:xfrm>
          <a:prstGeom prst="rect">
            <a:avLst/>
          </a:prstGeom>
        </p:spPr>
      </p:pic>
      <p:sp>
        <p:nvSpPr>
          <p:cNvPr id="10" name="TextBox 9"/>
          <p:cNvSpPr txBox="1"/>
          <p:nvPr/>
        </p:nvSpPr>
        <p:spPr>
          <a:xfrm>
            <a:off x="2653487" y="2144683"/>
            <a:ext cx="1057336" cy="584775"/>
          </a:xfrm>
          <a:prstGeom prst="rect">
            <a:avLst/>
          </a:prstGeom>
          <a:solidFill>
            <a:srgbClr val="A80404"/>
          </a:solidFill>
        </p:spPr>
        <p:txBody>
          <a:bodyPr wrap="square" rtlCol="0">
            <a:spAutoFit/>
          </a:bodyPr>
          <a:lstStyle/>
          <a:p>
            <a:r>
              <a:rPr lang="en-US" sz="1600" dirty="0" smtClean="0">
                <a:solidFill>
                  <a:srgbClr val="E7ECF1"/>
                </a:solidFill>
              </a:rPr>
              <a:t>tested for </a:t>
            </a:r>
            <a:r>
              <a:rPr lang="en-US" sz="1600" b="1" dirty="0" smtClean="0">
                <a:solidFill>
                  <a:srgbClr val="E7ECF1"/>
                </a:solidFill>
              </a:rPr>
              <a:t>syphilis</a:t>
            </a:r>
            <a:endParaRPr lang="en-US" sz="1600" b="1" dirty="0">
              <a:solidFill>
                <a:srgbClr val="E7ECF1"/>
              </a:solidFill>
            </a:endParaRPr>
          </a:p>
        </p:txBody>
      </p:sp>
      <p:sp>
        <p:nvSpPr>
          <p:cNvPr id="11" name="TextBox 10"/>
          <p:cNvSpPr txBox="1"/>
          <p:nvPr/>
        </p:nvSpPr>
        <p:spPr>
          <a:xfrm>
            <a:off x="5185416" y="2162720"/>
            <a:ext cx="2164987" cy="584775"/>
          </a:xfrm>
          <a:prstGeom prst="rect">
            <a:avLst/>
          </a:prstGeom>
          <a:solidFill>
            <a:srgbClr val="A80404"/>
          </a:solidFill>
        </p:spPr>
        <p:txBody>
          <a:bodyPr wrap="square" rtlCol="0">
            <a:spAutoFit/>
          </a:bodyPr>
          <a:lstStyle/>
          <a:p>
            <a:r>
              <a:rPr lang="en-US" sz="1600" dirty="0" smtClean="0">
                <a:solidFill>
                  <a:srgbClr val="E7ECF1"/>
                </a:solidFill>
              </a:rPr>
              <a:t>tested for </a:t>
            </a:r>
            <a:r>
              <a:rPr lang="en-US" sz="1600" b="1" dirty="0" smtClean="0">
                <a:solidFill>
                  <a:srgbClr val="E7ECF1"/>
                </a:solidFill>
              </a:rPr>
              <a:t>chlamydia </a:t>
            </a:r>
            <a:r>
              <a:rPr lang="en-US" sz="1600" dirty="0" smtClean="0">
                <a:solidFill>
                  <a:srgbClr val="E7ECF1"/>
                </a:solidFill>
              </a:rPr>
              <a:t>and </a:t>
            </a:r>
            <a:r>
              <a:rPr lang="en-US" sz="1600" b="1" dirty="0" err="1" smtClean="0">
                <a:solidFill>
                  <a:srgbClr val="E7ECF1"/>
                </a:solidFill>
              </a:rPr>
              <a:t>gonorrhoea</a:t>
            </a:r>
            <a:r>
              <a:rPr lang="en-US" sz="1600" b="1" dirty="0" smtClean="0">
                <a:solidFill>
                  <a:srgbClr val="E7ECF1"/>
                </a:solidFill>
              </a:rPr>
              <a:t> </a:t>
            </a:r>
            <a:endParaRPr lang="en-US" sz="1600" b="1" dirty="0">
              <a:solidFill>
                <a:srgbClr val="E7ECF1"/>
              </a:solidFill>
            </a:endParaRPr>
          </a:p>
        </p:txBody>
      </p:sp>
      <p:sp>
        <p:nvSpPr>
          <p:cNvPr id="12" name="TextBox 11"/>
          <p:cNvSpPr txBox="1"/>
          <p:nvPr/>
        </p:nvSpPr>
        <p:spPr>
          <a:xfrm>
            <a:off x="2653487" y="3747773"/>
            <a:ext cx="1128804" cy="1323439"/>
          </a:xfrm>
          <a:prstGeom prst="rect">
            <a:avLst/>
          </a:prstGeom>
          <a:solidFill>
            <a:srgbClr val="A80404"/>
          </a:solidFill>
        </p:spPr>
        <p:txBody>
          <a:bodyPr wrap="square" rtlCol="0">
            <a:spAutoFit/>
          </a:bodyPr>
          <a:lstStyle/>
          <a:p>
            <a:r>
              <a:rPr lang="en-US" sz="1600" dirty="0" smtClean="0">
                <a:solidFill>
                  <a:srgbClr val="E7ECF1"/>
                </a:solidFill>
              </a:rPr>
              <a:t>tested for:</a:t>
            </a:r>
          </a:p>
          <a:p>
            <a:r>
              <a:rPr lang="en-US" sz="1600" b="1" dirty="0" smtClean="0">
                <a:solidFill>
                  <a:srgbClr val="E7ECF1"/>
                </a:solidFill>
              </a:rPr>
              <a:t>HIV</a:t>
            </a:r>
          </a:p>
          <a:p>
            <a:r>
              <a:rPr lang="en-US" sz="1600" b="1" dirty="0" smtClean="0">
                <a:solidFill>
                  <a:srgbClr val="E7ECF1"/>
                </a:solidFill>
              </a:rPr>
              <a:t>HAV </a:t>
            </a:r>
            <a:r>
              <a:rPr lang="en-US" sz="1600" dirty="0" smtClean="0">
                <a:solidFill>
                  <a:srgbClr val="E7ECF1"/>
                </a:solidFill>
              </a:rPr>
              <a:t>&amp; </a:t>
            </a:r>
            <a:r>
              <a:rPr lang="en-US" sz="1600" b="1" dirty="0" smtClean="0">
                <a:solidFill>
                  <a:srgbClr val="E7ECF1"/>
                </a:solidFill>
              </a:rPr>
              <a:t>HBV</a:t>
            </a:r>
          </a:p>
          <a:p>
            <a:endParaRPr lang="en-US" sz="1600" b="1" dirty="0">
              <a:solidFill>
                <a:srgbClr val="E7ECF1"/>
              </a:solidFill>
            </a:endParaRPr>
          </a:p>
        </p:txBody>
      </p:sp>
      <p:sp>
        <p:nvSpPr>
          <p:cNvPr id="13" name="TextBox 12"/>
          <p:cNvSpPr txBox="1"/>
          <p:nvPr/>
        </p:nvSpPr>
        <p:spPr>
          <a:xfrm>
            <a:off x="5444010" y="3745299"/>
            <a:ext cx="2004193" cy="1015663"/>
          </a:xfrm>
          <a:prstGeom prst="rect">
            <a:avLst/>
          </a:prstGeom>
          <a:solidFill>
            <a:srgbClr val="A80404"/>
          </a:solidFill>
        </p:spPr>
        <p:txBody>
          <a:bodyPr wrap="square" rtlCol="0">
            <a:spAutoFit/>
          </a:bodyPr>
          <a:lstStyle/>
          <a:p>
            <a:r>
              <a:rPr lang="en-US" sz="1600" dirty="0" smtClean="0">
                <a:solidFill>
                  <a:srgbClr val="E7ECF1"/>
                </a:solidFill>
              </a:rPr>
              <a:t>tested for </a:t>
            </a:r>
            <a:r>
              <a:rPr lang="en-US" sz="1600" b="1" dirty="0" smtClean="0">
                <a:solidFill>
                  <a:srgbClr val="E7ECF1"/>
                </a:solidFill>
              </a:rPr>
              <a:t>HCV</a:t>
            </a:r>
          </a:p>
          <a:p>
            <a:r>
              <a:rPr lang="en-US" sz="1600" dirty="0" smtClean="0">
                <a:solidFill>
                  <a:srgbClr val="E7ECF1"/>
                </a:solidFill>
              </a:rPr>
              <a:t>(point-of-care)</a:t>
            </a:r>
          </a:p>
          <a:p>
            <a:endParaRPr lang="en-US" sz="1600" dirty="0" smtClean="0">
              <a:solidFill>
                <a:srgbClr val="E7ECF1"/>
              </a:solidFill>
            </a:endParaRPr>
          </a:p>
          <a:p>
            <a:r>
              <a:rPr lang="en-US" sz="1200" dirty="0" smtClean="0">
                <a:solidFill>
                  <a:srgbClr val="E7ECF1"/>
                </a:solidFill>
              </a:rPr>
              <a:t>50% antibody/RNA test</a:t>
            </a:r>
            <a:endParaRPr lang="en-US" sz="1200" dirty="0">
              <a:solidFill>
                <a:srgbClr val="E7ECF1"/>
              </a:solidFill>
            </a:endParaRPr>
          </a:p>
        </p:txBody>
      </p:sp>
      <p:sp>
        <p:nvSpPr>
          <p:cNvPr id="15" name="Oval 14"/>
          <p:cNvSpPr/>
          <p:nvPr/>
        </p:nvSpPr>
        <p:spPr>
          <a:xfrm>
            <a:off x="1450678" y="2100544"/>
            <a:ext cx="951699" cy="850474"/>
          </a:xfrm>
          <a:prstGeom prst="ellipse">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47703" y="2100544"/>
            <a:ext cx="951699" cy="850474"/>
          </a:xfrm>
          <a:prstGeom prst="ellipse">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02827" y="3827893"/>
            <a:ext cx="951699" cy="850474"/>
          </a:xfrm>
          <a:prstGeom prst="ellipse">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37301" y="3839953"/>
            <a:ext cx="951699" cy="850474"/>
          </a:xfrm>
          <a:prstGeom prst="ellipse">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02827" y="2295276"/>
            <a:ext cx="1045287" cy="461665"/>
          </a:xfrm>
          <a:prstGeom prst="rect">
            <a:avLst/>
          </a:prstGeom>
          <a:noFill/>
        </p:spPr>
        <p:txBody>
          <a:bodyPr wrap="square" rtlCol="0">
            <a:spAutoFit/>
          </a:bodyPr>
          <a:lstStyle/>
          <a:p>
            <a:pPr algn="ctr"/>
            <a:r>
              <a:rPr lang="en-US" sz="2400" dirty="0" smtClean="0">
                <a:solidFill>
                  <a:srgbClr val="E7ECF1"/>
                </a:solidFill>
              </a:rPr>
              <a:t>100%</a:t>
            </a:r>
            <a:endParaRPr lang="en-US" sz="2400" dirty="0">
              <a:solidFill>
                <a:srgbClr val="E7ECF1"/>
              </a:solidFill>
            </a:endParaRPr>
          </a:p>
        </p:txBody>
      </p:sp>
      <p:sp>
        <p:nvSpPr>
          <p:cNvPr id="23" name="Rectangle 22"/>
          <p:cNvSpPr/>
          <p:nvPr/>
        </p:nvSpPr>
        <p:spPr>
          <a:xfrm>
            <a:off x="4899402" y="532014"/>
            <a:ext cx="778191" cy="5153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85635" y="1047403"/>
            <a:ext cx="1583398" cy="1493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99402" y="454476"/>
            <a:ext cx="1218765" cy="646331"/>
          </a:xfrm>
          <a:prstGeom prst="rect">
            <a:avLst/>
          </a:prstGeom>
          <a:noFill/>
        </p:spPr>
        <p:txBody>
          <a:bodyPr wrap="square" rtlCol="0">
            <a:spAutoFit/>
          </a:bodyPr>
          <a:lstStyle/>
          <a:p>
            <a:r>
              <a:rPr lang="en-US" dirty="0" smtClean="0">
                <a:solidFill>
                  <a:srgbClr val="A80404"/>
                </a:solidFill>
              </a:rPr>
              <a:t>clients reached</a:t>
            </a:r>
            <a:endParaRPr lang="en-US" dirty="0">
              <a:solidFill>
                <a:srgbClr val="A80404"/>
              </a:solidFill>
            </a:endParaRPr>
          </a:p>
        </p:txBody>
      </p:sp>
      <p:sp>
        <p:nvSpPr>
          <p:cNvPr id="26" name="TextBox 25"/>
          <p:cNvSpPr txBox="1"/>
          <p:nvPr/>
        </p:nvSpPr>
        <p:spPr>
          <a:xfrm>
            <a:off x="4137301" y="997589"/>
            <a:ext cx="2462041" cy="276999"/>
          </a:xfrm>
          <a:prstGeom prst="rect">
            <a:avLst/>
          </a:prstGeom>
          <a:noFill/>
        </p:spPr>
        <p:txBody>
          <a:bodyPr wrap="square" rtlCol="0">
            <a:spAutoFit/>
          </a:bodyPr>
          <a:lstStyle/>
          <a:p>
            <a:r>
              <a:rPr lang="en-US" sz="1200" dirty="0" smtClean="0">
                <a:solidFill>
                  <a:srgbClr val="A80404"/>
                </a:solidFill>
              </a:rPr>
              <a:t>across 114 consultations</a:t>
            </a:r>
            <a:endParaRPr lang="en-US" sz="1200" dirty="0">
              <a:solidFill>
                <a:srgbClr val="A80404"/>
              </a:solidFill>
            </a:endParaRPr>
          </a:p>
        </p:txBody>
      </p:sp>
      <p:pic>
        <p:nvPicPr>
          <p:cNvPr id="28" name="Picture 27"/>
          <p:cNvPicPr>
            <a:picLocks noChangeAspect="1"/>
          </p:cNvPicPr>
          <p:nvPr/>
        </p:nvPicPr>
        <p:blipFill rotWithShape="1">
          <a:blip r:embed="rId5">
            <a:extLst>
              <a:ext uri="{28A0092B-C50C-407E-A947-70E740481C1C}">
                <a14:useLocalDpi xmlns:a14="http://schemas.microsoft.com/office/drawing/2010/main" val="0"/>
              </a:ext>
            </a:extLst>
          </a:blip>
          <a:srcRect l="47358" t="-2391" r="36878" b="2391"/>
          <a:stretch/>
        </p:blipFill>
        <p:spPr>
          <a:xfrm>
            <a:off x="4047149" y="5227594"/>
            <a:ext cx="1055163" cy="1062345"/>
          </a:xfrm>
          <a:prstGeom prst="rect">
            <a:avLst/>
          </a:prstGeom>
        </p:spPr>
      </p:pic>
      <p:pic>
        <p:nvPicPr>
          <p:cNvPr id="29" name="Picture 28"/>
          <p:cNvPicPr>
            <a:picLocks noChangeAspect="1"/>
          </p:cNvPicPr>
          <p:nvPr/>
        </p:nvPicPr>
        <p:blipFill rotWithShape="1">
          <a:blip r:embed="rId5">
            <a:extLst>
              <a:ext uri="{28A0092B-C50C-407E-A947-70E740481C1C}">
                <a14:useLocalDpi xmlns:a14="http://schemas.microsoft.com/office/drawing/2010/main" val="0"/>
              </a:ext>
            </a:extLst>
          </a:blip>
          <a:srcRect r="84157"/>
          <a:stretch/>
        </p:blipFill>
        <p:spPr>
          <a:xfrm>
            <a:off x="1255921" y="5328503"/>
            <a:ext cx="1060491" cy="1062345"/>
          </a:xfrm>
          <a:prstGeom prst="rect">
            <a:avLst/>
          </a:prstGeom>
        </p:spPr>
      </p:pic>
      <p:sp>
        <p:nvSpPr>
          <p:cNvPr id="30" name="TextBox 29"/>
          <p:cNvSpPr txBox="1"/>
          <p:nvPr/>
        </p:nvSpPr>
        <p:spPr>
          <a:xfrm>
            <a:off x="2448114" y="5403481"/>
            <a:ext cx="1599035" cy="954107"/>
          </a:xfrm>
          <a:prstGeom prst="rect">
            <a:avLst/>
          </a:prstGeom>
          <a:solidFill>
            <a:srgbClr val="A80404"/>
          </a:solidFill>
        </p:spPr>
        <p:txBody>
          <a:bodyPr wrap="square" rtlCol="0">
            <a:spAutoFit/>
          </a:bodyPr>
          <a:lstStyle/>
          <a:p>
            <a:r>
              <a:rPr lang="en-US" sz="1400" dirty="0" smtClean="0">
                <a:solidFill>
                  <a:srgbClr val="E7ECF1"/>
                </a:solidFill>
              </a:rPr>
              <a:t>case of HCV identified through antibody/RNA testing</a:t>
            </a:r>
            <a:endParaRPr lang="en-US" sz="1400" dirty="0">
              <a:solidFill>
                <a:srgbClr val="E7ECF1"/>
              </a:solidFill>
            </a:endParaRPr>
          </a:p>
        </p:txBody>
      </p:sp>
      <p:sp>
        <p:nvSpPr>
          <p:cNvPr id="31" name="TextBox 30"/>
          <p:cNvSpPr txBox="1"/>
          <p:nvPr/>
        </p:nvSpPr>
        <p:spPr>
          <a:xfrm>
            <a:off x="5185416" y="5416580"/>
            <a:ext cx="1699215" cy="523220"/>
          </a:xfrm>
          <a:prstGeom prst="rect">
            <a:avLst/>
          </a:prstGeom>
          <a:solidFill>
            <a:srgbClr val="A80404"/>
          </a:solidFill>
        </p:spPr>
        <p:txBody>
          <a:bodyPr wrap="square" rtlCol="0">
            <a:spAutoFit/>
          </a:bodyPr>
          <a:lstStyle/>
          <a:p>
            <a:r>
              <a:rPr lang="en-US" sz="1400" dirty="0" smtClean="0">
                <a:solidFill>
                  <a:srgbClr val="E7ECF1"/>
                </a:solidFill>
              </a:rPr>
              <a:t>positive HCV point-of-care tests</a:t>
            </a:r>
            <a:endParaRPr lang="en-US" sz="1400" dirty="0">
              <a:solidFill>
                <a:srgbClr val="E7ECF1"/>
              </a:solidFill>
            </a:endParaRPr>
          </a:p>
        </p:txBody>
      </p:sp>
      <p:sp>
        <p:nvSpPr>
          <p:cNvPr id="2" name="Rectangle 1"/>
          <p:cNvSpPr/>
          <p:nvPr/>
        </p:nvSpPr>
        <p:spPr>
          <a:xfrm>
            <a:off x="4152569" y="540251"/>
            <a:ext cx="826527" cy="5153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A80404"/>
                </a:solidFill>
              </a:rPr>
              <a:t>72</a:t>
            </a:r>
            <a:endParaRPr lang="en-US" sz="4000" b="1" dirty="0">
              <a:solidFill>
                <a:srgbClr val="A80404"/>
              </a:solidFill>
            </a:endParaRPr>
          </a:p>
        </p:txBody>
      </p:sp>
      <p:sp>
        <p:nvSpPr>
          <p:cNvPr id="33" name="Oval 32"/>
          <p:cNvSpPr/>
          <p:nvPr/>
        </p:nvSpPr>
        <p:spPr>
          <a:xfrm>
            <a:off x="4217899" y="5432997"/>
            <a:ext cx="667938" cy="687614"/>
          </a:xfrm>
          <a:prstGeom prst="ellipse">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123451" y="5350360"/>
            <a:ext cx="874861" cy="769441"/>
          </a:xfrm>
          <a:prstGeom prst="rect">
            <a:avLst/>
          </a:prstGeom>
          <a:noFill/>
        </p:spPr>
        <p:txBody>
          <a:bodyPr wrap="square" rtlCol="0">
            <a:spAutoFit/>
          </a:bodyPr>
          <a:lstStyle/>
          <a:p>
            <a:pPr algn="ctr"/>
            <a:r>
              <a:rPr lang="en-US" sz="4400" b="1" dirty="0">
                <a:solidFill>
                  <a:srgbClr val="E7ECF1"/>
                </a:solidFill>
              </a:rPr>
              <a:t>4</a:t>
            </a:r>
          </a:p>
        </p:txBody>
      </p:sp>
      <p:pic>
        <p:nvPicPr>
          <p:cNvPr id="6" name="Picture 5"/>
          <p:cNvPicPr>
            <a:picLocks noChangeAspect="1"/>
          </p:cNvPicPr>
          <p:nvPr/>
        </p:nvPicPr>
        <p:blipFill>
          <a:blip r:embed="rId6"/>
          <a:stretch>
            <a:fillRect/>
          </a:stretch>
        </p:blipFill>
        <p:spPr>
          <a:xfrm>
            <a:off x="1081628" y="1689665"/>
            <a:ext cx="1594095" cy="1572698"/>
          </a:xfrm>
          <a:prstGeom prst="rect">
            <a:avLst/>
          </a:prstGeom>
        </p:spPr>
      </p:pic>
      <p:sp>
        <p:nvSpPr>
          <p:cNvPr id="37" name="TextBox 36"/>
          <p:cNvSpPr txBox="1"/>
          <p:nvPr/>
        </p:nvSpPr>
        <p:spPr>
          <a:xfrm>
            <a:off x="1475756" y="2285830"/>
            <a:ext cx="874861" cy="461665"/>
          </a:xfrm>
          <a:prstGeom prst="rect">
            <a:avLst/>
          </a:prstGeom>
          <a:noFill/>
        </p:spPr>
        <p:txBody>
          <a:bodyPr wrap="square" rtlCol="0">
            <a:spAutoFit/>
          </a:bodyPr>
          <a:lstStyle/>
          <a:p>
            <a:pPr algn="ctr"/>
            <a:r>
              <a:rPr lang="en-US" sz="2400" dirty="0" smtClean="0">
                <a:solidFill>
                  <a:srgbClr val="E7ECF1"/>
                </a:solidFill>
              </a:rPr>
              <a:t>79%</a:t>
            </a:r>
            <a:endParaRPr lang="en-US" sz="2400" dirty="0">
              <a:solidFill>
                <a:srgbClr val="E7ECF1"/>
              </a:solidFill>
            </a:endParaRPr>
          </a:p>
        </p:txBody>
      </p:sp>
      <p:pic>
        <p:nvPicPr>
          <p:cNvPr id="7" name="Picture 6"/>
          <p:cNvPicPr>
            <a:picLocks noChangeAspect="1"/>
          </p:cNvPicPr>
          <p:nvPr/>
        </p:nvPicPr>
        <p:blipFill>
          <a:blip r:embed="rId7"/>
          <a:stretch>
            <a:fillRect/>
          </a:stretch>
        </p:blipFill>
        <p:spPr>
          <a:xfrm>
            <a:off x="3705418" y="1751033"/>
            <a:ext cx="1516833" cy="1531211"/>
          </a:xfrm>
          <a:prstGeom prst="rect">
            <a:avLst/>
          </a:prstGeom>
        </p:spPr>
      </p:pic>
      <p:sp>
        <p:nvSpPr>
          <p:cNvPr id="20" name="TextBox 19"/>
          <p:cNvSpPr txBox="1"/>
          <p:nvPr/>
        </p:nvSpPr>
        <p:spPr>
          <a:xfrm>
            <a:off x="4060651" y="2270291"/>
            <a:ext cx="874861" cy="461665"/>
          </a:xfrm>
          <a:prstGeom prst="rect">
            <a:avLst/>
          </a:prstGeom>
          <a:noFill/>
        </p:spPr>
        <p:txBody>
          <a:bodyPr wrap="square" rtlCol="0">
            <a:spAutoFit/>
          </a:bodyPr>
          <a:lstStyle/>
          <a:p>
            <a:pPr algn="ctr"/>
            <a:r>
              <a:rPr lang="en-US" sz="2400" dirty="0" smtClean="0">
                <a:solidFill>
                  <a:srgbClr val="E7ECF1"/>
                </a:solidFill>
              </a:rPr>
              <a:t>14%</a:t>
            </a:r>
            <a:endParaRPr lang="en-US" sz="2400" dirty="0">
              <a:solidFill>
                <a:srgbClr val="E7ECF1"/>
              </a:solidFill>
            </a:endParaRPr>
          </a:p>
        </p:txBody>
      </p:sp>
      <p:pic>
        <p:nvPicPr>
          <p:cNvPr id="8" name="Picture 7"/>
          <p:cNvPicPr>
            <a:picLocks noChangeAspect="1"/>
          </p:cNvPicPr>
          <p:nvPr/>
        </p:nvPicPr>
        <p:blipFill>
          <a:blip r:embed="rId8"/>
          <a:stretch>
            <a:fillRect/>
          </a:stretch>
        </p:blipFill>
        <p:spPr>
          <a:xfrm>
            <a:off x="1087143" y="3522853"/>
            <a:ext cx="1571859" cy="1594422"/>
          </a:xfrm>
          <a:prstGeom prst="rect">
            <a:avLst/>
          </a:prstGeom>
        </p:spPr>
      </p:pic>
      <p:sp>
        <p:nvSpPr>
          <p:cNvPr id="21" name="TextBox 20"/>
          <p:cNvSpPr txBox="1"/>
          <p:nvPr/>
        </p:nvSpPr>
        <p:spPr>
          <a:xfrm>
            <a:off x="1475756" y="4072143"/>
            <a:ext cx="874861" cy="461665"/>
          </a:xfrm>
          <a:prstGeom prst="rect">
            <a:avLst/>
          </a:prstGeom>
          <a:noFill/>
        </p:spPr>
        <p:txBody>
          <a:bodyPr wrap="square" rtlCol="0">
            <a:spAutoFit/>
          </a:bodyPr>
          <a:lstStyle/>
          <a:p>
            <a:pPr algn="ctr"/>
            <a:r>
              <a:rPr lang="en-US" sz="2400" dirty="0" smtClean="0">
                <a:solidFill>
                  <a:srgbClr val="E7ECF1"/>
                </a:solidFill>
              </a:rPr>
              <a:t>41%</a:t>
            </a:r>
            <a:endParaRPr lang="en-US" sz="2400" dirty="0">
              <a:solidFill>
                <a:srgbClr val="E7ECF1"/>
              </a:solidFill>
            </a:endParaRPr>
          </a:p>
        </p:txBody>
      </p:sp>
      <p:pic>
        <p:nvPicPr>
          <p:cNvPr id="14" name="Picture 13"/>
          <p:cNvPicPr>
            <a:picLocks noChangeAspect="1"/>
          </p:cNvPicPr>
          <p:nvPr/>
        </p:nvPicPr>
        <p:blipFill>
          <a:blip r:embed="rId9"/>
          <a:stretch>
            <a:fillRect/>
          </a:stretch>
        </p:blipFill>
        <p:spPr>
          <a:xfrm>
            <a:off x="3766160" y="3520053"/>
            <a:ext cx="1596486" cy="1600315"/>
          </a:xfrm>
          <a:prstGeom prst="rect">
            <a:avLst/>
          </a:prstGeom>
        </p:spPr>
      </p:pic>
      <p:sp>
        <p:nvSpPr>
          <p:cNvPr id="22" name="TextBox 21"/>
          <p:cNvSpPr txBox="1"/>
          <p:nvPr/>
        </p:nvSpPr>
        <p:spPr>
          <a:xfrm>
            <a:off x="4173328" y="4072143"/>
            <a:ext cx="874861" cy="461665"/>
          </a:xfrm>
          <a:prstGeom prst="rect">
            <a:avLst/>
          </a:prstGeom>
          <a:noFill/>
        </p:spPr>
        <p:txBody>
          <a:bodyPr wrap="square" rtlCol="0">
            <a:spAutoFit/>
          </a:bodyPr>
          <a:lstStyle/>
          <a:p>
            <a:pPr algn="ctr"/>
            <a:r>
              <a:rPr lang="en-US" sz="2400" dirty="0" smtClean="0">
                <a:solidFill>
                  <a:srgbClr val="E7ECF1"/>
                </a:solidFill>
              </a:rPr>
              <a:t>38%</a:t>
            </a:r>
            <a:endParaRPr lang="en-US" sz="2400" dirty="0">
              <a:solidFill>
                <a:srgbClr val="E7ECF1"/>
              </a:solidFill>
            </a:endParaRPr>
          </a:p>
        </p:txBody>
      </p:sp>
      <p:sp>
        <p:nvSpPr>
          <p:cNvPr id="38" name="Rectangle 37"/>
          <p:cNvSpPr/>
          <p:nvPr/>
        </p:nvSpPr>
        <p:spPr>
          <a:xfrm>
            <a:off x="1081628" y="386961"/>
            <a:ext cx="2979023" cy="1302704"/>
          </a:xfrm>
          <a:prstGeom prst="rect">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10"/>
          <a:stretch>
            <a:fillRect/>
          </a:stretch>
        </p:blipFill>
        <p:spPr>
          <a:xfrm>
            <a:off x="916371" y="370765"/>
            <a:ext cx="3144280" cy="1130499"/>
          </a:xfrm>
          <a:prstGeom prst="rect">
            <a:avLst/>
          </a:prstGeom>
        </p:spPr>
      </p:pic>
      <p:sp>
        <p:nvSpPr>
          <p:cNvPr id="39" name="TextBox 38"/>
          <p:cNvSpPr txBox="1"/>
          <p:nvPr/>
        </p:nvSpPr>
        <p:spPr>
          <a:xfrm>
            <a:off x="7462474" y="2411698"/>
            <a:ext cx="4250267" cy="2985433"/>
          </a:xfrm>
          <a:prstGeom prst="rect">
            <a:avLst/>
          </a:prstGeom>
          <a:noFill/>
        </p:spPr>
        <p:txBody>
          <a:bodyPr wrap="square" rtlCol="0">
            <a:spAutoFit/>
          </a:bodyPr>
          <a:lstStyle/>
          <a:p>
            <a:pPr algn="ctr"/>
            <a:r>
              <a:rPr lang="en-US" sz="4000" b="1" dirty="0" smtClean="0">
                <a:solidFill>
                  <a:schemeClr val="bg1"/>
                </a:solidFill>
              </a:rPr>
              <a:t>Perth</a:t>
            </a:r>
          </a:p>
          <a:p>
            <a:pPr algn="ctr"/>
            <a:r>
              <a:rPr lang="en-US" sz="4000" b="1" dirty="0" smtClean="0">
                <a:solidFill>
                  <a:schemeClr val="bg1"/>
                </a:solidFill>
              </a:rPr>
              <a:t>Mobile Clinical Services</a:t>
            </a:r>
          </a:p>
          <a:p>
            <a:pPr algn="ctr"/>
            <a:r>
              <a:rPr lang="en-US" sz="2800" dirty="0" smtClean="0">
                <a:solidFill>
                  <a:schemeClr val="bg1"/>
                </a:solidFill>
              </a:rPr>
              <a:t>Dec 2021- 16 May 2022 </a:t>
            </a:r>
          </a:p>
          <a:p>
            <a:endParaRPr lang="en-US" sz="4000" b="1" dirty="0">
              <a:solidFill>
                <a:schemeClr val="bg1"/>
              </a:solidFill>
            </a:endParaRPr>
          </a:p>
        </p:txBody>
      </p:sp>
      <p:cxnSp>
        <p:nvCxnSpPr>
          <p:cNvPr id="40" name="Straight Connector 39"/>
          <p:cNvCxnSpPr/>
          <p:nvPr/>
        </p:nvCxnSpPr>
        <p:spPr>
          <a:xfrm>
            <a:off x="7789234" y="2295276"/>
            <a:ext cx="367453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789234" y="4962276"/>
            <a:ext cx="367453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89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494" y="149353"/>
            <a:ext cx="6033676" cy="315107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971" y="3300430"/>
            <a:ext cx="6613196" cy="1805650"/>
          </a:xfrm>
          <a:prstGeom prst="rect">
            <a:avLst/>
          </a:prstGeom>
        </p:spPr>
      </p:pic>
      <p:sp>
        <p:nvSpPr>
          <p:cNvPr id="10" name="TextBox 9"/>
          <p:cNvSpPr txBox="1"/>
          <p:nvPr/>
        </p:nvSpPr>
        <p:spPr>
          <a:xfrm>
            <a:off x="6311087" y="2094807"/>
            <a:ext cx="1057336" cy="584775"/>
          </a:xfrm>
          <a:prstGeom prst="rect">
            <a:avLst/>
          </a:prstGeom>
          <a:solidFill>
            <a:srgbClr val="A80404"/>
          </a:solidFill>
        </p:spPr>
        <p:txBody>
          <a:bodyPr wrap="square" rtlCol="0">
            <a:spAutoFit/>
          </a:bodyPr>
          <a:lstStyle/>
          <a:p>
            <a:r>
              <a:rPr lang="en-US" sz="1600" dirty="0" smtClean="0">
                <a:solidFill>
                  <a:srgbClr val="E7ECF1"/>
                </a:solidFill>
              </a:rPr>
              <a:t>tested for </a:t>
            </a:r>
            <a:r>
              <a:rPr lang="en-US" sz="1600" b="1" dirty="0" smtClean="0">
                <a:solidFill>
                  <a:srgbClr val="E7ECF1"/>
                </a:solidFill>
              </a:rPr>
              <a:t>syphilis</a:t>
            </a:r>
            <a:endParaRPr lang="en-US" sz="1600" b="1" dirty="0">
              <a:solidFill>
                <a:srgbClr val="E7ECF1"/>
              </a:solidFill>
            </a:endParaRPr>
          </a:p>
        </p:txBody>
      </p:sp>
      <p:sp>
        <p:nvSpPr>
          <p:cNvPr id="11" name="TextBox 10"/>
          <p:cNvSpPr txBox="1"/>
          <p:nvPr/>
        </p:nvSpPr>
        <p:spPr>
          <a:xfrm>
            <a:off x="8843016" y="2112844"/>
            <a:ext cx="2164987" cy="584775"/>
          </a:xfrm>
          <a:prstGeom prst="rect">
            <a:avLst/>
          </a:prstGeom>
          <a:solidFill>
            <a:srgbClr val="A80404"/>
          </a:solidFill>
        </p:spPr>
        <p:txBody>
          <a:bodyPr wrap="square" rtlCol="0">
            <a:spAutoFit/>
          </a:bodyPr>
          <a:lstStyle/>
          <a:p>
            <a:r>
              <a:rPr lang="en-US" sz="1600" dirty="0" smtClean="0">
                <a:solidFill>
                  <a:srgbClr val="E7ECF1"/>
                </a:solidFill>
              </a:rPr>
              <a:t>tested for </a:t>
            </a:r>
            <a:r>
              <a:rPr lang="en-US" sz="1600" b="1" dirty="0" smtClean="0">
                <a:solidFill>
                  <a:srgbClr val="E7ECF1"/>
                </a:solidFill>
              </a:rPr>
              <a:t>chlamydia </a:t>
            </a:r>
            <a:r>
              <a:rPr lang="en-US" sz="1600" dirty="0" smtClean="0">
                <a:solidFill>
                  <a:srgbClr val="E7ECF1"/>
                </a:solidFill>
              </a:rPr>
              <a:t>and </a:t>
            </a:r>
            <a:r>
              <a:rPr lang="en-US" sz="1600" b="1" dirty="0" err="1" smtClean="0">
                <a:solidFill>
                  <a:srgbClr val="E7ECF1"/>
                </a:solidFill>
              </a:rPr>
              <a:t>gonorrhoea</a:t>
            </a:r>
            <a:r>
              <a:rPr lang="en-US" sz="1600" b="1" dirty="0" smtClean="0">
                <a:solidFill>
                  <a:srgbClr val="E7ECF1"/>
                </a:solidFill>
              </a:rPr>
              <a:t> </a:t>
            </a:r>
            <a:endParaRPr lang="en-US" sz="1600" b="1" dirty="0">
              <a:solidFill>
                <a:srgbClr val="E7ECF1"/>
              </a:solidFill>
            </a:endParaRPr>
          </a:p>
        </p:txBody>
      </p:sp>
      <p:sp>
        <p:nvSpPr>
          <p:cNvPr id="12" name="TextBox 11"/>
          <p:cNvSpPr txBox="1"/>
          <p:nvPr/>
        </p:nvSpPr>
        <p:spPr>
          <a:xfrm>
            <a:off x="6311087" y="3697897"/>
            <a:ext cx="1128804" cy="1323439"/>
          </a:xfrm>
          <a:prstGeom prst="rect">
            <a:avLst/>
          </a:prstGeom>
          <a:solidFill>
            <a:srgbClr val="A80404"/>
          </a:solidFill>
        </p:spPr>
        <p:txBody>
          <a:bodyPr wrap="square" rtlCol="0">
            <a:spAutoFit/>
          </a:bodyPr>
          <a:lstStyle/>
          <a:p>
            <a:r>
              <a:rPr lang="en-US" sz="1600" dirty="0" smtClean="0">
                <a:solidFill>
                  <a:srgbClr val="E7ECF1"/>
                </a:solidFill>
              </a:rPr>
              <a:t>tested for:</a:t>
            </a:r>
          </a:p>
          <a:p>
            <a:r>
              <a:rPr lang="en-US" sz="1600" b="1" dirty="0" smtClean="0">
                <a:solidFill>
                  <a:srgbClr val="E7ECF1"/>
                </a:solidFill>
              </a:rPr>
              <a:t>HIV</a:t>
            </a:r>
          </a:p>
          <a:p>
            <a:r>
              <a:rPr lang="en-US" sz="1600" b="1" dirty="0" smtClean="0">
                <a:solidFill>
                  <a:srgbClr val="E7ECF1"/>
                </a:solidFill>
              </a:rPr>
              <a:t>HAV </a:t>
            </a:r>
            <a:r>
              <a:rPr lang="en-US" sz="1600" dirty="0" smtClean="0">
                <a:solidFill>
                  <a:srgbClr val="E7ECF1"/>
                </a:solidFill>
              </a:rPr>
              <a:t>&amp; </a:t>
            </a:r>
            <a:r>
              <a:rPr lang="en-US" sz="1600" b="1" dirty="0" smtClean="0">
                <a:solidFill>
                  <a:srgbClr val="E7ECF1"/>
                </a:solidFill>
              </a:rPr>
              <a:t>HBV</a:t>
            </a:r>
          </a:p>
          <a:p>
            <a:endParaRPr lang="en-US" sz="1600" b="1" dirty="0">
              <a:solidFill>
                <a:srgbClr val="E7ECF1"/>
              </a:solidFill>
            </a:endParaRPr>
          </a:p>
        </p:txBody>
      </p:sp>
      <p:sp>
        <p:nvSpPr>
          <p:cNvPr id="13" name="TextBox 12"/>
          <p:cNvSpPr txBox="1"/>
          <p:nvPr/>
        </p:nvSpPr>
        <p:spPr>
          <a:xfrm>
            <a:off x="9101610" y="3695423"/>
            <a:ext cx="2004193" cy="1015663"/>
          </a:xfrm>
          <a:prstGeom prst="rect">
            <a:avLst/>
          </a:prstGeom>
          <a:solidFill>
            <a:srgbClr val="A80404"/>
          </a:solidFill>
        </p:spPr>
        <p:txBody>
          <a:bodyPr wrap="square" rtlCol="0">
            <a:spAutoFit/>
          </a:bodyPr>
          <a:lstStyle/>
          <a:p>
            <a:r>
              <a:rPr lang="en-US" sz="1600" dirty="0" smtClean="0">
                <a:solidFill>
                  <a:srgbClr val="E7ECF1"/>
                </a:solidFill>
              </a:rPr>
              <a:t>tested for </a:t>
            </a:r>
            <a:r>
              <a:rPr lang="en-US" sz="1600" b="1" dirty="0" smtClean="0">
                <a:solidFill>
                  <a:srgbClr val="E7ECF1"/>
                </a:solidFill>
              </a:rPr>
              <a:t>HCV</a:t>
            </a:r>
          </a:p>
          <a:p>
            <a:r>
              <a:rPr lang="en-US" sz="1600" dirty="0" smtClean="0">
                <a:solidFill>
                  <a:srgbClr val="E7ECF1"/>
                </a:solidFill>
              </a:rPr>
              <a:t>(point-of-care)</a:t>
            </a:r>
          </a:p>
          <a:p>
            <a:endParaRPr lang="en-US" sz="1600" dirty="0" smtClean="0">
              <a:solidFill>
                <a:srgbClr val="E7ECF1"/>
              </a:solidFill>
            </a:endParaRPr>
          </a:p>
          <a:p>
            <a:r>
              <a:rPr lang="en-US" sz="1200" dirty="0" smtClean="0">
                <a:solidFill>
                  <a:srgbClr val="E7ECF1"/>
                </a:solidFill>
              </a:rPr>
              <a:t>34% antibody/RNA test</a:t>
            </a:r>
            <a:endParaRPr lang="en-US" sz="1200" dirty="0">
              <a:solidFill>
                <a:srgbClr val="E7ECF1"/>
              </a:solidFill>
            </a:endParaRPr>
          </a:p>
        </p:txBody>
      </p:sp>
      <p:sp>
        <p:nvSpPr>
          <p:cNvPr id="15" name="Oval 14"/>
          <p:cNvSpPr/>
          <p:nvPr/>
        </p:nvSpPr>
        <p:spPr>
          <a:xfrm>
            <a:off x="5108278" y="2050668"/>
            <a:ext cx="951699" cy="850474"/>
          </a:xfrm>
          <a:prstGeom prst="ellipse">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605303" y="2050668"/>
            <a:ext cx="951699" cy="850474"/>
          </a:xfrm>
          <a:prstGeom prst="ellipse">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60427" y="3778017"/>
            <a:ext cx="951699" cy="850474"/>
          </a:xfrm>
          <a:prstGeom prst="ellipse">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794901" y="3790077"/>
            <a:ext cx="951699" cy="850474"/>
          </a:xfrm>
          <a:prstGeom prst="ellipse">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060427" y="2245400"/>
            <a:ext cx="1045287" cy="461665"/>
          </a:xfrm>
          <a:prstGeom prst="rect">
            <a:avLst/>
          </a:prstGeom>
          <a:noFill/>
        </p:spPr>
        <p:txBody>
          <a:bodyPr wrap="square" rtlCol="0">
            <a:spAutoFit/>
          </a:bodyPr>
          <a:lstStyle/>
          <a:p>
            <a:pPr algn="ctr"/>
            <a:r>
              <a:rPr lang="en-US" sz="2400" dirty="0" smtClean="0">
                <a:solidFill>
                  <a:srgbClr val="E7ECF1"/>
                </a:solidFill>
              </a:rPr>
              <a:t>100%</a:t>
            </a:r>
            <a:endParaRPr lang="en-US" sz="2400" dirty="0">
              <a:solidFill>
                <a:srgbClr val="E7ECF1"/>
              </a:solidFill>
            </a:endParaRPr>
          </a:p>
        </p:txBody>
      </p:sp>
      <p:sp>
        <p:nvSpPr>
          <p:cNvPr id="20" name="TextBox 19"/>
          <p:cNvSpPr txBox="1"/>
          <p:nvPr/>
        </p:nvSpPr>
        <p:spPr>
          <a:xfrm>
            <a:off x="7673227" y="2245072"/>
            <a:ext cx="874861" cy="461665"/>
          </a:xfrm>
          <a:prstGeom prst="rect">
            <a:avLst/>
          </a:prstGeom>
          <a:noFill/>
        </p:spPr>
        <p:txBody>
          <a:bodyPr wrap="square" rtlCol="0">
            <a:spAutoFit/>
          </a:bodyPr>
          <a:lstStyle/>
          <a:p>
            <a:pPr algn="ctr"/>
            <a:r>
              <a:rPr lang="en-US" sz="2400" dirty="0" smtClean="0">
                <a:solidFill>
                  <a:srgbClr val="E7ECF1"/>
                </a:solidFill>
              </a:rPr>
              <a:t>47%</a:t>
            </a:r>
            <a:endParaRPr lang="en-US" sz="2400" dirty="0">
              <a:solidFill>
                <a:srgbClr val="E7ECF1"/>
              </a:solidFill>
            </a:endParaRPr>
          </a:p>
        </p:txBody>
      </p:sp>
      <p:sp>
        <p:nvSpPr>
          <p:cNvPr id="21" name="TextBox 20"/>
          <p:cNvSpPr txBox="1"/>
          <p:nvPr/>
        </p:nvSpPr>
        <p:spPr>
          <a:xfrm>
            <a:off x="5099151" y="3972422"/>
            <a:ext cx="874861" cy="461665"/>
          </a:xfrm>
          <a:prstGeom prst="rect">
            <a:avLst/>
          </a:prstGeom>
          <a:noFill/>
        </p:spPr>
        <p:txBody>
          <a:bodyPr wrap="square" rtlCol="0">
            <a:spAutoFit/>
          </a:bodyPr>
          <a:lstStyle/>
          <a:p>
            <a:pPr algn="ctr"/>
            <a:r>
              <a:rPr lang="en-US" sz="2400" dirty="0" smtClean="0">
                <a:solidFill>
                  <a:srgbClr val="E7ECF1"/>
                </a:solidFill>
              </a:rPr>
              <a:t>34%</a:t>
            </a:r>
            <a:endParaRPr lang="en-US" sz="2400" dirty="0">
              <a:solidFill>
                <a:srgbClr val="E7ECF1"/>
              </a:solidFill>
            </a:endParaRPr>
          </a:p>
        </p:txBody>
      </p:sp>
      <p:sp>
        <p:nvSpPr>
          <p:cNvPr id="22" name="TextBox 21"/>
          <p:cNvSpPr txBox="1"/>
          <p:nvPr/>
        </p:nvSpPr>
        <p:spPr>
          <a:xfrm>
            <a:off x="7794901" y="3984481"/>
            <a:ext cx="874861" cy="461665"/>
          </a:xfrm>
          <a:prstGeom prst="rect">
            <a:avLst/>
          </a:prstGeom>
          <a:noFill/>
        </p:spPr>
        <p:txBody>
          <a:bodyPr wrap="square" rtlCol="0">
            <a:spAutoFit/>
          </a:bodyPr>
          <a:lstStyle/>
          <a:p>
            <a:pPr algn="ctr"/>
            <a:r>
              <a:rPr lang="en-US" sz="2400" dirty="0" smtClean="0">
                <a:solidFill>
                  <a:srgbClr val="E7ECF1"/>
                </a:solidFill>
              </a:rPr>
              <a:t>63%</a:t>
            </a:r>
            <a:endParaRPr lang="en-US" sz="2400" dirty="0">
              <a:solidFill>
                <a:srgbClr val="E7ECF1"/>
              </a:solidFill>
            </a:endParaRPr>
          </a:p>
        </p:txBody>
      </p:sp>
      <p:sp>
        <p:nvSpPr>
          <p:cNvPr id="23" name="Rectangle 22"/>
          <p:cNvSpPr/>
          <p:nvPr/>
        </p:nvSpPr>
        <p:spPr>
          <a:xfrm>
            <a:off x="8557002" y="482138"/>
            <a:ext cx="778191" cy="5153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843235" y="997527"/>
            <a:ext cx="1583398" cy="1493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557002" y="404600"/>
            <a:ext cx="1218765" cy="646331"/>
          </a:xfrm>
          <a:prstGeom prst="rect">
            <a:avLst/>
          </a:prstGeom>
          <a:noFill/>
        </p:spPr>
        <p:txBody>
          <a:bodyPr wrap="square" rtlCol="0">
            <a:spAutoFit/>
          </a:bodyPr>
          <a:lstStyle/>
          <a:p>
            <a:r>
              <a:rPr lang="en-US" dirty="0" smtClean="0">
                <a:solidFill>
                  <a:srgbClr val="A80404"/>
                </a:solidFill>
              </a:rPr>
              <a:t>clients reached</a:t>
            </a:r>
            <a:endParaRPr lang="en-US" dirty="0">
              <a:solidFill>
                <a:srgbClr val="A80404"/>
              </a:solidFill>
            </a:endParaRPr>
          </a:p>
        </p:txBody>
      </p:sp>
      <p:sp>
        <p:nvSpPr>
          <p:cNvPr id="26" name="TextBox 25"/>
          <p:cNvSpPr txBox="1"/>
          <p:nvPr/>
        </p:nvSpPr>
        <p:spPr>
          <a:xfrm>
            <a:off x="7794901" y="947713"/>
            <a:ext cx="2462041" cy="276999"/>
          </a:xfrm>
          <a:prstGeom prst="rect">
            <a:avLst/>
          </a:prstGeom>
          <a:noFill/>
        </p:spPr>
        <p:txBody>
          <a:bodyPr wrap="square" rtlCol="0">
            <a:spAutoFit/>
          </a:bodyPr>
          <a:lstStyle/>
          <a:p>
            <a:r>
              <a:rPr lang="en-US" sz="1200" dirty="0" smtClean="0">
                <a:solidFill>
                  <a:srgbClr val="A80404"/>
                </a:solidFill>
              </a:rPr>
              <a:t>across 74 consultations</a:t>
            </a:r>
            <a:endParaRPr lang="en-US" sz="1200" dirty="0">
              <a:solidFill>
                <a:srgbClr val="A80404"/>
              </a:solidFill>
            </a:endParaRPr>
          </a:p>
        </p:txBody>
      </p:sp>
      <p:pic>
        <p:nvPicPr>
          <p:cNvPr id="28" name="Picture 27"/>
          <p:cNvPicPr>
            <a:picLocks noChangeAspect="1"/>
          </p:cNvPicPr>
          <p:nvPr/>
        </p:nvPicPr>
        <p:blipFill rotWithShape="1">
          <a:blip r:embed="rId5">
            <a:extLst>
              <a:ext uri="{28A0092B-C50C-407E-A947-70E740481C1C}">
                <a14:useLocalDpi xmlns:a14="http://schemas.microsoft.com/office/drawing/2010/main" val="0"/>
              </a:ext>
            </a:extLst>
          </a:blip>
          <a:srcRect l="47358" t="-2391" r="36878" b="2391"/>
          <a:stretch/>
        </p:blipFill>
        <p:spPr>
          <a:xfrm>
            <a:off x="7704749" y="5177718"/>
            <a:ext cx="1055163" cy="1062345"/>
          </a:xfrm>
          <a:prstGeom prst="rect">
            <a:avLst/>
          </a:prstGeom>
        </p:spPr>
      </p:pic>
      <p:pic>
        <p:nvPicPr>
          <p:cNvPr id="29" name="Picture 28"/>
          <p:cNvPicPr>
            <a:picLocks noChangeAspect="1"/>
          </p:cNvPicPr>
          <p:nvPr/>
        </p:nvPicPr>
        <p:blipFill rotWithShape="1">
          <a:blip r:embed="rId5">
            <a:extLst>
              <a:ext uri="{28A0092B-C50C-407E-A947-70E740481C1C}">
                <a14:useLocalDpi xmlns:a14="http://schemas.microsoft.com/office/drawing/2010/main" val="0"/>
              </a:ext>
            </a:extLst>
          </a:blip>
          <a:srcRect r="84157"/>
          <a:stretch/>
        </p:blipFill>
        <p:spPr>
          <a:xfrm>
            <a:off x="4913521" y="5278627"/>
            <a:ext cx="1060491" cy="1062345"/>
          </a:xfrm>
          <a:prstGeom prst="rect">
            <a:avLst/>
          </a:prstGeom>
        </p:spPr>
      </p:pic>
      <p:sp>
        <p:nvSpPr>
          <p:cNvPr id="30" name="TextBox 29"/>
          <p:cNvSpPr txBox="1"/>
          <p:nvPr/>
        </p:nvSpPr>
        <p:spPr>
          <a:xfrm>
            <a:off x="6105714" y="5353605"/>
            <a:ext cx="1599035" cy="954107"/>
          </a:xfrm>
          <a:prstGeom prst="rect">
            <a:avLst/>
          </a:prstGeom>
          <a:solidFill>
            <a:srgbClr val="A80404"/>
          </a:solidFill>
        </p:spPr>
        <p:txBody>
          <a:bodyPr wrap="square" rtlCol="0">
            <a:spAutoFit/>
          </a:bodyPr>
          <a:lstStyle/>
          <a:p>
            <a:r>
              <a:rPr lang="en-US" sz="1400" dirty="0" smtClean="0">
                <a:solidFill>
                  <a:srgbClr val="E7ECF1"/>
                </a:solidFill>
              </a:rPr>
              <a:t>case of HCV identified through antibody/RNA testing</a:t>
            </a:r>
            <a:endParaRPr lang="en-US" sz="1400" dirty="0">
              <a:solidFill>
                <a:srgbClr val="E7ECF1"/>
              </a:solidFill>
            </a:endParaRPr>
          </a:p>
        </p:txBody>
      </p:sp>
      <p:sp>
        <p:nvSpPr>
          <p:cNvPr id="31" name="TextBox 30"/>
          <p:cNvSpPr txBox="1"/>
          <p:nvPr/>
        </p:nvSpPr>
        <p:spPr>
          <a:xfrm>
            <a:off x="8843016" y="5347810"/>
            <a:ext cx="1699215" cy="523220"/>
          </a:xfrm>
          <a:prstGeom prst="rect">
            <a:avLst/>
          </a:prstGeom>
          <a:solidFill>
            <a:srgbClr val="A80404"/>
          </a:solidFill>
        </p:spPr>
        <p:txBody>
          <a:bodyPr wrap="square" rtlCol="0">
            <a:spAutoFit/>
          </a:bodyPr>
          <a:lstStyle/>
          <a:p>
            <a:r>
              <a:rPr lang="en-US" sz="1400" dirty="0" smtClean="0">
                <a:solidFill>
                  <a:srgbClr val="E7ECF1"/>
                </a:solidFill>
              </a:rPr>
              <a:t>positive HCV point-of-care tests</a:t>
            </a:r>
            <a:endParaRPr lang="en-US" sz="1400" dirty="0">
              <a:solidFill>
                <a:srgbClr val="E7ECF1"/>
              </a:solidFill>
            </a:endParaRPr>
          </a:p>
        </p:txBody>
      </p:sp>
      <p:sp>
        <p:nvSpPr>
          <p:cNvPr id="32" name="TextBox 31"/>
          <p:cNvSpPr txBox="1"/>
          <p:nvPr/>
        </p:nvSpPr>
        <p:spPr>
          <a:xfrm>
            <a:off x="164307" y="2300822"/>
            <a:ext cx="4250267" cy="3046988"/>
          </a:xfrm>
          <a:prstGeom prst="rect">
            <a:avLst/>
          </a:prstGeom>
          <a:noFill/>
        </p:spPr>
        <p:txBody>
          <a:bodyPr wrap="square" rtlCol="0">
            <a:spAutoFit/>
          </a:bodyPr>
          <a:lstStyle/>
          <a:p>
            <a:pPr algn="ctr"/>
            <a:r>
              <a:rPr lang="en-US" sz="4000" b="1" dirty="0" smtClean="0">
                <a:solidFill>
                  <a:schemeClr val="bg1"/>
                </a:solidFill>
              </a:rPr>
              <a:t>Southwest</a:t>
            </a:r>
          </a:p>
          <a:p>
            <a:pPr algn="ctr"/>
            <a:r>
              <a:rPr lang="en-US" sz="4000" b="1" dirty="0" smtClean="0">
                <a:solidFill>
                  <a:schemeClr val="bg1"/>
                </a:solidFill>
              </a:rPr>
              <a:t>Mobile Clinical Services</a:t>
            </a:r>
          </a:p>
          <a:p>
            <a:pPr algn="ctr"/>
            <a:r>
              <a:rPr lang="en-US" sz="3200" dirty="0" smtClean="0">
                <a:solidFill>
                  <a:schemeClr val="bg1"/>
                </a:solidFill>
              </a:rPr>
              <a:t>Jul – Dec 2021</a:t>
            </a:r>
          </a:p>
          <a:p>
            <a:endParaRPr lang="en-US" sz="4000" b="1" dirty="0">
              <a:solidFill>
                <a:schemeClr val="bg1"/>
              </a:solidFill>
            </a:endParaRPr>
          </a:p>
        </p:txBody>
      </p:sp>
      <p:cxnSp>
        <p:nvCxnSpPr>
          <p:cNvPr id="34" name="Straight Connector 33"/>
          <p:cNvCxnSpPr/>
          <p:nvPr/>
        </p:nvCxnSpPr>
        <p:spPr>
          <a:xfrm>
            <a:off x="491067" y="2184400"/>
            <a:ext cx="367453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1067" y="4851400"/>
            <a:ext cx="367453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94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190"/>
            <a:ext cx="12192000" cy="1180407"/>
          </a:xfrm>
          <a:prstGeom prst="rect">
            <a:avLst/>
          </a:prstGeom>
          <a:solidFill>
            <a:srgbClr val="FEE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sz="4000" dirty="0" smtClean="0"/>
              <a:t>Overall Test Positivity Results</a:t>
            </a:r>
            <a:endParaRPr lang="en-AU"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2496132"/>
              </p:ext>
            </p:extLst>
          </p:nvPr>
        </p:nvGraphicFramePr>
        <p:xfrm>
          <a:off x="2113472" y="1433789"/>
          <a:ext cx="8341743" cy="4696589"/>
        </p:xfrm>
        <a:graphic>
          <a:graphicData uri="http://schemas.openxmlformats.org/drawingml/2006/table">
            <a:tbl>
              <a:tblPr firstRow="1" firstCol="1" bandRow="1">
                <a:tableStyleId>{5C22544A-7EE6-4342-B048-85BDC9FD1C3A}</a:tableStyleId>
              </a:tblPr>
              <a:tblGrid>
                <a:gridCol w="1606193">
                  <a:extLst>
                    <a:ext uri="{9D8B030D-6E8A-4147-A177-3AD203B41FA5}">
                      <a16:colId xmlns:a16="http://schemas.microsoft.com/office/drawing/2014/main" val="2210152606"/>
                    </a:ext>
                  </a:extLst>
                </a:gridCol>
                <a:gridCol w="976305">
                  <a:extLst>
                    <a:ext uri="{9D8B030D-6E8A-4147-A177-3AD203B41FA5}">
                      <a16:colId xmlns:a16="http://schemas.microsoft.com/office/drawing/2014/main" val="2536422681"/>
                    </a:ext>
                  </a:extLst>
                </a:gridCol>
                <a:gridCol w="1031970">
                  <a:extLst>
                    <a:ext uri="{9D8B030D-6E8A-4147-A177-3AD203B41FA5}">
                      <a16:colId xmlns:a16="http://schemas.microsoft.com/office/drawing/2014/main" val="2696711317"/>
                    </a:ext>
                  </a:extLst>
                </a:gridCol>
                <a:gridCol w="1017917">
                  <a:extLst>
                    <a:ext uri="{9D8B030D-6E8A-4147-A177-3AD203B41FA5}">
                      <a16:colId xmlns:a16="http://schemas.microsoft.com/office/drawing/2014/main" val="3172235096"/>
                    </a:ext>
                  </a:extLst>
                </a:gridCol>
                <a:gridCol w="1150910">
                  <a:extLst>
                    <a:ext uri="{9D8B030D-6E8A-4147-A177-3AD203B41FA5}">
                      <a16:colId xmlns:a16="http://schemas.microsoft.com/office/drawing/2014/main" val="3532888649"/>
                    </a:ext>
                  </a:extLst>
                </a:gridCol>
                <a:gridCol w="1272080">
                  <a:extLst>
                    <a:ext uri="{9D8B030D-6E8A-4147-A177-3AD203B41FA5}">
                      <a16:colId xmlns:a16="http://schemas.microsoft.com/office/drawing/2014/main" val="1240793099"/>
                    </a:ext>
                  </a:extLst>
                </a:gridCol>
                <a:gridCol w="1286368">
                  <a:extLst>
                    <a:ext uri="{9D8B030D-6E8A-4147-A177-3AD203B41FA5}">
                      <a16:colId xmlns:a16="http://schemas.microsoft.com/office/drawing/2014/main" val="2763748539"/>
                    </a:ext>
                  </a:extLst>
                </a:gridCol>
              </a:tblGrid>
              <a:tr h="259470">
                <a:tc rowSpan="2">
                  <a:txBody>
                    <a:bodyPr/>
                    <a:lstStyle/>
                    <a:p>
                      <a:pPr>
                        <a:lnSpc>
                          <a:spcPct val="107000"/>
                        </a:lnSpc>
                        <a:spcAft>
                          <a:spcPts val="0"/>
                        </a:spcAft>
                      </a:pPr>
                      <a:r>
                        <a:rPr lang="en-AU" sz="1600" dirty="0">
                          <a:effectLst/>
                        </a:rPr>
                        <a:t>Tests conducted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C00000"/>
                    </a:solidFill>
                  </a:tcPr>
                </a:tc>
                <a:tc gridSpan="2">
                  <a:txBody>
                    <a:bodyPr/>
                    <a:lstStyle/>
                    <a:p>
                      <a:pPr algn="ctr">
                        <a:lnSpc>
                          <a:spcPct val="107000"/>
                        </a:lnSpc>
                        <a:spcAft>
                          <a:spcPts val="0"/>
                        </a:spcAft>
                      </a:pPr>
                      <a:r>
                        <a:rPr lang="en-AU" sz="1600" dirty="0">
                          <a:effectLst/>
                        </a:rPr>
                        <a:t>Perth</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C00000"/>
                    </a:solidFill>
                  </a:tcPr>
                </a:tc>
                <a:tc hMerge="1">
                  <a:txBody>
                    <a:bodyPr/>
                    <a:lstStyle/>
                    <a:p>
                      <a:endParaRPr lang="en-AU"/>
                    </a:p>
                  </a:txBody>
                  <a:tcPr/>
                </a:tc>
                <a:tc gridSpan="2">
                  <a:txBody>
                    <a:bodyPr/>
                    <a:lstStyle/>
                    <a:p>
                      <a:pPr algn="ctr">
                        <a:lnSpc>
                          <a:spcPct val="107000"/>
                        </a:lnSpc>
                        <a:spcAft>
                          <a:spcPts val="0"/>
                        </a:spcAft>
                      </a:pPr>
                      <a:r>
                        <a:rPr lang="en-AU" sz="1600" dirty="0">
                          <a:effectLst/>
                        </a:rPr>
                        <a:t>South-West</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C00000"/>
                    </a:solidFill>
                  </a:tcPr>
                </a:tc>
                <a:tc hMerge="1">
                  <a:txBody>
                    <a:bodyPr/>
                    <a:lstStyle/>
                    <a:p>
                      <a:endParaRPr lang="en-AU"/>
                    </a:p>
                  </a:txBody>
                  <a:tcPr/>
                </a:tc>
                <a:tc gridSpan="2">
                  <a:txBody>
                    <a:bodyPr/>
                    <a:lstStyle/>
                    <a:p>
                      <a:pPr algn="ctr">
                        <a:lnSpc>
                          <a:spcPct val="107000"/>
                        </a:lnSpc>
                        <a:spcAft>
                          <a:spcPts val="0"/>
                        </a:spcAft>
                      </a:pPr>
                      <a:r>
                        <a:rPr lang="en-AU" sz="1600" dirty="0">
                          <a:effectLst/>
                        </a:rPr>
                        <a:t>Overall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C00000"/>
                    </a:solidFill>
                  </a:tcPr>
                </a:tc>
                <a:tc hMerge="1">
                  <a:txBody>
                    <a:bodyPr/>
                    <a:lstStyle/>
                    <a:p>
                      <a:endParaRPr lang="en-AU"/>
                    </a:p>
                  </a:txBody>
                  <a:tcPr/>
                </a:tc>
                <a:extLst>
                  <a:ext uri="{0D108BD9-81ED-4DB2-BD59-A6C34878D82A}">
                    <a16:rowId xmlns:a16="http://schemas.microsoft.com/office/drawing/2014/main" val="1490778652"/>
                  </a:ext>
                </a:extLst>
              </a:tr>
              <a:tr h="778409">
                <a:tc vMerge="1">
                  <a:txBody>
                    <a:bodyPr/>
                    <a:lstStyle/>
                    <a:p>
                      <a:endParaRPr lang="en-AU"/>
                    </a:p>
                  </a:txBody>
                  <a:tcPr/>
                </a:tc>
                <a:tc>
                  <a:txBody>
                    <a:bodyPr/>
                    <a:lstStyle/>
                    <a:p>
                      <a:pPr algn="r">
                        <a:lnSpc>
                          <a:spcPct val="107000"/>
                        </a:lnSpc>
                        <a:spcAft>
                          <a:spcPts val="0"/>
                        </a:spcAft>
                      </a:pPr>
                      <a:r>
                        <a:rPr lang="en-AU" sz="1600" b="1" dirty="0">
                          <a:effectLst/>
                        </a:rPr>
                        <a:t>Number positive cases</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r">
                        <a:lnSpc>
                          <a:spcPct val="107000"/>
                        </a:lnSpc>
                        <a:spcAft>
                          <a:spcPts val="0"/>
                        </a:spcAft>
                      </a:pPr>
                      <a:r>
                        <a:rPr lang="en-AU" sz="1600" b="1" dirty="0">
                          <a:effectLst/>
                        </a:rPr>
                        <a:t>Test positivity rate (%)</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r">
                        <a:lnSpc>
                          <a:spcPct val="107000"/>
                        </a:lnSpc>
                        <a:spcAft>
                          <a:spcPts val="0"/>
                        </a:spcAft>
                      </a:pPr>
                      <a:r>
                        <a:rPr lang="en-AU" sz="1600" b="1" dirty="0">
                          <a:effectLst/>
                        </a:rPr>
                        <a:t>Number positive cases</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r">
                        <a:lnSpc>
                          <a:spcPct val="107000"/>
                        </a:lnSpc>
                        <a:spcAft>
                          <a:spcPts val="0"/>
                        </a:spcAft>
                      </a:pPr>
                      <a:r>
                        <a:rPr lang="en-AU" sz="1600" b="1" dirty="0">
                          <a:effectLst/>
                        </a:rPr>
                        <a:t>Test positivity rate (%)</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r">
                        <a:lnSpc>
                          <a:spcPct val="107000"/>
                        </a:lnSpc>
                        <a:spcAft>
                          <a:spcPts val="0"/>
                        </a:spcAft>
                      </a:pPr>
                      <a:r>
                        <a:rPr lang="en-AU" sz="1600" b="1" dirty="0">
                          <a:effectLst/>
                        </a:rPr>
                        <a:t>Number positive cases</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r">
                        <a:lnSpc>
                          <a:spcPct val="107000"/>
                        </a:lnSpc>
                        <a:spcAft>
                          <a:spcPts val="0"/>
                        </a:spcAft>
                      </a:pPr>
                      <a:r>
                        <a:rPr lang="en-AU" sz="1600" b="1" dirty="0">
                          <a:effectLst/>
                        </a:rPr>
                        <a:t>Test positivity rate (%)</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extLst>
                  <a:ext uri="{0D108BD9-81ED-4DB2-BD59-A6C34878D82A}">
                    <a16:rowId xmlns:a16="http://schemas.microsoft.com/office/drawing/2014/main" val="2266212706"/>
                  </a:ext>
                </a:extLst>
              </a:tr>
              <a:tr h="1037877">
                <a:tc>
                  <a:txBody>
                    <a:bodyPr/>
                    <a:lstStyle/>
                    <a:p>
                      <a:pPr>
                        <a:lnSpc>
                          <a:spcPct val="107000"/>
                        </a:lnSpc>
                        <a:spcAft>
                          <a:spcPts val="0"/>
                        </a:spcAft>
                      </a:pPr>
                      <a:r>
                        <a:rPr lang="en-AU" sz="1600" dirty="0">
                          <a:effectLst/>
                        </a:rPr>
                        <a:t>Hepatitis C antibody/RNA (Perth: n=36)</a:t>
                      </a:r>
                    </a:p>
                    <a:p>
                      <a:pPr>
                        <a:lnSpc>
                          <a:spcPct val="107000"/>
                        </a:lnSpc>
                        <a:spcAft>
                          <a:spcPts val="0"/>
                        </a:spcAft>
                      </a:pPr>
                      <a:r>
                        <a:rPr lang="en-AU" sz="1600" dirty="0">
                          <a:effectLst/>
                        </a:rPr>
                        <a:t>(SW: n=13)</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C00000"/>
                    </a:solidFill>
                  </a:tcPr>
                </a:tc>
                <a:tc>
                  <a:txBody>
                    <a:bodyPr/>
                    <a:lstStyle/>
                    <a:p>
                      <a:pPr algn="r">
                        <a:lnSpc>
                          <a:spcPct val="107000"/>
                        </a:lnSpc>
                        <a:spcAft>
                          <a:spcPts val="0"/>
                        </a:spcAft>
                      </a:pPr>
                      <a:r>
                        <a:rPr lang="en-AU" sz="1600" b="1" dirty="0">
                          <a:effectLst/>
                        </a:rPr>
                        <a:t>1</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FFCC99"/>
                    </a:solidFill>
                  </a:tcPr>
                </a:tc>
                <a:tc>
                  <a:txBody>
                    <a:bodyPr/>
                    <a:lstStyle/>
                    <a:p>
                      <a:pPr algn="r">
                        <a:lnSpc>
                          <a:spcPct val="107000"/>
                        </a:lnSpc>
                        <a:spcAft>
                          <a:spcPts val="0"/>
                        </a:spcAft>
                      </a:pPr>
                      <a:r>
                        <a:rPr lang="en-AU" sz="1600" b="1" dirty="0">
                          <a:effectLst/>
                        </a:rPr>
                        <a:t>2.78%</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FFCC99"/>
                    </a:solidFill>
                  </a:tcPr>
                </a:tc>
                <a:tc>
                  <a:txBody>
                    <a:bodyPr/>
                    <a:lstStyle/>
                    <a:p>
                      <a:pPr algn="r">
                        <a:lnSpc>
                          <a:spcPct val="107000"/>
                        </a:lnSpc>
                        <a:spcAft>
                          <a:spcPts val="0"/>
                        </a:spcAft>
                      </a:pPr>
                      <a:r>
                        <a:rPr lang="en-AU" sz="1600" b="1" dirty="0">
                          <a:effectLst/>
                        </a:rPr>
                        <a:t>1</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FFCC99"/>
                    </a:solidFill>
                  </a:tcPr>
                </a:tc>
                <a:tc>
                  <a:txBody>
                    <a:bodyPr/>
                    <a:lstStyle/>
                    <a:p>
                      <a:pPr algn="r">
                        <a:lnSpc>
                          <a:spcPct val="107000"/>
                        </a:lnSpc>
                        <a:spcAft>
                          <a:spcPts val="0"/>
                        </a:spcAft>
                      </a:pPr>
                      <a:r>
                        <a:rPr lang="en-AU" sz="1600" b="1" dirty="0">
                          <a:effectLst/>
                        </a:rPr>
                        <a:t>7.69%</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FFCC99"/>
                    </a:solidFill>
                  </a:tcPr>
                </a:tc>
                <a:tc>
                  <a:txBody>
                    <a:bodyPr/>
                    <a:lstStyle/>
                    <a:p>
                      <a:pPr algn="r">
                        <a:lnSpc>
                          <a:spcPct val="107000"/>
                        </a:lnSpc>
                        <a:spcAft>
                          <a:spcPts val="0"/>
                        </a:spcAft>
                      </a:pPr>
                      <a:r>
                        <a:rPr lang="en-AU" sz="1600" b="1" dirty="0">
                          <a:effectLst/>
                        </a:rPr>
                        <a:t>2</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FFCC99"/>
                    </a:solidFill>
                  </a:tcPr>
                </a:tc>
                <a:tc>
                  <a:txBody>
                    <a:bodyPr/>
                    <a:lstStyle/>
                    <a:p>
                      <a:pPr algn="r">
                        <a:lnSpc>
                          <a:spcPct val="107000"/>
                        </a:lnSpc>
                        <a:spcAft>
                          <a:spcPts val="0"/>
                        </a:spcAft>
                      </a:pPr>
                      <a:r>
                        <a:rPr lang="en-AU" sz="1600" b="1" dirty="0">
                          <a:effectLst/>
                        </a:rPr>
                        <a:t>4.08%</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FFCC99"/>
                    </a:solidFill>
                  </a:tcPr>
                </a:tc>
                <a:extLst>
                  <a:ext uri="{0D108BD9-81ED-4DB2-BD59-A6C34878D82A}">
                    <a16:rowId xmlns:a16="http://schemas.microsoft.com/office/drawing/2014/main" val="3131891985"/>
                  </a:ext>
                </a:extLst>
              </a:tr>
              <a:tr h="1037877">
                <a:tc>
                  <a:txBody>
                    <a:bodyPr/>
                    <a:lstStyle/>
                    <a:p>
                      <a:pPr>
                        <a:lnSpc>
                          <a:spcPct val="107000"/>
                        </a:lnSpc>
                        <a:spcAft>
                          <a:spcPts val="0"/>
                        </a:spcAft>
                      </a:pPr>
                      <a:r>
                        <a:rPr lang="en-AU" sz="1600" dirty="0">
                          <a:effectLst/>
                        </a:rPr>
                        <a:t>Hepatitis C </a:t>
                      </a:r>
                      <a:r>
                        <a:rPr lang="en-AU" sz="1600" dirty="0" err="1">
                          <a:effectLst/>
                        </a:rPr>
                        <a:t>GeneXpert</a:t>
                      </a:r>
                      <a:r>
                        <a:rPr lang="en-AU" sz="1600" dirty="0">
                          <a:effectLst/>
                        </a:rPr>
                        <a:t> </a:t>
                      </a:r>
                    </a:p>
                    <a:p>
                      <a:pPr>
                        <a:lnSpc>
                          <a:spcPct val="107000"/>
                        </a:lnSpc>
                        <a:spcAft>
                          <a:spcPts val="0"/>
                        </a:spcAft>
                      </a:pPr>
                      <a:r>
                        <a:rPr lang="en-AU" sz="1600" dirty="0">
                          <a:effectLst/>
                        </a:rPr>
                        <a:t>(Perth: n=27)</a:t>
                      </a:r>
                    </a:p>
                    <a:p>
                      <a:pPr>
                        <a:lnSpc>
                          <a:spcPct val="107000"/>
                        </a:lnSpc>
                        <a:spcAft>
                          <a:spcPts val="0"/>
                        </a:spcAft>
                      </a:pPr>
                      <a:r>
                        <a:rPr lang="en-AU" sz="1600" dirty="0">
                          <a:effectLst/>
                        </a:rPr>
                        <a:t>(SW: n=24)</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C00000"/>
                    </a:solidFill>
                  </a:tcPr>
                </a:tc>
                <a:tc>
                  <a:txBody>
                    <a:bodyPr/>
                    <a:lstStyle/>
                    <a:p>
                      <a:pPr algn="r">
                        <a:lnSpc>
                          <a:spcPct val="107000"/>
                        </a:lnSpc>
                        <a:spcAft>
                          <a:spcPts val="0"/>
                        </a:spcAft>
                      </a:pPr>
                      <a:r>
                        <a:rPr lang="en-AU" sz="1600" b="1" dirty="0">
                          <a:effectLst/>
                        </a:rPr>
                        <a:t>4</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r">
                        <a:lnSpc>
                          <a:spcPct val="107000"/>
                        </a:lnSpc>
                        <a:spcAft>
                          <a:spcPts val="0"/>
                        </a:spcAft>
                      </a:pPr>
                      <a:r>
                        <a:rPr lang="en-AU" sz="1600" b="1" dirty="0">
                          <a:effectLst/>
                        </a:rPr>
                        <a:t>14.81%</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r">
                        <a:lnSpc>
                          <a:spcPct val="107000"/>
                        </a:lnSpc>
                        <a:spcAft>
                          <a:spcPts val="0"/>
                        </a:spcAft>
                      </a:pPr>
                      <a:r>
                        <a:rPr lang="en-AU" sz="1600" b="1" dirty="0">
                          <a:effectLst/>
                        </a:rPr>
                        <a:t>3</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r">
                        <a:lnSpc>
                          <a:spcPct val="107000"/>
                        </a:lnSpc>
                        <a:spcAft>
                          <a:spcPts val="0"/>
                        </a:spcAft>
                      </a:pPr>
                      <a:r>
                        <a:rPr lang="en-AU" sz="1600" b="1" dirty="0">
                          <a:effectLst/>
                        </a:rPr>
                        <a:t>12.50%</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r">
                        <a:lnSpc>
                          <a:spcPct val="107000"/>
                        </a:lnSpc>
                        <a:spcAft>
                          <a:spcPts val="0"/>
                        </a:spcAft>
                      </a:pPr>
                      <a:r>
                        <a:rPr lang="en-AU" sz="1600" b="1" dirty="0">
                          <a:effectLst/>
                        </a:rPr>
                        <a:t>7</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r">
                        <a:lnSpc>
                          <a:spcPct val="107000"/>
                        </a:lnSpc>
                        <a:spcAft>
                          <a:spcPts val="0"/>
                        </a:spcAft>
                      </a:pPr>
                      <a:r>
                        <a:rPr lang="en-AU" sz="1600" b="1" dirty="0">
                          <a:effectLst/>
                        </a:rPr>
                        <a:t>13.72%</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extLst>
                  <a:ext uri="{0D108BD9-81ED-4DB2-BD59-A6C34878D82A}">
                    <a16:rowId xmlns:a16="http://schemas.microsoft.com/office/drawing/2014/main" val="2037955635"/>
                  </a:ext>
                </a:extLst>
              </a:tr>
              <a:tr h="778409">
                <a:tc>
                  <a:txBody>
                    <a:bodyPr/>
                    <a:lstStyle/>
                    <a:p>
                      <a:pPr>
                        <a:lnSpc>
                          <a:spcPct val="107000"/>
                        </a:lnSpc>
                        <a:spcAft>
                          <a:spcPts val="0"/>
                        </a:spcAft>
                      </a:pPr>
                      <a:r>
                        <a:rPr lang="en-AU" sz="1600" dirty="0">
                          <a:effectLst/>
                        </a:rPr>
                        <a:t>Chlamydia </a:t>
                      </a:r>
                    </a:p>
                    <a:p>
                      <a:pPr>
                        <a:lnSpc>
                          <a:spcPct val="107000"/>
                        </a:lnSpc>
                        <a:spcAft>
                          <a:spcPts val="0"/>
                        </a:spcAft>
                      </a:pPr>
                      <a:r>
                        <a:rPr lang="en-AU" sz="1600" dirty="0">
                          <a:effectLst/>
                        </a:rPr>
                        <a:t>(Perth: n=10)</a:t>
                      </a:r>
                    </a:p>
                    <a:p>
                      <a:pPr>
                        <a:lnSpc>
                          <a:spcPct val="107000"/>
                        </a:lnSpc>
                        <a:spcAft>
                          <a:spcPts val="0"/>
                        </a:spcAft>
                      </a:pPr>
                      <a:r>
                        <a:rPr lang="en-AU" sz="1600" dirty="0">
                          <a:effectLst/>
                        </a:rPr>
                        <a:t>(SW: n=18)</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C00000"/>
                    </a:solidFill>
                  </a:tcPr>
                </a:tc>
                <a:tc>
                  <a:txBody>
                    <a:bodyPr/>
                    <a:lstStyle/>
                    <a:p>
                      <a:pPr algn="r">
                        <a:lnSpc>
                          <a:spcPct val="107000"/>
                        </a:lnSpc>
                        <a:spcAft>
                          <a:spcPts val="0"/>
                        </a:spcAft>
                      </a:pPr>
                      <a:r>
                        <a:rPr lang="en-AU" sz="1600" b="1" dirty="0">
                          <a:effectLst/>
                        </a:rPr>
                        <a:t>1</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FFCC99"/>
                    </a:solidFill>
                  </a:tcPr>
                </a:tc>
                <a:tc>
                  <a:txBody>
                    <a:bodyPr/>
                    <a:lstStyle/>
                    <a:p>
                      <a:pPr algn="r">
                        <a:lnSpc>
                          <a:spcPct val="107000"/>
                        </a:lnSpc>
                        <a:spcAft>
                          <a:spcPts val="0"/>
                        </a:spcAft>
                      </a:pPr>
                      <a:r>
                        <a:rPr lang="en-AU" sz="1600" b="1" dirty="0">
                          <a:effectLst/>
                        </a:rPr>
                        <a:t>10.00%</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FFCC99"/>
                    </a:solidFill>
                  </a:tcPr>
                </a:tc>
                <a:tc>
                  <a:txBody>
                    <a:bodyPr/>
                    <a:lstStyle/>
                    <a:p>
                      <a:pPr algn="r">
                        <a:lnSpc>
                          <a:spcPct val="107000"/>
                        </a:lnSpc>
                        <a:spcAft>
                          <a:spcPts val="0"/>
                        </a:spcAft>
                      </a:pPr>
                      <a:r>
                        <a:rPr lang="en-AU" sz="1600" b="1" dirty="0">
                          <a:effectLst/>
                        </a:rPr>
                        <a:t>0</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FFCC99"/>
                    </a:solidFill>
                  </a:tcPr>
                </a:tc>
                <a:tc>
                  <a:txBody>
                    <a:bodyPr/>
                    <a:lstStyle/>
                    <a:p>
                      <a:pPr algn="r">
                        <a:lnSpc>
                          <a:spcPct val="107000"/>
                        </a:lnSpc>
                        <a:spcAft>
                          <a:spcPts val="0"/>
                        </a:spcAft>
                      </a:pPr>
                      <a:r>
                        <a:rPr lang="en-AU" sz="1600" b="1" dirty="0">
                          <a:effectLst/>
                        </a:rPr>
                        <a:t>0.00%</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FFCC99"/>
                    </a:solidFill>
                  </a:tcPr>
                </a:tc>
                <a:tc>
                  <a:txBody>
                    <a:bodyPr/>
                    <a:lstStyle/>
                    <a:p>
                      <a:pPr algn="r">
                        <a:lnSpc>
                          <a:spcPct val="107000"/>
                        </a:lnSpc>
                        <a:spcAft>
                          <a:spcPts val="0"/>
                        </a:spcAft>
                      </a:pPr>
                      <a:r>
                        <a:rPr lang="en-AU" sz="1600" b="1" dirty="0">
                          <a:effectLst/>
                        </a:rPr>
                        <a:t>1</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FFCC99"/>
                    </a:solidFill>
                  </a:tcPr>
                </a:tc>
                <a:tc>
                  <a:txBody>
                    <a:bodyPr/>
                    <a:lstStyle/>
                    <a:p>
                      <a:pPr algn="r">
                        <a:lnSpc>
                          <a:spcPct val="107000"/>
                        </a:lnSpc>
                        <a:spcAft>
                          <a:spcPts val="0"/>
                        </a:spcAft>
                      </a:pPr>
                      <a:r>
                        <a:rPr lang="en-AU" sz="1600" b="1" dirty="0">
                          <a:effectLst/>
                        </a:rPr>
                        <a:t>3.57%</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FFCC99"/>
                    </a:solidFill>
                  </a:tcPr>
                </a:tc>
                <a:extLst>
                  <a:ext uri="{0D108BD9-81ED-4DB2-BD59-A6C34878D82A}">
                    <a16:rowId xmlns:a16="http://schemas.microsoft.com/office/drawing/2014/main" val="2162080477"/>
                  </a:ext>
                </a:extLst>
              </a:tr>
              <a:tr h="778409">
                <a:tc>
                  <a:txBody>
                    <a:bodyPr/>
                    <a:lstStyle/>
                    <a:p>
                      <a:pPr>
                        <a:lnSpc>
                          <a:spcPct val="107000"/>
                        </a:lnSpc>
                        <a:spcAft>
                          <a:spcPts val="0"/>
                        </a:spcAft>
                      </a:pPr>
                      <a:r>
                        <a:rPr lang="en-AU" sz="1600" dirty="0">
                          <a:effectLst/>
                        </a:rPr>
                        <a:t>Gonorrhoea </a:t>
                      </a:r>
                    </a:p>
                    <a:p>
                      <a:pPr>
                        <a:lnSpc>
                          <a:spcPct val="107000"/>
                        </a:lnSpc>
                        <a:spcAft>
                          <a:spcPts val="0"/>
                        </a:spcAft>
                      </a:pPr>
                      <a:r>
                        <a:rPr lang="en-AU" sz="1600" dirty="0">
                          <a:effectLst/>
                        </a:rPr>
                        <a:t>(Perth: n=10) </a:t>
                      </a:r>
                    </a:p>
                    <a:p>
                      <a:pPr>
                        <a:lnSpc>
                          <a:spcPct val="107000"/>
                        </a:lnSpc>
                        <a:spcAft>
                          <a:spcPts val="0"/>
                        </a:spcAft>
                      </a:pPr>
                      <a:r>
                        <a:rPr lang="en-AU" sz="1600" dirty="0">
                          <a:effectLst/>
                        </a:rPr>
                        <a:t>(SW: n=18)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solidFill>
                      <a:srgbClr val="C00000"/>
                    </a:solidFill>
                  </a:tcPr>
                </a:tc>
                <a:tc>
                  <a:txBody>
                    <a:bodyPr/>
                    <a:lstStyle/>
                    <a:p>
                      <a:pPr algn="r">
                        <a:lnSpc>
                          <a:spcPct val="107000"/>
                        </a:lnSpc>
                        <a:spcAft>
                          <a:spcPts val="0"/>
                        </a:spcAft>
                      </a:pPr>
                      <a:r>
                        <a:rPr lang="en-AU" sz="1600" b="1" dirty="0">
                          <a:effectLst/>
                        </a:rPr>
                        <a:t>0</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r">
                        <a:lnSpc>
                          <a:spcPct val="107000"/>
                        </a:lnSpc>
                        <a:spcAft>
                          <a:spcPts val="0"/>
                        </a:spcAft>
                      </a:pPr>
                      <a:r>
                        <a:rPr lang="en-AU" sz="1600" b="1" dirty="0">
                          <a:effectLst/>
                        </a:rPr>
                        <a:t>0.00%</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r">
                        <a:lnSpc>
                          <a:spcPct val="107000"/>
                        </a:lnSpc>
                        <a:spcAft>
                          <a:spcPts val="0"/>
                        </a:spcAft>
                      </a:pPr>
                      <a:r>
                        <a:rPr lang="en-AU" sz="1600" b="1" dirty="0">
                          <a:effectLst/>
                        </a:rPr>
                        <a:t>0</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r">
                        <a:lnSpc>
                          <a:spcPct val="107000"/>
                        </a:lnSpc>
                        <a:spcAft>
                          <a:spcPts val="0"/>
                        </a:spcAft>
                      </a:pPr>
                      <a:r>
                        <a:rPr lang="en-AU" sz="1600" b="1" dirty="0">
                          <a:effectLst/>
                        </a:rPr>
                        <a:t>0.00%</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r">
                        <a:lnSpc>
                          <a:spcPct val="107000"/>
                        </a:lnSpc>
                        <a:spcAft>
                          <a:spcPts val="0"/>
                        </a:spcAft>
                      </a:pPr>
                      <a:r>
                        <a:rPr lang="en-AU" sz="1600" b="1" dirty="0">
                          <a:effectLst/>
                        </a:rPr>
                        <a:t>0</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r">
                        <a:lnSpc>
                          <a:spcPct val="107000"/>
                        </a:lnSpc>
                        <a:spcAft>
                          <a:spcPts val="0"/>
                        </a:spcAft>
                      </a:pPr>
                      <a:r>
                        <a:rPr lang="en-AU" sz="1600" b="1" dirty="0">
                          <a:effectLst/>
                        </a:rPr>
                        <a:t>0.00%</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78" marR="64878"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extLst>
                  <a:ext uri="{0D108BD9-81ED-4DB2-BD59-A6C34878D82A}">
                    <a16:rowId xmlns:a16="http://schemas.microsoft.com/office/drawing/2014/main" val="2323161396"/>
                  </a:ext>
                </a:extLst>
              </a:tr>
            </a:tbl>
          </a:graphicData>
        </a:graphic>
      </p:graphicFrame>
      <p:sp>
        <p:nvSpPr>
          <p:cNvPr id="7" name="Right Triangle 6"/>
          <p:cNvSpPr/>
          <p:nvPr/>
        </p:nvSpPr>
        <p:spPr>
          <a:xfrm rot="10800000">
            <a:off x="8271164" y="-16189"/>
            <a:ext cx="3920835" cy="1207724"/>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Placeholder 3">
            <a:extLst>
              <a:ext uri="{FF2B5EF4-FFF2-40B4-BE49-F238E27FC236}">
                <a16:creationId xmlns:a16="http://schemas.microsoft.com/office/drawing/2014/main" id="{18BB498E-5036-4906-A7A0-080B7B9BD596}"/>
              </a:ext>
            </a:extLst>
          </p:cNvPr>
          <p:cNvSpPr>
            <a:spLocks noGrp="1"/>
          </p:cNvSpPr>
          <p:nvPr>
            <p:ph type="body" sz="quarter" idx="10"/>
          </p:nvPr>
        </p:nvSpPr>
        <p:spPr>
          <a:xfrm>
            <a:off x="250888" y="6373813"/>
            <a:ext cx="5994400" cy="358775"/>
          </a:xfrm>
        </p:spPr>
        <p:txBody>
          <a:bodyPr/>
          <a:lstStyle/>
          <a:p>
            <a:r>
              <a:rPr lang="en-AU" dirty="0"/>
              <a:t>*</a:t>
            </a:r>
            <a:r>
              <a:rPr lang="en-AU" dirty="0" smtClean="0"/>
              <a:t>SHBBVP </a:t>
            </a:r>
            <a:r>
              <a:rPr lang="en-AU" dirty="0"/>
              <a:t>annual epidemiological report 2020</a:t>
            </a:r>
          </a:p>
        </p:txBody>
      </p:sp>
    </p:spTree>
    <p:extLst>
      <p:ext uri="{BB962C8B-B14F-4D97-AF65-F5344CB8AC3E}">
        <p14:creationId xmlns:p14="http://schemas.microsoft.com/office/powerpoint/2010/main" val="2414290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190"/>
            <a:ext cx="12192000" cy="1180407"/>
          </a:xfrm>
          <a:prstGeom prst="rect">
            <a:avLst/>
          </a:prstGeom>
          <a:solidFill>
            <a:srgbClr val="FEE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sz="4000" dirty="0" smtClean="0"/>
              <a:t>Testing rates</a:t>
            </a:r>
            <a:endParaRPr lang="en-AU"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9892313"/>
              </p:ext>
            </p:extLst>
          </p:nvPr>
        </p:nvGraphicFramePr>
        <p:xfrm>
          <a:off x="2059810" y="1861012"/>
          <a:ext cx="7872873" cy="2763520"/>
        </p:xfrm>
        <a:graphic>
          <a:graphicData uri="http://schemas.openxmlformats.org/drawingml/2006/table">
            <a:tbl>
              <a:tblPr firstRow="1" bandRow="1">
                <a:tableStyleId>{5C22544A-7EE6-4342-B048-85BDC9FD1C3A}</a:tableStyleId>
              </a:tblPr>
              <a:tblGrid>
                <a:gridCol w="2914933">
                  <a:extLst>
                    <a:ext uri="{9D8B030D-6E8A-4147-A177-3AD203B41FA5}">
                      <a16:colId xmlns:a16="http://schemas.microsoft.com/office/drawing/2014/main" val="2098033674"/>
                    </a:ext>
                  </a:extLst>
                </a:gridCol>
                <a:gridCol w="2333649">
                  <a:extLst>
                    <a:ext uri="{9D8B030D-6E8A-4147-A177-3AD203B41FA5}">
                      <a16:colId xmlns:a16="http://schemas.microsoft.com/office/drawing/2014/main" val="1473742616"/>
                    </a:ext>
                  </a:extLst>
                </a:gridCol>
                <a:gridCol w="2624291">
                  <a:extLst>
                    <a:ext uri="{9D8B030D-6E8A-4147-A177-3AD203B41FA5}">
                      <a16:colId xmlns:a16="http://schemas.microsoft.com/office/drawing/2014/main" val="21320104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STI/BBV test</a:t>
                      </a:r>
                      <a:endParaRPr lang="en-AU" dirty="0" smtClean="0">
                        <a:solidFill>
                          <a:srgbClr val="FF0000"/>
                        </a:solidFill>
                      </a:endParaRPr>
                    </a:p>
                    <a:p>
                      <a:endParaRPr lang="en-AU" dirty="0"/>
                    </a:p>
                  </a:txBody>
                  <a:tcPr>
                    <a:solidFill>
                      <a:srgbClr val="A80404"/>
                    </a:solidFill>
                  </a:tcPr>
                </a:tc>
                <a:tc>
                  <a:txBody>
                    <a:bodyPr/>
                    <a:lstStyle/>
                    <a:p>
                      <a:pPr algn="ctr"/>
                      <a:r>
                        <a:rPr lang="en-AU" dirty="0" smtClean="0"/>
                        <a:t>Perth/SW</a:t>
                      </a:r>
                    </a:p>
                    <a:p>
                      <a:pPr algn="ctr"/>
                      <a:r>
                        <a:rPr lang="en-AU" dirty="0" smtClean="0"/>
                        <a:t>n-=110</a:t>
                      </a:r>
                      <a:endParaRPr lang="en-AU" dirty="0"/>
                    </a:p>
                  </a:txBody>
                  <a:tcPr>
                    <a:solidFill>
                      <a:srgbClr val="A80404"/>
                    </a:solidFill>
                  </a:tcPr>
                </a:tc>
                <a:tc>
                  <a:txBody>
                    <a:bodyPr/>
                    <a:lstStyle/>
                    <a:p>
                      <a:r>
                        <a:rPr lang="en-AU" dirty="0" smtClean="0"/>
                        <a:t>Epidemiological</a:t>
                      </a:r>
                      <a:r>
                        <a:rPr lang="en-AU" baseline="0" dirty="0" smtClean="0"/>
                        <a:t> data*</a:t>
                      </a:r>
                      <a:endParaRPr lang="en-AU" dirty="0"/>
                    </a:p>
                  </a:txBody>
                  <a:tcPr>
                    <a:solidFill>
                      <a:srgbClr val="A80404"/>
                    </a:solidFill>
                  </a:tcPr>
                </a:tc>
                <a:extLst>
                  <a:ext uri="{0D108BD9-81ED-4DB2-BD59-A6C34878D82A}">
                    <a16:rowId xmlns:a16="http://schemas.microsoft.com/office/drawing/2014/main" val="3892061715"/>
                  </a:ext>
                </a:extLst>
              </a:tr>
              <a:tr h="370840">
                <a:tc>
                  <a:txBody>
                    <a:bodyPr/>
                    <a:lstStyle/>
                    <a:p>
                      <a:r>
                        <a:rPr lang="en-AU" b="1" dirty="0" smtClean="0"/>
                        <a:t>Syphilis(any test)</a:t>
                      </a:r>
                      <a:endParaRPr lang="en-AU" b="1" dirty="0"/>
                    </a:p>
                  </a:txBody>
                  <a:tcPr>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r>
                        <a:rPr lang="en-AU" b="1" dirty="0" smtClean="0"/>
                        <a:t>86%</a:t>
                      </a:r>
                      <a:endParaRPr lang="en-AU" b="1" dirty="0"/>
                    </a:p>
                  </a:txBody>
                  <a:tcPr>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r>
                        <a:rPr lang="en-AU" b="1" dirty="0" smtClean="0"/>
                        <a:t>4.5%</a:t>
                      </a:r>
                      <a:endParaRPr lang="en-AU" b="1" dirty="0"/>
                    </a:p>
                  </a:txBody>
                  <a:tcPr>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extLst>
                  <a:ext uri="{0D108BD9-81ED-4DB2-BD59-A6C34878D82A}">
                    <a16:rowId xmlns:a16="http://schemas.microsoft.com/office/drawing/2014/main" val="2626032414"/>
                  </a:ext>
                </a:extLst>
              </a:tr>
              <a:tr h="370840">
                <a:tc>
                  <a:txBody>
                    <a:bodyPr/>
                    <a:lstStyle/>
                    <a:p>
                      <a:r>
                        <a:rPr lang="en-AU" b="1" dirty="0" smtClean="0"/>
                        <a:t>HIV</a:t>
                      </a:r>
                      <a:endParaRPr lang="en-AU" b="1" dirty="0"/>
                    </a:p>
                  </a:txBody>
                  <a:tcPr>
                    <a:solidFill>
                      <a:srgbClr val="FFCC99"/>
                    </a:solidFill>
                  </a:tcPr>
                </a:tc>
                <a:tc>
                  <a:txBody>
                    <a:bodyPr/>
                    <a:lstStyle/>
                    <a:p>
                      <a:pPr algn="ctr"/>
                      <a:r>
                        <a:rPr lang="en-AU" b="1" dirty="0" smtClean="0"/>
                        <a:t>40%</a:t>
                      </a:r>
                      <a:endParaRPr lang="en-AU" b="1" dirty="0"/>
                    </a:p>
                  </a:txBody>
                  <a:tcPr>
                    <a:solidFill>
                      <a:srgbClr val="FFCC99"/>
                    </a:solidFill>
                  </a:tcPr>
                </a:tc>
                <a:tc>
                  <a:txBody>
                    <a:bodyPr/>
                    <a:lstStyle/>
                    <a:p>
                      <a:pPr algn="ctr"/>
                      <a:r>
                        <a:rPr lang="en-AU" b="1" dirty="0" smtClean="0"/>
                        <a:t>5.6%</a:t>
                      </a:r>
                      <a:endParaRPr lang="en-AU" b="1" dirty="0"/>
                    </a:p>
                  </a:txBody>
                  <a:tcPr>
                    <a:solidFill>
                      <a:srgbClr val="FFCC99"/>
                    </a:solidFill>
                  </a:tcPr>
                </a:tc>
                <a:extLst>
                  <a:ext uri="{0D108BD9-81ED-4DB2-BD59-A6C34878D82A}">
                    <a16:rowId xmlns:a16="http://schemas.microsoft.com/office/drawing/2014/main" val="3397014811"/>
                  </a:ext>
                </a:extLst>
              </a:tr>
              <a:tr h="370840">
                <a:tc>
                  <a:txBody>
                    <a:bodyPr/>
                    <a:lstStyle/>
                    <a:p>
                      <a:r>
                        <a:rPr lang="en-AU" b="1" dirty="0" smtClean="0"/>
                        <a:t>HBV</a:t>
                      </a:r>
                      <a:endParaRPr lang="en-AU" b="1" dirty="0"/>
                    </a:p>
                  </a:txBody>
                  <a:tcPr>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r>
                        <a:rPr lang="en-AU" b="1" dirty="0" smtClean="0"/>
                        <a:t>39%</a:t>
                      </a:r>
                      <a:endParaRPr lang="en-AU" b="1" dirty="0"/>
                    </a:p>
                  </a:txBody>
                  <a:tcPr>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r>
                        <a:rPr lang="en-AU" b="1" dirty="0" smtClean="0"/>
                        <a:t>6.4%</a:t>
                      </a:r>
                      <a:endParaRPr lang="en-AU" b="1" dirty="0"/>
                    </a:p>
                  </a:txBody>
                  <a:tcPr>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extLst>
                  <a:ext uri="{0D108BD9-81ED-4DB2-BD59-A6C34878D82A}">
                    <a16:rowId xmlns:a16="http://schemas.microsoft.com/office/drawing/2014/main" val="2510300878"/>
                  </a:ext>
                </a:extLst>
              </a:tr>
              <a:tr h="370840">
                <a:tc>
                  <a:txBody>
                    <a:bodyPr/>
                    <a:lstStyle/>
                    <a:p>
                      <a:r>
                        <a:rPr lang="en-AU" b="1" dirty="0" smtClean="0"/>
                        <a:t>HCV</a:t>
                      </a:r>
                      <a:endParaRPr lang="en-AU" b="1" dirty="0"/>
                    </a:p>
                  </a:txBody>
                  <a:tcPr>
                    <a:solidFill>
                      <a:srgbClr val="FFCC99"/>
                    </a:solidFill>
                  </a:tcPr>
                </a:tc>
                <a:tc>
                  <a:txBody>
                    <a:bodyPr/>
                    <a:lstStyle/>
                    <a:p>
                      <a:pPr algn="ctr"/>
                      <a:r>
                        <a:rPr lang="en-AU" b="1" dirty="0" smtClean="0"/>
                        <a:t>90%</a:t>
                      </a:r>
                      <a:endParaRPr lang="en-AU" b="1" dirty="0"/>
                    </a:p>
                  </a:txBody>
                  <a:tcPr>
                    <a:solidFill>
                      <a:srgbClr val="FFCC99"/>
                    </a:solidFill>
                  </a:tcPr>
                </a:tc>
                <a:tc>
                  <a:txBody>
                    <a:bodyPr/>
                    <a:lstStyle/>
                    <a:p>
                      <a:pPr algn="ctr"/>
                      <a:r>
                        <a:rPr lang="en-AU" b="1" dirty="0" smtClean="0"/>
                        <a:t>5.8%</a:t>
                      </a:r>
                      <a:endParaRPr lang="en-AU" b="1" dirty="0"/>
                    </a:p>
                  </a:txBody>
                  <a:tcPr>
                    <a:solidFill>
                      <a:srgbClr val="FFCC99"/>
                    </a:solidFill>
                  </a:tcPr>
                </a:tc>
                <a:extLst>
                  <a:ext uri="{0D108BD9-81ED-4DB2-BD59-A6C34878D82A}">
                    <a16:rowId xmlns:a16="http://schemas.microsoft.com/office/drawing/2014/main" val="33477041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Chlamydia/Gonorrhoea</a:t>
                      </a:r>
                    </a:p>
                    <a:p>
                      <a:endParaRPr lang="en-AU" b="1" dirty="0"/>
                    </a:p>
                  </a:txBody>
                  <a:tcPr>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r>
                        <a:rPr lang="en-AU" b="1" dirty="0" smtClean="0"/>
                        <a:t>25%</a:t>
                      </a:r>
                      <a:endParaRPr lang="en-AU" b="1" dirty="0"/>
                    </a:p>
                  </a:txBody>
                  <a:tcPr>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r>
                        <a:rPr lang="en-AU" b="1" dirty="0" smtClean="0"/>
                        <a:t>7.7/7.5% respectively</a:t>
                      </a:r>
                      <a:endParaRPr lang="en-AU" b="1" dirty="0"/>
                    </a:p>
                  </a:txBody>
                  <a:tcPr>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extLst>
                  <a:ext uri="{0D108BD9-81ED-4DB2-BD59-A6C34878D82A}">
                    <a16:rowId xmlns:a16="http://schemas.microsoft.com/office/drawing/2014/main" val="1029519894"/>
                  </a:ext>
                </a:extLst>
              </a:tr>
            </a:tbl>
          </a:graphicData>
        </a:graphic>
      </p:graphicFrame>
      <p:sp>
        <p:nvSpPr>
          <p:cNvPr id="7" name="Right Triangle 6"/>
          <p:cNvSpPr/>
          <p:nvPr/>
        </p:nvSpPr>
        <p:spPr>
          <a:xfrm rot="10800000">
            <a:off x="8271164" y="-16189"/>
            <a:ext cx="3920835" cy="1207724"/>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Placeholder 3">
            <a:extLst>
              <a:ext uri="{FF2B5EF4-FFF2-40B4-BE49-F238E27FC236}">
                <a16:creationId xmlns:a16="http://schemas.microsoft.com/office/drawing/2014/main" id="{18BB498E-5036-4906-A7A0-080B7B9BD596}"/>
              </a:ext>
            </a:extLst>
          </p:cNvPr>
          <p:cNvSpPr>
            <a:spLocks noGrp="1"/>
          </p:cNvSpPr>
          <p:nvPr>
            <p:ph type="body" sz="quarter" idx="10"/>
          </p:nvPr>
        </p:nvSpPr>
        <p:spPr>
          <a:xfrm>
            <a:off x="250888" y="6373813"/>
            <a:ext cx="5994400" cy="358775"/>
          </a:xfrm>
        </p:spPr>
        <p:txBody>
          <a:bodyPr/>
          <a:lstStyle/>
          <a:p>
            <a:r>
              <a:rPr lang="en-AU" dirty="0"/>
              <a:t>*</a:t>
            </a:r>
            <a:r>
              <a:rPr lang="en-AU" dirty="0" smtClean="0"/>
              <a:t>SHBBVP </a:t>
            </a:r>
            <a:r>
              <a:rPr lang="en-AU" dirty="0"/>
              <a:t>annual epidemiological report 2020</a:t>
            </a:r>
          </a:p>
        </p:txBody>
      </p:sp>
      <p:sp>
        <p:nvSpPr>
          <p:cNvPr id="3" name="TextBox 2"/>
          <p:cNvSpPr txBox="1"/>
          <p:nvPr/>
        </p:nvSpPr>
        <p:spPr>
          <a:xfrm>
            <a:off x="598516" y="5321327"/>
            <a:ext cx="10994968" cy="677108"/>
          </a:xfrm>
          <a:prstGeom prst="rect">
            <a:avLst/>
          </a:prstGeom>
          <a:solidFill>
            <a:srgbClr val="A80404"/>
          </a:solidFill>
        </p:spPr>
        <p:txBody>
          <a:bodyPr wrap="square" rtlCol="0">
            <a:spAutoFit/>
          </a:bodyPr>
          <a:lstStyle/>
          <a:p>
            <a:pPr algn="ctr"/>
            <a:r>
              <a:rPr lang="en-AU" sz="2000" b="1" dirty="0">
                <a:solidFill>
                  <a:schemeClr val="bg1"/>
                </a:solidFill>
              </a:rPr>
              <a:t>Clients visiting or clinics are tested at a higher rate than people in the general population</a:t>
            </a:r>
          </a:p>
          <a:p>
            <a:endParaRPr lang="en-AU" dirty="0"/>
          </a:p>
        </p:txBody>
      </p:sp>
    </p:spTree>
    <p:extLst>
      <p:ext uri="{BB962C8B-B14F-4D97-AF65-F5344CB8AC3E}">
        <p14:creationId xmlns:p14="http://schemas.microsoft.com/office/powerpoint/2010/main" val="1958401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C63FCA4A-C409-47E4-A9D3-655898D7D849}"/>
              </a:ext>
            </a:extLst>
          </p:cNvPr>
          <p:cNvSpPr/>
          <p:nvPr/>
        </p:nvSpPr>
        <p:spPr>
          <a:xfrm>
            <a:off x="6268712" y="4271103"/>
            <a:ext cx="5529943" cy="838196"/>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419264BF-5BC3-4190-936D-10BE23C06DDE}"/>
              </a:ext>
            </a:extLst>
          </p:cNvPr>
          <p:cNvSpPr/>
          <p:nvPr/>
        </p:nvSpPr>
        <p:spPr>
          <a:xfrm>
            <a:off x="401312" y="1974216"/>
            <a:ext cx="5529943" cy="3156859"/>
          </a:xfrm>
          <a:prstGeom prst="rect">
            <a:avLst/>
          </a:prstGeom>
          <a:solidFill>
            <a:srgbClr val="1041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25C238D-CB9F-424F-B891-20ED0C73ECF7}"/>
              </a:ext>
            </a:extLst>
          </p:cNvPr>
          <p:cNvSpPr/>
          <p:nvPr/>
        </p:nvSpPr>
        <p:spPr>
          <a:xfrm>
            <a:off x="401312" y="1538787"/>
            <a:ext cx="5529943" cy="435428"/>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3500988F-54ED-4165-9A46-1386BF04F1D2}"/>
              </a:ext>
            </a:extLst>
          </p:cNvPr>
          <p:cNvSpPr>
            <a:spLocks noGrp="1"/>
          </p:cNvSpPr>
          <p:nvPr>
            <p:ph type="title"/>
          </p:nvPr>
        </p:nvSpPr>
        <p:spPr/>
        <p:txBody>
          <a:bodyPr/>
          <a:lstStyle/>
          <a:p>
            <a:r>
              <a:rPr lang="en-GB" dirty="0" smtClean="0"/>
              <a:t>Outreach Worker Interventions</a:t>
            </a:r>
            <a:endParaRPr lang="en-GB" dirty="0"/>
          </a:p>
        </p:txBody>
      </p:sp>
      <p:sp>
        <p:nvSpPr>
          <p:cNvPr id="4" name="TextBox 3">
            <a:extLst>
              <a:ext uri="{FF2B5EF4-FFF2-40B4-BE49-F238E27FC236}">
                <a16:creationId xmlns:a16="http://schemas.microsoft.com/office/drawing/2014/main" id="{9CB69F5B-EAC3-4333-BD85-AD85C2A4073C}"/>
              </a:ext>
            </a:extLst>
          </p:cNvPr>
          <p:cNvSpPr txBox="1"/>
          <p:nvPr/>
        </p:nvSpPr>
        <p:spPr>
          <a:xfrm>
            <a:off x="601239" y="1570300"/>
            <a:ext cx="5130089" cy="461665"/>
          </a:xfrm>
          <a:prstGeom prst="rect">
            <a:avLst/>
          </a:prstGeom>
          <a:noFill/>
        </p:spPr>
        <p:txBody>
          <a:bodyPr wrap="square" rtlCol="0">
            <a:spAutoFit/>
          </a:bodyPr>
          <a:lstStyle/>
          <a:p>
            <a:pPr algn="ctr"/>
            <a:r>
              <a:rPr lang="en-GB" sz="2400" b="1" dirty="0" smtClean="0">
                <a:solidFill>
                  <a:schemeClr val="bg1"/>
                </a:solidFill>
              </a:rPr>
              <a:t>Perth</a:t>
            </a:r>
            <a:endParaRPr lang="en-GB" sz="2400" b="1" dirty="0">
              <a:solidFill>
                <a:schemeClr val="bg1"/>
              </a:solidFill>
            </a:endParaRPr>
          </a:p>
        </p:txBody>
      </p:sp>
      <p:sp>
        <p:nvSpPr>
          <p:cNvPr id="14" name="TextBox 13">
            <a:extLst>
              <a:ext uri="{FF2B5EF4-FFF2-40B4-BE49-F238E27FC236}">
                <a16:creationId xmlns:a16="http://schemas.microsoft.com/office/drawing/2014/main" id="{309A0224-5B79-4F10-AA3E-141734BFAA6F}"/>
              </a:ext>
            </a:extLst>
          </p:cNvPr>
          <p:cNvSpPr txBox="1"/>
          <p:nvPr/>
        </p:nvSpPr>
        <p:spPr>
          <a:xfrm>
            <a:off x="1415998" y="2372244"/>
            <a:ext cx="3638139" cy="400110"/>
          </a:xfrm>
          <a:prstGeom prst="rect">
            <a:avLst/>
          </a:prstGeom>
          <a:noFill/>
        </p:spPr>
        <p:txBody>
          <a:bodyPr wrap="square" rtlCol="0">
            <a:spAutoFit/>
          </a:bodyPr>
          <a:lstStyle/>
          <a:p>
            <a:r>
              <a:rPr lang="en-GB" sz="2000" dirty="0" smtClean="0"/>
              <a:t>BBV/STI   75% (292/390)</a:t>
            </a:r>
            <a:endParaRPr lang="en-GB" sz="2000" dirty="0"/>
          </a:p>
        </p:txBody>
      </p:sp>
      <p:sp>
        <p:nvSpPr>
          <p:cNvPr id="15" name="TextBox 14">
            <a:extLst>
              <a:ext uri="{FF2B5EF4-FFF2-40B4-BE49-F238E27FC236}">
                <a16:creationId xmlns:a16="http://schemas.microsoft.com/office/drawing/2014/main" id="{97045237-BDEF-47F2-8395-4B1C60B2BE18}"/>
              </a:ext>
            </a:extLst>
          </p:cNvPr>
          <p:cNvSpPr txBox="1"/>
          <p:nvPr/>
        </p:nvSpPr>
        <p:spPr>
          <a:xfrm>
            <a:off x="1415998" y="2830958"/>
            <a:ext cx="3239128" cy="400110"/>
          </a:xfrm>
          <a:prstGeom prst="rect">
            <a:avLst/>
          </a:prstGeom>
          <a:noFill/>
        </p:spPr>
        <p:txBody>
          <a:bodyPr wrap="square" rtlCol="0">
            <a:spAutoFit/>
          </a:bodyPr>
          <a:lstStyle/>
          <a:p>
            <a:r>
              <a:rPr lang="en-GB" sz="2000" dirty="0" smtClean="0"/>
              <a:t>Drug health  </a:t>
            </a:r>
            <a:r>
              <a:rPr lang="en-GB" sz="2000" dirty="0"/>
              <a:t>1</a:t>
            </a:r>
            <a:r>
              <a:rPr lang="en-GB" sz="2000" dirty="0" smtClean="0"/>
              <a:t>% (5/390)</a:t>
            </a:r>
            <a:endParaRPr lang="en-GB" sz="2000" dirty="0"/>
          </a:p>
        </p:txBody>
      </p:sp>
      <p:sp>
        <p:nvSpPr>
          <p:cNvPr id="21" name="TextBox 20">
            <a:extLst>
              <a:ext uri="{FF2B5EF4-FFF2-40B4-BE49-F238E27FC236}">
                <a16:creationId xmlns:a16="http://schemas.microsoft.com/office/drawing/2014/main" id="{95C013C6-C3B4-45B8-9C94-2EABFF351369}"/>
              </a:ext>
            </a:extLst>
          </p:cNvPr>
          <p:cNvSpPr txBox="1"/>
          <p:nvPr/>
        </p:nvSpPr>
        <p:spPr>
          <a:xfrm>
            <a:off x="457651" y="1974885"/>
            <a:ext cx="5453292" cy="400110"/>
          </a:xfrm>
          <a:prstGeom prst="rect">
            <a:avLst/>
          </a:prstGeom>
          <a:noFill/>
        </p:spPr>
        <p:txBody>
          <a:bodyPr wrap="square" rtlCol="0">
            <a:spAutoFit/>
          </a:bodyPr>
          <a:lstStyle/>
          <a:p>
            <a:r>
              <a:rPr lang="en-GB" sz="2000" dirty="0" smtClean="0"/>
              <a:t>Outreach worker engaged with clients:</a:t>
            </a:r>
            <a:endParaRPr lang="en-GB" sz="2000" dirty="0"/>
          </a:p>
        </p:txBody>
      </p:sp>
      <p:sp>
        <p:nvSpPr>
          <p:cNvPr id="41" name="Rectangle 40">
            <a:extLst>
              <a:ext uri="{FF2B5EF4-FFF2-40B4-BE49-F238E27FC236}">
                <a16:creationId xmlns:a16="http://schemas.microsoft.com/office/drawing/2014/main" id="{B9232771-4233-41F3-A986-BC696FCC3116}"/>
              </a:ext>
            </a:extLst>
          </p:cNvPr>
          <p:cNvSpPr/>
          <p:nvPr/>
        </p:nvSpPr>
        <p:spPr>
          <a:xfrm>
            <a:off x="401312" y="4281985"/>
            <a:ext cx="5529943" cy="827314"/>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D9F19E8C-A54A-4645-9D38-9E090D7EF7BC}"/>
              </a:ext>
            </a:extLst>
          </p:cNvPr>
          <p:cNvSpPr txBox="1"/>
          <p:nvPr/>
        </p:nvSpPr>
        <p:spPr>
          <a:xfrm>
            <a:off x="816427" y="4282315"/>
            <a:ext cx="1001486" cy="584775"/>
          </a:xfrm>
          <a:prstGeom prst="rect">
            <a:avLst/>
          </a:prstGeom>
          <a:noFill/>
        </p:spPr>
        <p:txBody>
          <a:bodyPr wrap="square" rtlCol="0">
            <a:spAutoFit/>
          </a:bodyPr>
          <a:lstStyle/>
          <a:p>
            <a:pPr algn="ctr"/>
            <a:r>
              <a:rPr lang="en-GB" sz="3200" b="1" dirty="0" smtClean="0">
                <a:solidFill>
                  <a:schemeClr val="bg1"/>
                </a:solidFill>
              </a:rPr>
              <a:t>390</a:t>
            </a:r>
            <a:endParaRPr lang="en-GB" sz="1600" dirty="0">
              <a:solidFill>
                <a:schemeClr val="bg1"/>
              </a:solidFill>
            </a:endParaRPr>
          </a:p>
        </p:txBody>
      </p:sp>
      <p:sp>
        <p:nvSpPr>
          <p:cNvPr id="47" name="TextBox 46">
            <a:extLst>
              <a:ext uri="{FF2B5EF4-FFF2-40B4-BE49-F238E27FC236}">
                <a16:creationId xmlns:a16="http://schemas.microsoft.com/office/drawing/2014/main" id="{BA14EEE6-F3B1-4E86-A470-423609C61E1C}"/>
              </a:ext>
            </a:extLst>
          </p:cNvPr>
          <p:cNvSpPr txBox="1"/>
          <p:nvPr/>
        </p:nvSpPr>
        <p:spPr>
          <a:xfrm>
            <a:off x="1981195" y="4390948"/>
            <a:ext cx="3929748" cy="461665"/>
          </a:xfrm>
          <a:prstGeom prst="rect">
            <a:avLst/>
          </a:prstGeom>
          <a:noFill/>
        </p:spPr>
        <p:txBody>
          <a:bodyPr wrap="square" rtlCol="0">
            <a:spAutoFit/>
          </a:bodyPr>
          <a:lstStyle>
            <a:defPPr>
              <a:defRPr lang="en-US"/>
            </a:defPPr>
          </a:lstStyle>
          <a:p>
            <a:r>
              <a:rPr lang="en-AU" sz="2400" dirty="0" smtClean="0">
                <a:solidFill>
                  <a:schemeClr val="bg1"/>
                </a:solidFill>
              </a:rPr>
              <a:t>Brief interventions</a:t>
            </a:r>
            <a:endParaRPr lang="en-GB" sz="2400" dirty="0">
              <a:solidFill>
                <a:schemeClr val="bg1"/>
              </a:solidFill>
            </a:endParaRPr>
          </a:p>
        </p:txBody>
      </p:sp>
      <p:sp>
        <p:nvSpPr>
          <p:cNvPr id="48" name="Rectangle 47">
            <a:extLst>
              <a:ext uri="{FF2B5EF4-FFF2-40B4-BE49-F238E27FC236}">
                <a16:creationId xmlns:a16="http://schemas.microsoft.com/office/drawing/2014/main" id="{6A16C464-C12E-4579-BB8E-85E1B6E045FF}"/>
              </a:ext>
            </a:extLst>
          </p:cNvPr>
          <p:cNvSpPr/>
          <p:nvPr/>
        </p:nvSpPr>
        <p:spPr>
          <a:xfrm>
            <a:off x="6268712" y="1538787"/>
            <a:ext cx="5529943" cy="435428"/>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CCA66CB9-A708-4855-9CE1-917266E31C93}"/>
              </a:ext>
            </a:extLst>
          </p:cNvPr>
          <p:cNvSpPr txBox="1"/>
          <p:nvPr/>
        </p:nvSpPr>
        <p:spPr>
          <a:xfrm>
            <a:off x="6479524" y="1570300"/>
            <a:ext cx="5130089" cy="461665"/>
          </a:xfrm>
          <a:prstGeom prst="rect">
            <a:avLst/>
          </a:prstGeom>
          <a:noFill/>
        </p:spPr>
        <p:txBody>
          <a:bodyPr wrap="square" rtlCol="0">
            <a:spAutoFit/>
          </a:bodyPr>
          <a:lstStyle/>
          <a:p>
            <a:pPr algn="ctr"/>
            <a:r>
              <a:rPr lang="en-GB" sz="2400" b="1" dirty="0" smtClean="0">
                <a:solidFill>
                  <a:schemeClr val="bg1"/>
                </a:solidFill>
              </a:rPr>
              <a:t>SW</a:t>
            </a:r>
            <a:endParaRPr lang="en-GB" sz="2400" b="1" dirty="0">
              <a:solidFill>
                <a:schemeClr val="bg1"/>
              </a:solidFill>
            </a:endParaRPr>
          </a:p>
        </p:txBody>
      </p:sp>
      <p:sp>
        <p:nvSpPr>
          <p:cNvPr id="73" name="Rectangle 72">
            <a:extLst>
              <a:ext uri="{FF2B5EF4-FFF2-40B4-BE49-F238E27FC236}">
                <a16:creationId xmlns:a16="http://schemas.microsoft.com/office/drawing/2014/main" id="{1C38E7F6-5146-44AD-9CD5-F8FBCAF07B0E}"/>
              </a:ext>
            </a:extLst>
          </p:cNvPr>
          <p:cNvSpPr/>
          <p:nvPr/>
        </p:nvSpPr>
        <p:spPr>
          <a:xfrm>
            <a:off x="401312" y="5229043"/>
            <a:ext cx="11398802" cy="435428"/>
          </a:xfrm>
          <a:prstGeom prst="rect">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a:extLst>
              <a:ext uri="{FF2B5EF4-FFF2-40B4-BE49-F238E27FC236}">
                <a16:creationId xmlns:a16="http://schemas.microsoft.com/office/drawing/2014/main" id="{04C7F6F3-9098-496E-8A3E-20ED58A5877A}"/>
              </a:ext>
            </a:extLst>
          </p:cNvPr>
          <p:cNvSpPr txBox="1"/>
          <p:nvPr/>
        </p:nvSpPr>
        <p:spPr>
          <a:xfrm>
            <a:off x="459723" y="5262371"/>
            <a:ext cx="11272202" cy="400110"/>
          </a:xfrm>
          <a:prstGeom prst="rect">
            <a:avLst/>
          </a:prstGeom>
          <a:noFill/>
        </p:spPr>
        <p:txBody>
          <a:bodyPr wrap="square" rtlCol="0">
            <a:spAutoFit/>
          </a:bodyPr>
          <a:lstStyle/>
          <a:p>
            <a:pPr algn="ctr"/>
            <a:r>
              <a:rPr lang="en-GB" sz="2000" b="1" dirty="0" smtClean="0">
                <a:solidFill>
                  <a:schemeClr val="bg1"/>
                </a:solidFill>
              </a:rPr>
              <a:t>Outreach workers provide the link between the client and the health professional</a:t>
            </a:r>
            <a:endParaRPr lang="en-GB" sz="2000" b="1" dirty="0">
              <a:solidFill>
                <a:schemeClr val="bg1"/>
              </a:solidFill>
            </a:endParaRPr>
          </a:p>
        </p:txBody>
      </p:sp>
      <p:sp>
        <p:nvSpPr>
          <p:cNvPr id="77" name="Text Placeholder 4">
            <a:extLst>
              <a:ext uri="{FF2B5EF4-FFF2-40B4-BE49-F238E27FC236}">
                <a16:creationId xmlns:a16="http://schemas.microsoft.com/office/drawing/2014/main" id="{6B4BCF20-1677-4701-92A7-84B34D7CAC8C}"/>
              </a:ext>
            </a:extLst>
          </p:cNvPr>
          <p:cNvSpPr txBox="1">
            <a:spLocks/>
          </p:cNvSpPr>
          <p:nvPr/>
        </p:nvSpPr>
        <p:spPr>
          <a:xfrm>
            <a:off x="6096000" y="6373812"/>
            <a:ext cx="5994400" cy="358775"/>
          </a:xfr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sz="1000" dirty="0"/>
          </a:p>
        </p:txBody>
      </p:sp>
      <p:sp>
        <p:nvSpPr>
          <p:cNvPr id="51" name="TextBox 50">
            <a:extLst>
              <a:ext uri="{FF2B5EF4-FFF2-40B4-BE49-F238E27FC236}">
                <a16:creationId xmlns:a16="http://schemas.microsoft.com/office/drawing/2014/main" id="{95C013C6-C3B4-45B8-9C94-2EABFF351369}"/>
              </a:ext>
            </a:extLst>
          </p:cNvPr>
          <p:cNvSpPr txBox="1"/>
          <p:nvPr/>
        </p:nvSpPr>
        <p:spPr>
          <a:xfrm>
            <a:off x="6345363" y="1945102"/>
            <a:ext cx="5453292" cy="400110"/>
          </a:xfrm>
          <a:prstGeom prst="rect">
            <a:avLst/>
          </a:prstGeom>
          <a:noFill/>
        </p:spPr>
        <p:txBody>
          <a:bodyPr wrap="square" rtlCol="0">
            <a:spAutoFit/>
          </a:bodyPr>
          <a:lstStyle/>
          <a:p>
            <a:r>
              <a:rPr lang="en-GB" sz="2000" dirty="0" smtClean="0"/>
              <a:t>Outreach worker engaged with clients:</a:t>
            </a:r>
            <a:endParaRPr lang="en-GB" sz="2000" dirty="0"/>
          </a:p>
        </p:txBody>
      </p:sp>
      <p:sp>
        <p:nvSpPr>
          <p:cNvPr id="55" name="TextBox 54">
            <a:extLst>
              <a:ext uri="{FF2B5EF4-FFF2-40B4-BE49-F238E27FC236}">
                <a16:creationId xmlns:a16="http://schemas.microsoft.com/office/drawing/2014/main" id="{97045237-BDEF-47F2-8395-4B1C60B2BE18}"/>
              </a:ext>
            </a:extLst>
          </p:cNvPr>
          <p:cNvSpPr txBox="1"/>
          <p:nvPr/>
        </p:nvSpPr>
        <p:spPr>
          <a:xfrm>
            <a:off x="7274130" y="3316158"/>
            <a:ext cx="3732520" cy="400110"/>
          </a:xfrm>
          <a:prstGeom prst="rect">
            <a:avLst/>
          </a:prstGeom>
          <a:noFill/>
        </p:spPr>
        <p:txBody>
          <a:bodyPr wrap="square" rtlCol="0">
            <a:spAutoFit/>
          </a:bodyPr>
          <a:lstStyle/>
          <a:p>
            <a:r>
              <a:rPr lang="en-GB" sz="2000" dirty="0" smtClean="0"/>
              <a:t>Other health 14% (20/138)  </a:t>
            </a:r>
            <a:endParaRPr lang="en-GB" sz="2000" dirty="0"/>
          </a:p>
        </p:txBody>
      </p:sp>
      <p:sp>
        <p:nvSpPr>
          <p:cNvPr id="57" name="TextBox 56">
            <a:extLst>
              <a:ext uri="{FF2B5EF4-FFF2-40B4-BE49-F238E27FC236}">
                <a16:creationId xmlns:a16="http://schemas.microsoft.com/office/drawing/2014/main" id="{D9F19E8C-A54A-4645-9D38-9E090D7EF7BC}"/>
              </a:ext>
            </a:extLst>
          </p:cNvPr>
          <p:cNvSpPr txBox="1"/>
          <p:nvPr/>
        </p:nvSpPr>
        <p:spPr>
          <a:xfrm>
            <a:off x="6638107" y="4309888"/>
            <a:ext cx="1001486" cy="584775"/>
          </a:xfrm>
          <a:prstGeom prst="rect">
            <a:avLst/>
          </a:prstGeom>
          <a:noFill/>
        </p:spPr>
        <p:txBody>
          <a:bodyPr wrap="square" rtlCol="0">
            <a:spAutoFit/>
          </a:bodyPr>
          <a:lstStyle/>
          <a:p>
            <a:pPr algn="ctr"/>
            <a:r>
              <a:rPr lang="en-GB" sz="3200" b="1" dirty="0" smtClean="0">
                <a:solidFill>
                  <a:schemeClr val="bg1"/>
                </a:solidFill>
              </a:rPr>
              <a:t>138</a:t>
            </a:r>
            <a:endParaRPr lang="en-GB" sz="1600" dirty="0">
              <a:solidFill>
                <a:schemeClr val="bg1"/>
              </a:solidFill>
            </a:endParaRPr>
          </a:p>
        </p:txBody>
      </p:sp>
      <p:sp>
        <p:nvSpPr>
          <p:cNvPr id="59" name="TextBox 58">
            <a:extLst>
              <a:ext uri="{FF2B5EF4-FFF2-40B4-BE49-F238E27FC236}">
                <a16:creationId xmlns:a16="http://schemas.microsoft.com/office/drawing/2014/main" id="{BA14EEE6-F3B1-4E86-A470-423609C61E1C}"/>
              </a:ext>
            </a:extLst>
          </p:cNvPr>
          <p:cNvSpPr txBox="1"/>
          <p:nvPr/>
        </p:nvSpPr>
        <p:spPr>
          <a:xfrm>
            <a:off x="7929743" y="4402220"/>
            <a:ext cx="3929748" cy="461665"/>
          </a:xfrm>
          <a:prstGeom prst="rect">
            <a:avLst/>
          </a:prstGeom>
          <a:noFill/>
        </p:spPr>
        <p:txBody>
          <a:bodyPr wrap="square" rtlCol="0">
            <a:spAutoFit/>
          </a:bodyPr>
          <a:lstStyle>
            <a:defPPr>
              <a:defRPr lang="en-US"/>
            </a:defPPr>
          </a:lstStyle>
          <a:p>
            <a:r>
              <a:rPr lang="en-AU" sz="2400" dirty="0" smtClean="0">
                <a:solidFill>
                  <a:schemeClr val="bg1"/>
                </a:solidFill>
              </a:rPr>
              <a:t>Brief interventions</a:t>
            </a:r>
            <a:endParaRPr lang="en-GB" sz="2400" dirty="0">
              <a:solidFill>
                <a:schemeClr val="bg1"/>
              </a:solidFill>
            </a:endParaRPr>
          </a:p>
        </p:txBody>
      </p:sp>
      <p:sp>
        <p:nvSpPr>
          <p:cNvPr id="64" name="TextBox 63">
            <a:extLst>
              <a:ext uri="{FF2B5EF4-FFF2-40B4-BE49-F238E27FC236}">
                <a16:creationId xmlns:a16="http://schemas.microsoft.com/office/drawing/2014/main" id="{97045237-BDEF-47F2-8395-4B1C60B2BE18}"/>
              </a:ext>
            </a:extLst>
          </p:cNvPr>
          <p:cNvSpPr txBox="1"/>
          <p:nvPr/>
        </p:nvSpPr>
        <p:spPr>
          <a:xfrm>
            <a:off x="1406322" y="3272169"/>
            <a:ext cx="3519921" cy="400110"/>
          </a:xfrm>
          <a:prstGeom prst="rect">
            <a:avLst/>
          </a:prstGeom>
          <a:noFill/>
        </p:spPr>
        <p:txBody>
          <a:bodyPr wrap="square" rtlCol="0">
            <a:spAutoFit/>
          </a:bodyPr>
          <a:lstStyle/>
          <a:p>
            <a:r>
              <a:rPr lang="en-GB" sz="2000" dirty="0" smtClean="0"/>
              <a:t>Other health  1.5% (6/390)</a:t>
            </a:r>
            <a:endParaRPr lang="en-GB" sz="2000" dirty="0"/>
          </a:p>
        </p:txBody>
      </p:sp>
      <p:sp>
        <p:nvSpPr>
          <p:cNvPr id="69" name="TextBox 68">
            <a:extLst>
              <a:ext uri="{FF2B5EF4-FFF2-40B4-BE49-F238E27FC236}">
                <a16:creationId xmlns:a16="http://schemas.microsoft.com/office/drawing/2014/main" id="{97045237-BDEF-47F2-8395-4B1C60B2BE18}"/>
              </a:ext>
            </a:extLst>
          </p:cNvPr>
          <p:cNvSpPr txBox="1"/>
          <p:nvPr/>
        </p:nvSpPr>
        <p:spPr>
          <a:xfrm>
            <a:off x="1392070" y="3739469"/>
            <a:ext cx="4210708" cy="400110"/>
          </a:xfrm>
          <a:prstGeom prst="rect">
            <a:avLst/>
          </a:prstGeom>
          <a:noFill/>
        </p:spPr>
        <p:txBody>
          <a:bodyPr wrap="square" rtlCol="0">
            <a:spAutoFit/>
          </a:bodyPr>
          <a:lstStyle/>
          <a:p>
            <a:r>
              <a:rPr lang="en-GB" sz="2000" dirty="0" smtClean="0"/>
              <a:t>Other non-health  58% (226/390)</a:t>
            </a:r>
            <a:endParaRPr lang="en-GB" sz="2000" dirty="0"/>
          </a:p>
        </p:txBody>
      </p:sp>
      <p:sp>
        <p:nvSpPr>
          <p:cNvPr id="76" name="TextBox 75">
            <a:extLst>
              <a:ext uri="{FF2B5EF4-FFF2-40B4-BE49-F238E27FC236}">
                <a16:creationId xmlns:a16="http://schemas.microsoft.com/office/drawing/2014/main" id="{309A0224-5B79-4F10-AA3E-141734BFAA6F}"/>
              </a:ext>
            </a:extLst>
          </p:cNvPr>
          <p:cNvSpPr txBox="1"/>
          <p:nvPr/>
        </p:nvSpPr>
        <p:spPr>
          <a:xfrm>
            <a:off x="7274130" y="2392224"/>
            <a:ext cx="3638139" cy="400110"/>
          </a:xfrm>
          <a:prstGeom prst="rect">
            <a:avLst/>
          </a:prstGeom>
          <a:noFill/>
        </p:spPr>
        <p:txBody>
          <a:bodyPr wrap="square" rtlCol="0">
            <a:spAutoFit/>
          </a:bodyPr>
          <a:lstStyle/>
          <a:p>
            <a:r>
              <a:rPr lang="en-GB" sz="2000" dirty="0" smtClean="0"/>
              <a:t>BBV/STI   85% (118/138)</a:t>
            </a:r>
            <a:endParaRPr lang="en-GB" sz="2000" dirty="0"/>
          </a:p>
        </p:txBody>
      </p:sp>
      <p:sp>
        <p:nvSpPr>
          <p:cNvPr id="27" name="Rectangle 26"/>
          <p:cNvSpPr/>
          <p:nvPr/>
        </p:nvSpPr>
        <p:spPr>
          <a:xfrm>
            <a:off x="0" y="-16190"/>
            <a:ext cx="12192000" cy="1180407"/>
          </a:xfrm>
          <a:prstGeom prst="rect">
            <a:avLst/>
          </a:prstGeom>
          <a:solidFill>
            <a:srgbClr val="FEE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4000" b="1" dirty="0" smtClean="0">
                <a:solidFill>
                  <a:schemeClr val="tx1"/>
                </a:solidFill>
              </a:rPr>
              <a:t>   Peer Outreach Workers</a:t>
            </a:r>
            <a:endParaRPr lang="en-AU" sz="4000" b="1" dirty="0">
              <a:solidFill>
                <a:schemeClr val="tx1"/>
              </a:solidFill>
            </a:endParaRPr>
          </a:p>
        </p:txBody>
      </p:sp>
      <p:sp>
        <p:nvSpPr>
          <p:cNvPr id="28" name="Right Triangle 27"/>
          <p:cNvSpPr/>
          <p:nvPr/>
        </p:nvSpPr>
        <p:spPr>
          <a:xfrm rot="10800000">
            <a:off x="8271164" y="-16189"/>
            <a:ext cx="3920835" cy="1207724"/>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9318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190"/>
            <a:ext cx="12192000" cy="1180407"/>
          </a:xfrm>
          <a:prstGeom prst="rect">
            <a:avLst/>
          </a:prstGeom>
          <a:solidFill>
            <a:srgbClr val="FEE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66007" y="114457"/>
            <a:ext cx="11526982" cy="946429"/>
          </a:xfrm>
        </p:spPr>
        <p:txBody>
          <a:bodyPr/>
          <a:lstStyle/>
          <a:p>
            <a:r>
              <a:rPr lang="en-AU" sz="4000" dirty="0" smtClean="0"/>
              <a:t>Service Partner Satisfaction in SW</a:t>
            </a:r>
            <a:endParaRPr lang="en-AU" sz="4000" dirty="0"/>
          </a:p>
        </p:txBody>
      </p:sp>
      <p:sp>
        <p:nvSpPr>
          <p:cNvPr id="7" name="Right Triangle 6"/>
          <p:cNvSpPr/>
          <p:nvPr/>
        </p:nvSpPr>
        <p:spPr>
          <a:xfrm rot="10800000">
            <a:off x="8271164" y="-16189"/>
            <a:ext cx="3920835" cy="1207724"/>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8126073"/>
              </p:ext>
            </p:extLst>
          </p:nvPr>
        </p:nvGraphicFramePr>
        <p:xfrm>
          <a:off x="266007" y="3133820"/>
          <a:ext cx="5657451" cy="2511426"/>
        </p:xfrm>
        <a:graphic>
          <a:graphicData uri="http://schemas.openxmlformats.org/drawingml/2006/table">
            <a:tbl>
              <a:tblPr firstRow="1" firstCol="1" bandRow="1">
                <a:tableStyleId>{5C22544A-7EE6-4342-B048-85BDC9FD1C3A}</a:tableStyleId>
              </a:tblPr>
              <a:tblGrid>
                <a:gridCol w="2076315">
                  <a:extLst>
                    <a:ext uri="{9D8B030D-6E8A-4147-A177-3AD203B41FA5}">
                      <a16:colId xmlns:a16="http://schemas.microsoft.com/office/drawing/2014/main" val="2135806709"/>
                    </a:ext>
                  </a:extLst>
                </a:gridCol>
                <a:gridCol w="744573">
                  <a:extLst>
                    <a:ext uri="{9D8B030D-6E8A-4147-A177-3AD203B41FA5}">
                      <a16:colId xmlns:a16="http://schemas.microsoft.com/office/drawing/2014/main" val="3282692326"/>
                    </a:ext>
                  </a:extLst>
                </a:gridCol>
                <a:gridCol w="708728">
                  <a:extLst>
                    <a:ext uri="{9D8B030D-6E8A-4147-A177-3AD203B41FA5}">
                      <a16:colId xmlns:a16="http://schemas.microsoft.com/office/drawing/2014/main" val="4059563601"/>
                    </a:ext>
                  </a:extLst>
                </a:gridCol>
                <a:gridCol w="681142">
                  <a:extLst>
                    <a:ext uri="{9D8B030D-6E8A-4147-A177-3AD203B41FA5}">
                      <a16:colId xmlns:a16="http://schemas.microsoft.com/office/drawing/2014/main" val="3558671833"/>
                    </a:ext>
                  </a:extLst>
                </a:gridCol>
                <a:gridCol w="742216">
                  <a:extLst>
                    <a:ext uri="{9D8B030D-6E8A-4147-A177-3AD203B41FA5}">
                      <a16:colId xmlns:a16="http://schemas.microsoft.com/office/drawing/2014/main" val="1127975881"/>
                    </a:ext>
                  </a:extLst>
                </a:gridCol>
                <a:gridCol w="704477">
                  <a:extLst>
                    <a:ext uri="{9D8B030D-6E8A-4147-A177-3AD203B41FA5}">
                      <a16:colId xmlns:a16="http://schemas.microsoft.com/office/drawing/2014/main" val="2676823855"/>
                    </a:ext>
                  </a:extLst>
                </a:gridCol>
              </a:tblGrid>
              <a:tr h="0">
                <a:tc>
                  <a:txBody>
                    <a:bodyPr/>
                    <a:lstStyle/>
                    <a:p>
                      <a:pPr>
                        <a:lnSpc>
                          <a:spcPct val="107000"/>
                        </a:lnSpc>
                        <a:spcAft>
                          <a:spcPts val="0"/>
                        </a:spcAft>
                      </a:pPr>
                      <a:r>
                        <a:rPr lang="en-AU" sz="1100" dirty="0">
                          <a:effectLst/>
                        </a:rPr>
                        <a:t>The PBHRWA mobile health clinic is …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dirty="0">
                          <a:effectLst/>
                        </a:rPr>
                        <a:t>Strongly agree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dirty="0">
                          <a:effectLst/>
                        </a:rPr>
                        <a:t>Agree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dirty="0">
                          <a:effectLst/>
                        </a:rPr>
                        <a:t>Disagree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dirty="0">
                          <a:effectLst/>
                        </a:rPr>
                        <a:t>Strongly disagree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dirty="0">
                          <a:effectLst/>
                        </a:rPr>
                        <a:t>Neither agree nor disagree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extLst>
                  <a:ext uri="{0D108BD9-81ED-4DB2-BD59-A6C34878D82A}">
                    <a16:rowId xmlns:a16="http://schemas.microsoft.com/office/drawing/2014/main" val="920983179"/>
                  </a:ext>
                </a:extLst>
              </a:tr>
              <a:tr h="0">
                <a:tc>
                  <a:txBody>
                    <a:bodyPr/>
                    <a:lstStyle/>
                    <a:p>
                      <a:pPr>
                        <a:lnSpc>
                          <a:spcPct val="107000"/>
                        </a:lnSpc>
                        <a:spcAft>
                          <a:spcPts val="0"/>
                        </a:spcAft>
                      </a:pPr>
                      <a:r>
                        <a:rPr lang="en-AU" sz="1100">
                          <a:effectLst/>
                        </a:rPr>
                        <a:t>Is a valuable resource for clients of my service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b="1" dirty="0">
                          <a:effectLst/>
                        </a:rPr>
                        <a:t>4 (80.00%)</a:t>
                      </a:r>
                      <a:endParaRPr lang="en-A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1 (20.00%)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854538"/>
                  </a:ext>
                </a:extLst>
              </a:tr>
              <a:tr h="0">
                <a:tc>
                  <a:txBody>
                    <a:bodyPr/>
                    <a:lstStyle/>
                    <a:p>
                      <a:pPr>
                        <a:lnSpc>
                          <a:spcPct val="107000"/>
                        </a:lnSpc>
                        <a:spcAft>
                          <a:spcPts val="0"/>
                        </a:spcAft>
                      </a:pPr>
                      <a:r>
                        <a:rPr lang="en-AU" sz="1100">
                          <a:effectLst/>
                        </a:rPr>
                        <a:t>Meets the needs of clients of my service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b="1">
                          <a:effectLst/>
                        </a:rPr>
                        <a:t>3 (75.00%)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1 (25.00%)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0040078"/>
                  </a:ext>
                </a:extLst>
              </a:tr>
              <a:tr h="0">
                <a:tc>
                  <a:txBody>
                    <a:bodyPr/>
                    <a:lstStyle/>
                    <a:p>
                      <a:pPr>
                        <a:lnSpc>
                          <a:spcPct val="107000"/>
                        </a:lnSpc>
                        <a:spcAft>
                          <a:spcPts val="0"/>
                        </a:spcAft>
                      </a:pPr>
                      <a:r>
                        <a:rPr lang="en-AU" sz="1100" dirty="0">
                          <a:effectLst/>
                        </a:rPr>
                        <a:t>Helps to address an unmet need in the sector in which I work</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b="1">
                          <a:effectLst/>
                        </a:rPr>
                        <a:t>2 (50.00%)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1 (25.00%)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1 (25.00%)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9013351"/>
                  </a:ext>
                </a:extLst>
              </a:tr>
              <a:tr h="0">
                <a:tc>
                  <a:txBody>
                    <a:bodyPr/>
                    <a:lstStyle/>
                    <a:p>
                      <a:pPr>
                        <a:lnSpc>
                          <a:spcPct val="107000"/>
                        </a:lnSpc>
                        <a:spcAft>
                          <a:spcPts val="0"/>
                        </a:spcAft>
                      </a:pPr>
                      <a:r>
                        <a:rPr lang="en-AU" sz="1100" dirty="0">
                          <a:effectLst/>
                        </a:rPr>
                        <a:t>Complemented the work of my service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b="1">
                          <a:effectLst/>
                        </a:rPr>
                        <a:t>2 (50.00%)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2 (50.00%)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dirty="0">
                          <a:effectLst/>
                        </a:rPr>
                        <a:t>0 (0.00%)</a:t>
                      </a:r>
                      <a:endParaRPr lang="en-A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90762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97619453"/>
              </p:ext>
            </p:extLst>
          </p:nvPr>
        </p:nvGraphicFramePr>
        <p:xfrm>
          <a:off x="6245288" y="3133820"/>
          <a:ext cx="5616033" cy="3228976"/>
        </p:xfrm>
        <a:graphic>
          <a:graphicData uri="http://schemas.openxmlformats.org/drawingml/2006/table">
            <a:tbl>
              <a:tblPr firstRow="1" firstCol="1" bandRow="1">
                <a:tableStyleId>{5C22544A-7EE6-4342-B048-85BDC9FD1C3A}</a:tableStyleId>
              </a:tblPr>
              <a:tblGrid>
                <a:gridCol w="2018665">
                  <a:extLst>
                    <a:ext uri="{9D8B030D-6E8A-4147-A177-3AD203B41FA5}">
                      <a16:colId xmlns:a16="http://schemas.microsoft.com/office/drawing/2014/main" val="2703556438"/>
                    </a:ext>
                  </a:extLst>
                </a:gridCol>
                <a:gridCol w="723900">
                  <a:extLst>
                    <a:ext uri="{9D8B030D-6E8A-4147-A177-3AD203B41FA5}">
                      <a16:colId xmlns:a16="http://schemas.microsoft.com/office/drawing/2014/main" val="2806160812"/>
                    </a:ext>
                  </a:extLst>
                </a:gridCol>
                <a:gridCol w="725490">
                  <a:extLst>
                    <a:ext uri="{9D8B030D-6E8A-4147-A177-3AD203B41FA5}">
                      <a16:colId xmlns:a16="http://schemas.microsoft.com/office/drawing/2014/main" val="514476988"/>
                    </a:ext>
                  </a:extLst>
                </a:gridCol>
                <a:gridCol w="681487">
                  <a:extLst>
                    <a:ext uri="{9D8B030D-6E8A-4147-A177-3AD203B41FA5}">
                      <a16:colId xmlns:a16="http://schemas.microsoft.com/office/drawing/2014/main" val="3686803625"/>
                    </a:ext>
                  </a:extLst>
                </a:gridCol>
                <a:gridCol w="724619">
                  <a:extLst>
                    <a:ext uri="{9D8B030D-6E8A-4147-A177-3AD203B41FA5}">
                      <a16:colId xmlns:a16="http://schemas.microsoft.com/office/drawing/2014/main" val="3712890668"/>
                    </a:ext>
                  </a:extLst>
                </a:gridCol>
                <a:gridCol w="741872">
                  <a:extLst>
                    <a:ext uri="{9D8B030D-6E8A-4147-A177-3AD203B41FA5}">
                      <a16:colId xmlns:a16="http://schemas.microsoft.com/office/drawing/2014/main" val="288428111"/>
                    </a:ext>
                  </a:extLst>
                </a:gridCol>
              </a:tblGrid>
              <a:tr h="0">
                <a:tc>
                  <a:txBody>
                    <a:bodyPr/>
                    <a:lstStyle/>
                    <a:p>
                      <a:pPr>
                        <a:lnSpc>
                          <a:spcPct val="107000"/>
                        </a:lnSpc>
                        <a:spcAft>
                          <a:spcPts val="0"/>
                        </a:spcAft>
                      </a:pPr>
                      <a:r>
                        <a:rPr lang="en-AU" sz="1100">
                          <a:effectLst/>
                        </a:rPr>
                        <a:t>Statement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dirty="0">
                          <a:effectLst/>
                        </a:rPr>
                        <a:t>Strongly agree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dirty="0">
                          <a:effectLst/>
                        </a:rPr>
                        <a:t>Agree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dirty="0">
                          <a:effectLst/>
                        </a:rPr>
                        <a:t>Disagree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dirty="0">
                          <a:effectLst/>
                        </a:rPr>
                        <a:t>Strongly disagree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dirty="0">
                          <a:effectLst/>
                        </a:rPr>
                        <a:t>Neither agree nor disagree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extLst>
                  <a:ext uri="{0D108BD9-81ED-4DB2-BD59-A6C34878D82A}">
                    <a16:rowId xmlns:a16="http://schemas.microsoft.com/office/drawing/2014/main" val="1400055160"/>
                  </a:ext>
                </a:extLst>
              </a:tr>
              <a:tr h="0">
                <a:tc>
                  <a:txBody>
                    <a:bodyPr/>
                    <a:lstStyle/>
                    <a:p>
                      <a:pPr>
                        <a:lnSpc>
                          <a:spcPct val="107000"/>
                        </a:lnSpc>
                        <a:spcAft>
                          <a:spcPts val="0"/>
                        </a:spcAft>
                      </a:pPr>
                      <a:r>
                        <a:rPr lang="en-AU" sz="1100" dirty="0">
                          <a:effectLst/>
                        </a:rPr>
                        <a:t>I was satisfied with the way in which PBHRWA communicated with my service in relation to the mobile health clinic</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b="1">
                          <a:effectLst/>
                        </a:rPr>
                        <a:t>4 (80.00%)</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1 (20.00%)</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2494206"/>
                  </a:ext>
                </a:extLst>
              </a:tr>
              <a:tr h="0">
                <a:tc>
                  <a:txBody>
                    <a:bodyPr/>
                    <a:lstStyle/>
                    <a:p>
                      <a:pPr>
                        <a:lnSpc>
                          <a:spcPct val="107000"/>
                        </a:lnSpc>
                        <a:spcAft>
                          <a:spcPts val="0"/>
                        </a:spcAft>
                      </a:pPr>
                      <a:r>
                        <a:rPr lang="en-AU" sz="1100">
                          <a:effectLst/>
                        </a:rPr>
                        <a:t>I would like to see my service continue its partnership with PBHRWA mobile health clinic</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b="1">
                          <a:effectLst/>
                        </a:rPr>
                        <a:t>4 (80.00%)</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1 (20.00%)</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1 (25.00%)</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6686050"/>
                  </a:ext>
                </a:extLst>
              </a:tr>
              <a:tr h="0">
                <a:tc>
                  <a:txBody>
                    <a:bodyPr/>
                    <a:lstStyle/>
                    <a:p>
                      <a:pPr>
                        <a:lnSpc>
                          <a:spcPct val="107000"/>
                        </a:lnSpc>
                        <a:spcAft>
                          <a:spcPts val="0"/>
                        </a:spcAft>
                      </a:pPr>
                      <a:r>
                        <a:rPr lang="en-AU" sz="1100" dirty="0">
                          <a:effectLst/>
                        </a:rPr>
                        <a:t>The partnership with the PBHRWA mobile health clinic did not interfere with my service’s ability to perform its core functions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5E5E5E"/>
                    </a:solidFill>
                  </a:tcPr>
                </a:tc>
                <a:tc>
                  <a:txBody>
                    <a:bodyPr/>
                    <a:lstStyle/>
                    <a:p>
                      <a:pPr algn="r">
                        <a:lnSpc>
                          <a:spcPct val="107000"/>
                        </a:lnSpc>
                        <a:spcAft>
                          <a:spcPts val="0"/>
                        </a:spcAft>
                      </a:pPr>
                      <a:r>
                        <a:rPr lang="en-AU" sz="1100" b="1">
                          <a:effectLst/>
                        </a:rPr>
                        <a:t>4 (80.00%)</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1 (20.00%)</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a:effectLst/>
                        </a:rPr>
                        <a:t>0 (0.00%)</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AU" sz="1100" b="1" dirty="0">
                          <a:effectLst/>
                        </a:rPr>
                        <a:t>1 (25.00%)</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3319956"/>
                  </a:ext>
                </a:extLst>
              </a:tr>
            </a:tbl>
          </a:graphicData>
        </a:graphic>
      </p:graphicFrame>
      <p:sp>
        <p:nvSpPr>
          <p:cNvPr id="10" name="Rectangle 9"/>
          <p:cNvSpPr/>
          <p:nvPr/>
        </p:nvSpPr>
        <p:spPr>
          <a:xfrm>
            <a:off x="200088" y="1658307"/>
            <a:ext cx="6096000" cy="981423"/>
          </a:xfrm>
          <a:prstGeom prst="rect">
            <a:avLst/>
          </a:prstGeom>
        </p:spPr>
        <p:txBody>
          <a:bodyPr>
            <a:spAutoFit/>
          </a:bodyPr>
          <a:lstStyle/>
          <a:p>
            <a:pPr marL="228600">
              <a:lnSpc>
                <a:spcPct val="107000"/>
              </a:lnSpc>
              <a:spcAft>
                <a:spcPts val="800"/>
              </a:spcAft>
            </a:pPr>
            <a:r>
              <a:rPr lang="en-AU" b="1" i="1" dirty="0">
                <a:latin typeface="Calibri" panose="020F0502020204030204" pitchFamily="34" charset="0"/>
                <a:ea typeface="Calibri" panose="020F0502020204030204" pitchFamily="34" charset="0"/>
                <a:cs typeface="Times New Roman" panose="02020603050405020304" pitchFamily="18" charset="0"/>
              </a:rPr>
              <a:t>Partner agency survey responses to question, “To what extent do you agree or disagree with the following statements: The PBHRWA mobile health clinic…” (n=5) </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6096000" y="1661781"/>
            <a:ext cx="6096000" cy="981423"/>
          </a:xfrm>
          <a:prstGeom prst="rect">
            <a:avLst/>
          </a:prstGeom>
        </p:spPr>
        <p:txBody>
          <a:bodyPr>
            <a:spAutoFit/>
          </a:bodyPr>
          <a:lstStyle/>
          <a:p>
            <a:pPr marL="228600">
              <a:lnSpc>
                <a:spcPct val="107000"/>
              </a:lnSpc>
              <a:spcAft>
                <a:spcPts val="800"/>
              </a:spcAft>
            </a:pPr>
            <a:r>
              <a:rPr lang="en-AU" b="1" i="1" dirty="0">
                <a:latin typeface="Calibri" panose="020F0502020204030204" pitchFamily="34" charset="0"/>
                <a:ea typeface="Calibri" panose="020F0502020204030204" pitchFamily="34" charset="0"/>
                <a:cs typeface="Times New Roman" panose="02020603050405020304" pitchFamily="18" charset="0"/>
              </a:rPr>
              <a:t>Partner agency survey responses to question, “To what extent do you agree or disagree with the following statements…” (n=5) </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697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0" y="4030303"/>
            <a:ext cx="4557308" cy="2823422"/>
          </a:xfrm>
          <a:prstGeom prst="rect">
            <a:avLst/>
          </a:prstGeom>
        </p:spPr>
      </p:pic>
      <p:sp>
        <p:nvSpPr>
          <p:cNvPr id="6" name="Rectangle 5"/>
          <p:cNvSpPr/>
          <p:nvPr/>
        </p:nvSpPr>
        <p:spPr>
          <a:xfrm>
            <a:off x="0" y="-16190"/>
            <a:ext cx="12192000" cy="1180407"/>
          </a:xfrm>
          <a:prstGeom prst="rect">
            <a:avLst/>
          </a:prstGeom>
          <a:solidFill>
            <a:srgbClr val="FEE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800" b="1" dirty="0" smtClean="0">
                <a:solidFill>
                  <a:schemeClr val="tx1"/>
                </a:solidFill>
              </a:rPr>
              <a:t>   </a:t>
            </a:r>
            <a:endParaRPr lang="en-AU" sz="2800" b="1" dirty="0">
              <a:solidFill>
                <a:schemeClr val="tx1"/>
              </a:solidFill>
            </a:endParaRPr>
          </a:p>
        </p:txBody>
      </p:sp>
      <p:sp>
        <p:nvSpPr>
          <p:cNvPr id="7" name="Title 6"/>
          <p:cNvSpPr>
            <a:spLocks noGrp="1"/>
          </p:cNvSpPr>
          <p:nvPr>
            <p:ph type="title"/>
          </p:nvPr>
        </p:nvSpPr>
        <p:spPr/>
        <p:txBody>
          <a:bodyPr/>
          <a:lstStyle/>
          <a:p>
            <a:r>
              <a:rPr lang="en-AU" sz="4000" dirty="0" smtClean="0"/>
              <a:t>Incentivising Syphilis Testing</a:t>
            </a:r>
            <a:endParaRPr lang="en-AU" sz="4000" dirty="0"/>
          </a:p>
        </p:txBody>
      </p:sp>
      <p:sp>
        <p:nvSpPr>
          <p:cNvPr id="8" name="Right Triangle 7"/>
          <p:cNvSpPr/>
          <p:nvPr/>
        </p:nvSpPr>
        <p:spPr>
          <a:xfrm rot="10800000">
            <a:off x="8271164" y="-16189"/>
            <a:ext cx="3920835" cy="1207724"/>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2207655" y="1590408"/>
            <a:ext cx="6914072" cy="461665"/>
          </a:xfrm>
          <a:prstGeom prst="rect">
            <a:avLst/>
          </a:prstGeom>
        </p:spPr>
        <p:txBody>
          <a:bodyPr wrap="none">
            <a:spAutoFit/>
          </a:bodyPr>
          <a:lstStyle/>
          <a:p>
            <a:pPr marL="457200" indent="-457200">
              <a:buFont typeface="Arial" panose="020B0604020202020204" pitchFamily="34" charset="0"/>
              <a:buChar char="•"/>
            </a:pPr>
            <a:r>
              <a:rPr lang="en-AU" sz="2400" dirty="0"/>
              <a:t>Received $2000  to incentivise syphilis testing</a:t>
            </a:r>
          </a:p>
        </p:txBody>
      </p:sp>
      <p:sp>
        <p:nvSpPr>
          <p:cNvPr id="4" name="Rectangle 3"/>
          <p:cNvSpPr/>
          <p:nvPr/>
        </p:nvSpPr>
        <p:spPr>
          <a:xfrm>
            <a:off x="2207655" y="2175520"/>
            <a:ext cx="7133684" cy="461665"/>
          </a:xfrm>
          <a:prstGeom prst="rect">
            <a:avLst/>
          </a:prstGeom>
        </p:spPr>
        <p:txBody>
          <a:bodyPr wrap="none">
            <a:spAutoFit/>
          </a:bodyPr>
          <a:lstStyle/>
          <a:p>
            <a:pPr marL="457200" indent="-457200">
              <a:buFont typeface="Arial" panose="020B0604020202020204" pitchFamily="34" charset="0"/>
              <a:buChar char="•"/>
            </a:pPr>
            <a:r>
              <a:rPr lang="en-AU" sz="2400" dirty="0"/>
              <a:t>$10 per person (</a:t>
            </a:r>
            <a:r>
              <a:rPr lang="en-AU" sz="2400" dirty="0" smtClean="0"/>
              <a:t>finger prick </a:t>
            </a:r>
            <a:r>
              <a:rPr lang="en-AU" sz="2400" dirty="0"/>
              <a:t>test or phlebotomy)</a:t>
            </a:r>
          </a:p>
        </p:txBody>
      </p:sp>
      <p:sp>
        <p:nvSpPr>
          <p:cNvPr id="5" name="Rectangle 4"/>
          <p:cNvSpPr/>
          <p:nvPr/>
        </p:nvSpPr>
        <p:spPr>
          <a:xfrm>
            <a:off x="2207655" y="2772213"/>
            <a:ext cx="10528524" cy="461665"/>
          </a:xfrm>
          <a:prstGeom prst="rect">
            <a:avLst/>
          </a:prstGeom>
        </p:spPr>
        <p:txBody>
          <a:bodyPr wrap="square">
            <a:spAutoFit/>
          </a:bodyPr>
          <a:lstStyle/>
          <a:p>
            <a:pPr marL="457200" indent="-457200">
              <a:buFont typeface="Arial" panose="020B0604020202020204" pitchFamily="34" charset="0"/>
              <a:buChar char="•"/>
            </a:pPr>
            <a:r>
              <a:rPr lang="en-AU" sz="2400" dirty="0"/>
              <a:t>Patient receives $10 once test completed and signs a form </a:t>
            </a:r>
          </a:p>
        </p:txBody>
      </p:sp>
      <p:sp>
        <p:nvSpPr>
          <p:cNvPr id="9" name="Rectangle 8"/>
          <p:cNvSpPr/>
          <p:nvPr/>
        </p:nvSpPr>
        <p:spPr>
          <a:xfrm>
            <a:off x="2207655" y="3401258"/>
            <a:ext cx="3849772" cy="461665"/>
          </a:xfrm>
          <a:prstGeom prst="rect">
            <a:avLst/>
          </a:prstGeom>
        </p:spPr>
        <p:txBody>
          <a:bodyPr wrap="none">
            <a:spAutoFit/>
          </a:bodyPr>
          <a:lstStyle/>
          <a:p>
            <a:pPr marL="457200" indent="-457200">
              <a:buFont typeface="Arial" panose="020B0604020202020204" pitchFamily="34" charset="0"/>
              <a:buChar char="•"/>
            </a:pPr>
            <a:r>
              <a:rPr lang="en-AU" sz="2400" dirty="0"/>
              <a:t>Commenced April 2022</a:t>
            </a:r>
          </a:p>
        </p:txBody>
      </p:sp>
      <p:sp>
        <p:nvSpPr>
          <p:cNvPr id="13" name="Oval 12"/>
          <p:cNvSpPr/>
          <p:nvPr/>
        </p:nvSpPr>
        <p:spPr>
          <a:xfrm>
            <a:off x="8125808" y="3787170"/>
            <a:ext cx="3588327" cy="2109407"/>
          </a:xfrm>
          <a:prstGeom prst="ellipse">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8348836" y="4296977"/>
            <a:ext cx="3243196" cy="1446550"/>
          </a:xfrm>
          <a:prstGeom prst="rect">
            <a:avLst/>
          </a:prstGeom>
        </p:spPr>
        <p:txBody>
          <a:bodyPr wrap="none">
            <a:spAutoFit/>
          </a:bodyPr>
          <a:lstStyle/>
          <a:p>
            <a:pPr algn="ctr"/>
            <a:r>
              <a:rPr lang="en-AU" sz="2800" b="1" dirty="0">
                <a:solidFill>
                  <a:schemeClr val="bg1"/>
                </a:solidFill>
              </a:rPr>
              <a:t>Increased testing </a:t>
            </a:r>
            <a:endParaRPr lang="en-AU" sz="2800" b="1" dirty="0" smtClean="0">
              <a:solidFill>
                <a:schemeClr val="bg1"/>
              </a:solidFill>
            </a:endParaRPr>
          </a:p>
          <a:p>
            <a:pPr algn="ctr"/>
            <a:r>
              <a:rPr lang="en-AU" sz="2800" b="1" dirty="0" smtClean="0">
                <a:solidFill>
                  <a:schemeClr val="bg1"/>
                </a:solidFill>
              </a:rPr>
              <a:t>on </a:t>
            </a:r>
            <a:r>
              <a:rPr lang="en-AU" sz="2800" b="1" dirty="0">
                <a:solidFill>
                  <a:schemeClr val="bg1"/>
                </a:solidFill>
              </a:rPr>
              <a:t>the day by </a:t>
            </a:r>
            <a:endParaRPr lang="en-AU" sz="2800" b="1" dirty="0" smtClean="0">
              <a:solidFill>
                <a:schemeClr val="bg1"/>
              </a:solidFill>
            </a:endParaRPr>
          </a:p>
          <a:p>
            <a:pPr algn="ctr"/>
            <a:r>
              <a:rPr lang="en-AU" sz="3200" b="1" dirty="0" smtClean="0">
                <a:solidFill>
                  <a:schemeClr val="bg1"/>
                </a:solidFill>
              </a:rPr>
              <a:t>50</a:t>
            </a:r>
            <a:r>
              <a:rPr lang="en-AU" sz="3200" b="1" dirty="0">
                <a:solidFill>
                  <a:schemeClr val="bg1"/>
                </a:solidFill>
              </a:rPr>
              <a:t>%</a:t>
            </a:r>
          </a:p>
        </p:txBody>
      </p:sp>
      <p:pic>
        <p:nvPicPr>
          <p:cNvPr id="12" name="Picture 11"/>
          <p:cNvPicPr>
            <a:picLocks noChangeAspect="1"/>
          </p:cNvPicPr>
          <p:nvPr/>
        </p:nvPicPr>
        <p:blipFill>
          <a:blip r:embed="rId4"/>
          <a:stretch>
            <a:fillRect/>
          </a:stretch>
        </p:blipFill>
        <p:spPr>
          <a:xfrm rot="4970801">
            <a:off x="6291212" y="3488947"/>
            <a:ext cx="1600811" cy="1613948"/>
          </a:xfrm>
          <a:prstGeom prst="rect">
            <a:avLst/>
          </a:prstGeom>
        </p:spPr>
      </p:pic>
    </p:spTree>
    <p:extLst>
      <p:ext uri="{BB962C8B-B14F-4D97-AF65-F5344CB8AC3E}">
        <p14:creationId xmlns:p14="http://schemas.microsoft.com/office/powerpoint/2010/main" val="18157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16190"/>
            <a:ext cx="12192000" cy="1180407"/>
          </a:xfrm>
          <a:prstGeom prst="rect">
            <a:avLst/>
          </a:prstGeom>
          <a:solidFill>
            <a:srgbClr val="FEE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ight Triangle 29"/>
          <p:cNvSpPr/>
          <p:nvPr/>
        </p:nvSpPr>
        <p:spPr>
          <a:xfrm rot="10800000">
            <a:off x="8271164" y="-16189"/>
            <a:ext cx="3920835" cy="1207724"/>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p:cNvSpPr>
            <a:spLocks noGrp="1"/>
          </p:cNvSpPr>
          <p:nvPr>
            <p:ph type="title"/>
          </p:nvPr>
        </p:nvSpPr>
        <p:spPr/>
        <p:txBody>
          <a:bodyPr/>
          <a:lstStyle/>
          <a:p>
            <a:r>
              <a:rPr lang="en-AU" sz="4000" dirty="0" smtClean="0"/>
              <a:t>Program Improvements</a:t>
            </a:r>
            <a:endParaRPr lang="en-AU" sz="4000" dirty="0"/>
          </a:p>
        </p:txBody>
      </p:sp>
      <p:sp>
        <p:nvSpPr>
          <p:cNvPr id="31" name="TextBox 30"/>
          <p:cNvSpPr txBox="1"/>
          <p:nvPr/>
        </p:nvSpPr>
        <p:spPr>
          <a:xfrm>
            <a:off x="846999" y="1887287"/>
            <a:ext cx="10359980" cy="3108543"/>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t>Dedicated hours for syphilis project health and outreach staff</a:t>
            </a:r>
          </a:p>
          <a:p>
            <a:pPr marL="457200" indent="-457200">
              <a:buFont typeface="Arial" panose="020B0604020202020204" pitchFamily="34" charset="0"/>
              <a:buChar char="•"/>
            </a:pPr>
            <a:endParaRPr lang="en-AU" sz="2800" dirty="0" smtClean="0"/>
          </a:p>
          <a:p>
            <a:pPr marL="457200" indent="-457200">
              <a:buFont typeface="Arial" panose="020B0604020202020204" pitchFamily="34" charset="0"/>
              <a:buChar char="•"/>
            </a:pPr>
            <a:r>
              <a:rPr lang="en-AU" sz="2800" dirty="0" smtClean="0"/>
              <a:t>More partnerships with CALD agencies</a:t>
            </a:r>
          </a:p>
          <a:p>
            <a:pPr marL="457200" indent="-457200">
              <a:buFont typeface="Arial" panose="020B0604020202020204" pitchFamily="34" charset="0"/>
              <a:buChar char="•"/>
            </a:pPr>
            <a:endParaRPr lang="en-AU" sz="2800" dirty="0" smtClean="0"/>
          </a:p>
          <a:p>
            <a:pPr marL="457200" indent="-457200">
              <a:buFont typeface="Arial" panose="020B0604020202020204" pitchFamily="34" charset="0"/>
              <a:buChar char="•"/>
            </a:pPr>
            <a:r>
              <a:rPr lang="en-AU" sz="2800" dirty="0" smtClean="0"/>
              <a:t>Possible extension to other regional areas</a:t>
            </a:r>
          </a:p>
          <a:p>
            <a:pPr marL="457200" indent="-457200">
              <a:buFont typeface="Arial" panose="020B0604020202020204" pitchFamily="34" charset="0"/>
              <a:buChar char="•"/>
            </a:pPr>
            <a:endParaRPr lang="en-AU" sz="2800" dirty="0" smtClean="0"/>
          </a:p>
          <a:p>
            <a:pPr marL="457200" indent="-457200">
              <a:buFont typeface="Arial" panose="020B0604020202020204" pitchFamily="34" charset="0"/>
              <a:buChar char="•"/>
            </a:pPr>
            <a:r>
              <a:rPr lang="en-AU" sz="2800" dirty="0" smtClean="0"/>
              <a:t>Need to incorporate into normal clinic activities</a:t>
            </a:r>
            <a:endParaRPr lang="en-AU" sz="2800" dirty="0"/>
          </a:p>
        </p:txBody>
      </p:sp>
      <p:pic>
        <p:nvPicPr>
          <p:cNvPr id="4" name="Picture 3"/>
          <p:cNvPicPr>
            <a:picLocks noChangeAspect="1"/>
          </p:cNvPicPr>
          <p:nvPr/>
        </p:nvPicPr>
        <p:blipFill>
          <a:blip r:embed="rId4"/>
          <a:stretch>
            <a:fillRect/>
          </a:stretch>
        </p:blipFill>
        <p:spPr>
          <a:xfrm>
            <a:off x="8918332" y="3658393"/>
            <a:ext cx="2807413" cy="2674874"/>
          </a:xfrm>
          <a:prstGeom prst="rect">
            <a:avLst/>
          </a:prstGeom>
        </p:spPr>
      </p:pic>
    </p:spTree>
    <p:extLst>
      <p:ext uri="{BB962C8B-B14F-4D97-AF65-F5344CB8AC3E}">
        <p14:creationId xmlns:p14="http://schemas.microsoft.com/office/powerpoint/2010/main" val="3222295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908" y="1025197"/>
            <a:ext cx="11526982" cy="3455530"/>
          </a:xfrm>
        </p:spPr>
        <p:txBody>
          <a:bodyPr/>
          <a:lstStyle/>
          <a:p>
            <a:endParaRPr lang="en-AU" dirty="0" smtClean="0"/>
          </a:p>
          <a:p>
            <a:endParaRPr lang="en-AU" dirty="0"/>
          </a:p>
          <a:p>
            <a:endParaRPr lang="en-AU" dirty="0" smtClean="0"/>
          </a:p>
          <a:p>
            <a:pPr marL="1371600" lvl="3" indent="0">
              <a:buNone/>
            </a:pPr>
            <a:r>
              <a:rPr lang="en-AU" sz="2400" dirty="0" smtClean="0"/>
              <a:t>During this data collection, although there was no syphilis </a:t>
            </a:r>
            <a:r>
              <a:rPr lang="en-AU" sz="2400" dirty="0" smtClean="0"/>
              <a:t>detected, </a:t>
            </a:r>
            <a:r>
              <a:rPr lang="en-AU" sz="2400" dirty="0" smtClean="0"/>
              <a:t>however, there are advantages to normalising syphilis testing and increasing awareness in priority populations</a:t>
            </a:r>
          </a:p>
          <a:p>
            <a:pPr marL="1371600" lvl="3" indent="0">
              <a:buNone/>
            </a:pPr>
            <a:endParaRPr lang="en-AU" sz="2400" dirty="0" smtClean="0"/>
          </a:p>
          <a:p>
            <a:pPr marL="1371600" lvl="3" indent="0">
              <a:buNone/>
            </a:pPr>
            <a:r>
              <a:rPr lang="en-AU" sz="2400" dirty="0" smtClean="0"/>
              <a:t>The steps involved in testing a client also serve as a type of health </a:t>
            </a:r>
          </a:p>
          <a:p>
            <a:pPr marL="1371600" lvl="3" indent="0">
              <a:buNone/>
            </a:pPr>
            <a:r>
              <a:rPr lang="en-AU" sz="2400" dirty="0" smtClean="0"/>
              <a:t>promotion and function to raise community awareness</a:t>
            </a:r>
            <a:endParaRPr lang="en-AU" sz="2400" dirty="0"/>
          </a:p>
        </p:txBody>
      </p:sp>
      <p:sp>
        <p:nvSpPr>
          <p:cNvPr id="10" name="Rectangle 9"/>
          <p:cNvSpPr/>
          <p:nvPr/>
        </p:nvSpPr>
        <p:spPr>
          <a:xfrm>
            <a:off x="0" y="-16190"/>
            <a:ext cx="12192000" cy="1180407"/>
          </a:xfrm>
          <a:prstGeom prst="rect">
            <a:avLst/>
          </a:prstGeom>
          <a:solidFill>
            <a:srgbClr val="FEE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214C2ADD-CB7F-4F1D-B284-D035638DE698}"/>
              </a:ext>
            </a:extLst>
          </p:cNvPr>
          <p:cNvSpPr>
            <a:spLocks noGrp="1"/>
          </p:cNvSpPr>
          <p:nvPr>
            <p:ph type="title"/>
          </p:nvPr>
        </p:nvSpPr>
        <p:spPr/>
        <p:txBody>
          <a:bodyPr/>
          <a:lstStyle/>
          <a:p>
            <a:r>
              <a:rPr lang="en-GB" sz="4000" dirty="0" smtClean="0"/>
              <a:t>Conclusion</a:t>
            </a:r>
            <a:endParaRPr lang="en-GB" sz="4000" dirty="0"/>
          </a:p>
        </p:txBody>
      </p:sp>
      <p:pic>
        <p:nvPicPr>
          <p:cNvPr id="7" name="Graphic 6" descr="Open quotation mark">
            <a:extLst>
              <a:ext uri="{FF2B5EF4-FFF2-40B4-BE49-F238E27FC236}">
                <a16:creationId xmlns:a16="http://schemas.microsoft.com/office/drawing/2014/main" id="{1AB82C7C-DC27-476F-91D8-BD486B057F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8939" y="1711178"/>
            <a:ext cx="1111293" cy="1111293"/>
          </a:xfrm>
          <a:prstGeom prst="rect">
            <a:avLst/>
          </a:prstGeom>
        </p:spPr>
      </p:pic>
      <p:pic>
        <p:nvPicPr>
          <p:cNvPr id="8" name="Graphic 7" descr="Open quotation mark">
            <a:extLst>
              <a:ext uri="{FF2B5EF4-FFF2-40B4-BE49-F238E27FC236}">
                <a16:creationId xmlns:a16="http://schemas.microsoft.com/office/drawing/2014/main" id="{ED4407B6-F4C3-451E-B22C-9CEA74ACCC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10480593" y="3818530"/>
            <a:ext cx="1111293" cy="1111293"/>
          </a:xfrm>
          <a:prstGeom prst="rect">
            <a:avLst/>
          </a:prstGeom>
        </p:spPr>
      </p:pic>
      <p:sp>
        <p:nvSpPr>
          <p:cNvPr id="9" name="Rectangle 8">
            <a:extLst>
              <a:ext uri="{FF2B5EF4-FFF2-40B4-BE49-F238E27FC236}">
                <a16:creationId xmlns:a16="http://schemas.microsoft.com/office/drawing/2014/main" id="{88B06E47-625E-441C-8A5C-06831FEA074C}"/>
              </a:ext>
            </a:extLst>
          </p:cNvPr>
          <p:cNvSpPr/>
          <p:nvPr/>
        </p:nvSpPr>
        <p:spPr>
          <a:xfrm>
            <a:off x="949912" y="4980373"/>
            <a:ext cx="10306974" cy="10475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The mobile health clinic plays an important role in preventing transmission</a:t>
            </a:r>
            <a:endParaRPr lang="en-GB" sz="2400" b="1" dirty="0"/>
          </a:p>
        </p:txBody>
      </p:sp>
      <p:sp>
        <p:nvSpPr>
          <p:cNvPr id="11" name="Right Triangle 10"/>
          <p:cNvSpPr/>
          <p:nvPr/>
        </p:nvSpPr>
        <p:spPr>
          <a:xfrm rot="10800000">
            <a:off x="8271164" y="-16189"/>
            <a:ext cx="3920835" cy="1207724"/>
          </a:xfrm>
          <a:prstGeom prst="rtTriangl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2340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icture of the treponema pallidum bacter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9" y="0"/>
            <a:ext cx="12225719"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p:nvSpPr>
        <p:spPr>
          <a:xfrm rot="10800000">
            <a:off x="8271164" y="-16189"/>
            <a:ext cx="3920835" cy="1207724"/>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Content Placeholder 5"/>
          <p:cNvSpPr>
            <a:spLocks noGrp="1"/>
          </p:cNvSpPr>
          <p:nvPr>
            <p:ph idx="1"/>
          </p:nvPr>
        </p:nvSpPr>
        <p:spPr>
          <a:xfrm>
            <a:off x="6969488" y="1758270"/>
            <a:ext cx="4322489" cy="1062568"/>
          </a:xfrm>
        </p:spPr>
        <p:txBody>
          <a:bodyPr/>
          <a:lstStyle/>
          <a:p>
            <a:pPr marL="0" indent="0">
              <a:buNone/>
            </a:pPr>
            <a:r>
              <a:rPr lang="en-AU" sz="6000" b="1" dirty="0" smtClean="0">
                <a:solidFill>
                  <a:schemeClr val="bg1"/>
                </a:solidFill>
              </a:rPr>
              <a:t>Thank you</a:t>
            </a:r>
            <a:endParaRPr lang="en-AU" sz="6000" b="1" dirty="0">
              <a:solidFill>
                <a:schemeClr val="bg1"/>
              </a:solidFill>
            </a:endParaRPr>
          </a:p>
        </p:txBody>
      </p:sp>
      <p:sp>
        <p:nvSpPr>
          <p:cNvPr id="2" name="TextBox 1"/>
          <p:cNvSpPr txBox="1"/>
          <p:nvPr/>
        </p:nvSpPr>
        <p:spPr>
          <a:xfrm>
            <a:off x="7160552" y="2949805"/>
            <a:ext cx="4131425" cy="1538883"/>
          </a:xfrm>
          <a:prstGeom prst="rect">
            <a:avLst/>
          </a:prstGeom>
          <a:noFill/>
        </p:spPr>
        <p:txBody>
          <a:bodyPr wrap="square" rtlCol="0">
            <a:spAutoFit/>
          </a:bodyPr>
          <a:lstStyle/>
          <a:p>
            <a:r>
              <a:rPr lang="en-AU" sz="2000" b="1" dirty="0" smtClean="0">
                <a:solidFill>
                  <a:schemeClr val="bg1"/>
                </a:solidFill>
              </a:rPr>
              <a:t>Acknowledgements</a:t>
            </a:r>
          </a:p>
          <a:p>
            <a:endParaRPr lang="en-AU" sz="2000" b="1" dirty="0" smtClean="0">
              <a:solidFill>
                <a:schemeClr val="bg1"/>
              </a:solidFill>
            </a:endParaRPr>
          </a:p>
          <a:p>
            <a:r>
              <a:rPr lang="en-AU" dirty="0">
                <a:solidFill>
                  <a:schemeClr val="bg1"/>
                </a:solidFill>
              </a:rPr>
              <a:t>Peer Outreach Workers</a:t>
            </a:r>
            <a:endParaRPr lang="en-AU" dirty="0" smtClean="0">
              <a:solidFill>
                <a:schemeClr val="bg1"/>
              </a:solidFill>
            </a:endParaRPr>
          </a:p>
          <a:p>
            <a:r>
              <a:rPr lang="en-AU" dirty="0" smtClean="0">
                <a:solidFill>
                  <a:schemeClr val="bg1"/>
                </a:solidFill>
              </a:rPr>
              <a:t>SHBBVP</a:t>
            </a:r>
            <a:endParaRPr lang="en-AU" dirty="0">
              <a:solidFill>
                <a:schemeClr val="bg1"/>
              </a:solidFill>
            </a:endParaRPr>
          </a:p>
          <a:p>
            <a:r>
              <a:rPr lang="en-AU" dirty="0" smtClean="0">
                <a:solidFill>
                  <a:schemeClr val="bg1"/>
                </a:solidFill>
              </a:rPr>
              <a:t>SIREN</a:t>
            </a:r>
            <a:endParaRPr lang="en-AU" dirty="0">
              <a:solidFill>
                <a:schemeClr val="bg1"/>
              </a:solidFill>
            </a:endParaRPr>
          </a:p>
        </p:txBody>
      </p:sp>
    </p:spTree>
    <p:extLst>
      <p:ext uri="{BB962C8B-B14F-4D97-AF65-F5344CB8AC3E}">
        <p14:creationId xmlns:p14="http://schemas.microsoft.com/office/powerpoint/2010/main" val="1121425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190"/>
            <a:ext cx="12192000" cy="1180407"/>
          </a:xfrm>
          <a:prstGeom prst="rect">
            <a:avLst/>
          </a:prstGeom>
          <a:solidFill>
            <a:srgbClr val="FEE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a:extLst>
              <a:ext uri="{FF2B5EF4-FFF2-40B4-BE49-F238E27FC236}">
                <a16:creationId xmlns:a16="http://schemas.microsoft.com/office/drawing/2014/main" id="{C1927EAE-A2EE-4625-82F6-FE9A6C4A9F9A}"/>
              </a:ext>
            </a:extLst>
          </p:cNvPr>
          <p:cNvSpPr>
            <a:spLocks noGrp="1"/>
          </p:cNvSpPr>
          <p:nvPr>
            <p:ph idx="1"/>
          </p:nvPr>
        </p:nvSpPr>
        <p:spPr>
          <a:xfrm>
            <a:off x="3510742" y="1611669"/>
            <a:ext cx="5170516" cy="5091289"/>
          </a:xfrm>
        </p:spPr>
        <p:txBody>
          <a:bodyPr/>
          <a:lstStyle/>
          <a:p>
            <a:pPr marL="0" indent="0">
              <a:buNone/>
            </a:pPr>
            <a:r>
              <a:rPr lang="en-GB" sz="3600" b="1" dirty="0" smtClean="0"/>
              <a:t>Syphilis Project</a:t>
            </a:r>
          </a:p>
          <a:p>
            <a:pPr marL="0" indent="0">
              <a:buNone/>
            </a:pPr>
            <a:endParaRPr lang="en-GB" sz="1600" dirty="0" smtClean="0"/>
          </a:p>
          <a:p>
            <a:pPr lvl="1"/>
            <a:r>
              <a:rPr lang="en-GB" sz="3600" dirty="0" smtClean="0"/>
              <a:t>Background</a:t>
            </a:r>
          </a:p>
          <a:p>
            <a:pPr lvl="1"/>
            <a:r>
              <a:rPr lang="en-GB" sz="3600" dirty="0" smtClean="0"/>
              <a:t>Methods</a:t>
            </a:r>
          </a:p>
          <a:p>
            <a:pPr lvl="1"/>
            <a:r>
              <a:rPr lang="en-GB" sz="3600" dirty="0" smtClean="0"/>
              <a:t>Results</a:t>
            </a:r>
          </a:p>
          <a:p>
            <a:pPr lvl="1"/>
            <a:r>
              <a:rPr lang="en-GB" sz="3600" dirty="0" smtClean="0"/>
              <a:t>Conclusions</a:t>
            </a:r>
          </a:p>
        </p:txBody>
      </p:sp>
      <p:sp>
        <p:nvSpPr>
          <p:cNvPr id="4" name="Title 3">
            <a:extLst>
              <a:ext uri="{FF2B5EF4-FFF2-40B4-BE49-F238E27FC236}">
                <a16:creationId xmlns:a16="http://schemas.microsoft.com/office/drawing/2014/main" id="{0CA9936D-0730-4DAC-AD6E-3AA79A1D03E9}"/>
              </a:ext>
            </a:extLst>
          </p:cNvPr>
          <p:cNvSpPr>
            <a:spLocks noGrp="1"/>
          </p:cNvSpPr>
          <p:nvPr>
            <p:ph type="title"/>
          </p:nvPr>
        </p:nvSpPr>
        <p:spPr/>
        <p:txBody>
          <a:bodyPr/>
          <a:lstStyle/>
          <a:p>
            <a:r>
              <a:rPr lang="en-GB" sz="4000" dirty="0" smtClean="0"/>
              <a:t>Overview</a:t>
            </a:r>
            <a:endParaRPr lang="en-GB" sz="4000" dirty="0"/>
          </a:p>
        </p:txBody>
      </p:sp>
      <p:sp>
        <p:nvSpPr>
          <p:cNvPr id="9" name="Right Triangle 8"/>
          <p:cNvSpPr/>
          <p:nvPr/>
        </p:nvSpPr>
        <p:spPr>
          <a:xfrm rot="10800000">
            <a:off x="8271164" y="-16189"/>
            <a:ext cx="3920835" cy="1207724"/>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2"/>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991051" y="3987930"/>
            <a:ext cx="4933754" cy="2297916"/>
          </a:xfrm>
          <a:prstGeom prst="rect">
            <a:avLst/>
          </a:prstGeom>
          <a:noFill/>
          <a:ln>
            <a:noFill/>
          </a:ln>
          <a:effectLst>
            <a:outerShdw blurRad="1524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Lst>
        </p:spPr>
      </p:pic>
      <p:pic>
        <p:nvPicPr>
          <p:cNvPr id="2" name="Picture 1"/>
          <p:cNvPicPr>
            <a:picLocks noChangeAspect="1"/>
          </p:cNvPicPr>
          <p:nvPr/>
        </p:nvPicPr>
        <p:blipFill>
          <a:blip r:embed="rId5"/>
          <a:stretch>
            <a:fillRect/>
          </a:stretch>
        </p:blipFill>
        <p:spPr>
          <a:xfrm>
            <a:off x="1138712" y="2441275"/>
            <a:ext cx="653395" cy="3422827"/>
          </a:xfrm>
          <a:prstGeom prst="rect">
            <a:avLst/>
          </a:prstGeom>
          <a:effectLst>
            <a:outerShdw blurRad="50800" dist="63500" dir="2700000" algn="tl" rotWithShape="0">
              <a:prstClr val="black">
                <a:alpha val="40000"/>
              </a:prstClr>
            </a:outerShdw>
          </a:effectLst>
        </p:spPr>
      </p:pic>
      <p:sp>
        <p:nvSpPr>
          <p:cNvPr id="7" name="Rectangle 6"/>
          <p:cNvSpPr/>
          <p:nvPr/>
        </p:nvSpPr>
        <p:spPr>
          <a:xfrm>
            <a:off x="1188283" y="3293652"/>
            <a:ext cx="489857" cy="550507"/>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a:blip r:embed="rId6"/>
          <a:stretch>
            <a:fillRect/>
          </a:stretch>
        </p:blipFill>
        <p:spPr>
          <a:xfrm>
            <a:off x="2189545" y="3914029"/>
            <a:ext cx="718448" cy="1950073"/>
          </a:xfrm>
          <a:prstGeom prst="rect">
            <a:avLst/>
          </a:prstGeom>
          <a:effectLst>
            <a:outerShdw blurRad="50800" dist="63500" dir="2700000" algn="tl" rotWithShape="0">
              <a:prstClr val="black">
                <a:alpha val="40000"/>
              </a:prstClr>
            </a:outerShdw>
          </a:effectLst>
        </p:spPr>
      </p:pic>
      <p:sp>
        <p:nvSpPr>
          <p:cNvPr id="11" name="Rectangle 10"/>
          <p:cNvSpPr/>
          <p:nvPr/>
        </p:nvSpPr>
        <p:spPr>
          <a:xfrm>
            <a:off x="1299544" y="4071668"/>
            <a:ext cx="322222" cy="172528"/>
          </a:xfrm>
          <a:prstGeom prst="rect">
            <a:avLst/>
          </a:prstGeom>
          <a:solidFill>
            <a:srgbClr val="A60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2260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80" y="-16190"/>
            <a:ext cx="12192000" cy="1180407"/>
          </a:xfrm>
          <a:prstGeom prst="rect">
            <a:avLst/>
          </a:prstGeom>
          <a:solidFill>
            <a:srgbClr val="FEE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sz="4000" dirty="0" smtClean="0"/>
              <a:t>Background</a:t>
            </a:r>
            <a:endParaRPr lang="en-AU" sz="4000" dirty="0"/>
          </a:p>
        </p:txBody>
      </p:sp>
      <p:sp>
        <p:nvSpPr>
          <p:cNvPr id="3" name="Content Placeholder 2"/>
          <p:cNvSpPr>
            <a:spLocks noGrp="1"/>
          </p:cNvSpPr>
          <p:nvPr>
            <p:ph idx="1"/>
          </p:nvPr>
        </p:nvSpPr>
        <p:spPr>
          <a:xfrm>
            <a:off x="955963" y="1556078"/>
            <a:ext cx="10540539" cy="3200400"/>
          </a:xfrm>
        </p:spPr>
        <p:txBody>
          <a:bodyPr/>
          <a:lstStyle/>
          <a:p>
            <a:pPr marL="0" indent="0">
              <a:buNone/>
            </a:pPr>
            <a:r>
              <a:rPr lang="en-AU" sz="2400" b="1" dirty="0" smtClean="0"/>
              <a:t>In response to the syphilis outbreak PBHRWA received a grant to promote and target syphilis testing and treatment utilising the most effective approach within our community</a:t>
            </a:r>
          </a:p>
          <a:p>
            <a:pPr marL="457200" lvl="1" indent="0">
              <a:buNone/>
            </a:pPr>
            <a:endParaRPr lang="en-AU" sz="2000" dirty="0" smtClean="0"/>
          </a:p>
          <a:p>
            <a:pPr marL="457200" lvl="1" indent="0">
              <a:buNone/>
            </a:pPr>
            <a:r>
              <a:rPr lang="en-AU" sz="2000" b="1" dirty="0" smtClean="0"/>
              <a:t>Rationale for van outreach:</a:t>
            </a:r>
          </a:p>
          <a:p>
            <a:pPr marL="914400" lvl="2" indent="0">
              <a:buNone/>
            </a:pPr>
            <a:r>
              <a:rPr lang="en-AU" sz="1800" dirty="0" smtClean="0"/>
              <a:t>Mobile health outreach services have the capacity to support the prevention and management of STIs and BBVs among people who inject drugs</a:t>
            </a:r>
          </a:p>
          <a:p>
            <a:pPr marL="914400" lvl="2" indent="0">
              <a:buNone/>
            </a:pPr>
            <a:endParaRPr lang="en-AU" sz="1800" dirty="0" smtClean="0"/>
          </a:p>
          <a:p>
            <a:pPr marL="914400" lvl="2" indent="0">
              <a:buNone/>
            </a:pPr>
            <a:r>
              <a:rPr lang="en-AU" sz="1800" dirty="0" smtClean="0"/>
              <a:t>The mobile health clinic will offer services across the cascade of care by providing clients with access to modes of prevention (provision of sterile injecting equipment, condoms, vaccinations for hepatitis B, increased access to testing for STIs and BBVs and access to appropriate treatments for positive cases</a:t>
            </a:r>
            <a:endParaRPr lang="en-AU" sz="1800" dirty="0"/>
          </a:p>
        </p:txBody>
      </p:sp>
      <p:sp>
        <p:nvSpPr>
          <p:cNvPr id="7" name="Right Triangle 6"/>
          <p:cNvSpPr/>
          <p:nvPr/>
        </p:nvSpPr>
        <p:spPr>
          <a:xfrm rot="10800000">
            <a:off x="8271164" y="-16189"/>
            <a:ext cx="3920835" cy="1207724"/>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2F59F9-B09E-45DC-AC3C-D08725ED13C4}"/>
              </a:ext>
            </a:extLst>
          </p:cNvPr>
          <p:cNvSpPr/>
          <p:nvPr/>
        </p:nvSpPr>
        <p:spPr>
          <a:xfrm>
            <a:off x="496431" y="5540444"/>
            <a:ext cx="11199137" cy="1029956"/>
          </a:xfrm>
          <a:prstGeom prst="rect">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Arial" panose="020B0604020202020204"/>
              </a:rPr>
              <a:t>Increasing opportunities for prevention, testing and treatment will facilitate better health outcomes and reduce the likelihood of onward community transmission</a:t>
            </a:r>
            <a:endParaRPr lang="en-GB" sz="2000" b="1" dirty="0">
              <a:solidFill>
                <a:schemeClr val="bg1"/>
              </a:solidFill>
              <a:latin typeface="Arial" panose="020B0604020202020204"/>
            </a:endParaRPr>
          </a:p>
        </p:txBody>
      </p:sp>
      <p:pic>
        <p:nvPicPr>
          <p:cNvPr id="1026"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69020" y="4251530"/>
            <a:ext cx="1071267" cy="498947"/>
          </a:xfrm>
          <a:prstGeom prst="rect">
            <a:avLst/>
          </a:prstGeom>
          <a:noFill/>
          <a:ln>
            <a:noFill/>
          </a:ln>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26075" y="3002826"/>
            <a:ext cx="314325" cy="1114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Tree>
    <p:extLst>
      <p:ext uri="{BB962C8B-B14F-4D97-AF65-F5344CB8AC3E}">
        <p14:creationId xmlns:p14="http://schemas.microsoft.com/office/powerpoint/2010/main" val="181125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80" y="-16190"/>
            <a:ext cx="12192000" cy="1180407"/>
          </a:xfrm>
          <a:prstGeom prst="rect">
            <a:avLst/>
          </a:prstGeom>
          <a:solidFill>
            <a:srgbClr val="FEE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sz="4000" dirty="0" smtClean="0"/>
              <a:t>Background</a:t>
            </a:r>
            <a:endParaRPr lang="en-AU" sz="4000" dirty="0"/>
          </a:p>
        </p:txBody>
      </p:sp>
      <p:sp>
        <p:nvSpPr>
          <p:cNvPr id="3" name="Content Placeholder 2"/>
          <p:cNvSpPr>
            <a:spLocks noGrp="1"/>
          </p:cNvSpPr>
          <p:nvPr>
            <p:ph idx="1"/>
          </p:nvPr>
        </p:nvSpPr>
        <p:spPr>
          <a:xfrm>
            <a:off x="1045659" y="1847231"/>
            <a:ext cx="10280073" cy="3200400"/>
          </a:xfrm>
        </p:spPr>
        <p:txBody>
          <a:bodyPr/>
          <a:lstStyle/>
          <a:p>
            <a:endParaRPr lang="en-AU" dirty="0" smtClean="0"/>
          </a:p>
          <a:p>
            <a:pPr lvl="1"/>
            <a:r>
              <a:rPr lang="en-AU" sz="2400" dirty="0" smtClean="0"/>
              <a:t>Focus on reducing stigma and discrimination around testing and treatment amongst target populations</a:t>
            </a:r>
          </a:p>
          <a:p>
            <a:pPr marL="457200" lvl="1" indent="0">
              <a:buNone/>
            </a:pPr>
            <a:endParaRPr lang="en-AU" sz="2400" dirty="0" smtClean="0"/>
          </a:p>
          <a:p>
            <a:pPr lvl="1"/>
            <a:r>
              <a:rPr lang="en-AU" sz="2400" dirty="0" smtClean="0"/>
              <a:t>The grant will also enhance the delivery of the outreach model of health services currently provided to our target population</a:t>
            </a:r>
          </a:p>
          <a:p>
            <a:pPr marL="457200" lvl="1" indent="0">
              <a:buNone/>
            </a:pPr>
            <a:endParaRPr lang="en-AU" dirty="0"/>
          </a:p>
        </p:txBody>
      </p:sp>
      <p:sp>
        <p:nvSpPr>
          <p:cNvPr id="7" name="Right Triangle 6"/>
          <p:cNvSpPr/>
          <p:nvPr/>
        </p:nvSpPr>
        <p:spPr>
          <a:xfrm rot="10800000">
            <a:off x="8271164" y="-16189"/>
            <a:ext cx="3920835" cy="1207724"/>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2F59F9-B09E-45DC-AC3C-D08725ED13C4}"/>
              </a:ext>
            </a:extLst>
          </p:cNvPr>
          <p:cNvSpPr/>
          <p:nvPr/>
        </p:nvSpPr>
        <p:spPr>
          <a:xfrm>
            <a:off x="586128" y="5271620"/>
            <a:ext cx="11199137" cy="1029956"/>
          </a:xfrm>
          <a:prstGeom prst="rect">
            <a:avLst/>
          </a:prstGeom>
          <a:solidFill>
            <a:srgbClr val="A8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Arial" panose="020B0604020202020204"/>
              </a:rPr>
              <a:t>PBHRWA was a successful applicant for SIREN to develop an evaluation protocol and data collection tools to enable our organisation to evaluate the effectiveness of the mobile health clinic.</a:t>
            </a:r>
            <a:endParaRPr lang="en-GB" b="1" dirty="0">
              <a:solidFill>
                <a:schemeClr val="bg1"/>
              </a:solidFill>
              <a:latin typeface="Arial" panose="020B0604020202020204"/>
            </a:endParaRPr>
          </a:p>
        </p:txBody>
      </p:sp>
      <p:pic>
        <p:nvPicPr>
          <p:cNvPr id="9" name="Picture 8">
            <a:extLst>
              <a:ext uri="{FF2B5EF4-FFF2-40B4-BE49-F238E27FC236}">
                <a16:creationId xmlns:a16="http://schemas.microsoft.com/office/drawing/2014/main" id="{C16A24EB-3576-40E1-B716-B72E4030A703}"/>
              </a:ext>
            </a:extLst>
          </p:cNvPr>
          <p:cNvPicPr>
            <a:picLocks noChangeAspect="1"/>
          </p:cNvPicPr>
          <p:nvPr/>
        </p:nvPicPr>
        <p:blipFill>
          <a:blip r:embed="rId3"/>
          <a:stretch>
            <a:fillRect/>
          </a:stretch>
        </p:blipFill>
        <p:spPr>
          <a:xfrm>
            <a:off x="1045659" y="2289044"/>
            <a:ext cx="742559" cy="637133"/>
          </a:xfrm>
          <a:prstGeom prst="rect">
            <a:avLst/>
          </a:prstGeom>
        </p:spPr>
      </p:pic>
      <p:pic>
        <p:nvPicPr>
          <p:cNvPr id="10" name="Graphic 6" descr="Route (Two Pins With A Path) with solid fill">
            <a:extLst>
              <a:ext uri="{FF2B5EF4-FFF2-40B4-BE49-F238E27FC236}">
                <a16:creationId xmlns:a16="http://schemas.microsoft.com/office/drawing/2014/main" id="{97D1DE58-8B77-482D-A428-526EF072BCD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45659" y="3394713"/>
            <a:ext cx="778749" cy="573185"/>
          </a:xfrm>
          <a:prstGeom prst="rect">
            <a:avLst/>
          </a:prstGeom>
        </p:spPr>
      </p:pic>
    </p:spTree>
    <p:extLst>
      <p:ext uri="{BB962C8B-B14F-4D97-AF65-F5344CB8AC3E}">
        <p14:creationId xmlns:p14="http://schemas.microsoft.com/office/powerpoint/2010/main" val="31005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6190"/>
            <a:ext cx="12192000" cy="1180407"/>
          </a:xfrm>
          <a:prstGeom prst="rect">
            <a:avLst/>
          </a:prstGeom>
          <a:solidFill>
            <a:srgbClr val="FEE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6" descr="Map with pin">
            <a:extLst>
              <a:ext uri="{FF2B5EF4-FFF2-40B4-BE49-F238E27FC236}">
                <a16:creationId xmlns:a16="http://schemas.microsoft.com/office/drawing/2014/main" id="{3120932A-C1BD-474D-8EB4-EB43A88D2A3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360209" y="2810442"/>
            <a:ext cx="594364" cy="594364"/>
          </a:xfrm>
          <a:prstGeom prst="rect">
            <a:avLst/>
          </a:prstGeom>
        </p:spPr>
      </p:pic>
      <p:sp>
        <p:nvSpPr>
          <p:cNvPr id="6" name="Rectangle 5">
            <a:extLst>
              <a:ext uri="{FF2B5EF4-FFF2-40B4-BE49-F238E27FC236}">
                <a16:creationId xmlns:a16="http://schemas.microsoft.com/office/drawing/2014/main" id="{39823DE3-9F9A-4AAD-98F2-B6C18D1C103A}"/>
              </a:ext>
            </a:extLst>
          </p:cNvPr>
          <p:cNvSpPr/>
          <p:nvPr/>
        </p:nvSpPr>
        <p:spPr>
          <a:xfrm>
            <a:off x="2317239" y="1520816"/>
            <a:ext cx="5000707" cy="3631763"/>
          </a:xfrm>
          <a:prstGeom prst="rect">
            <a:avLst/>
          </a:prstGeom>
        </p:spPr>
        <p:txBody>
          <a:bodyPr wrap="square">
            <a:spAutoFit/>
          </a:bodyPr>
          <a:lstStyle/>
          <a:p>
            <a:r>
              <a:rPr lang="en-AU" sz="2000" dirty="0"/>
              <a:t>Health professionals undertook SPOCT training and non-health staff undertook specific syphilis </a:t>
            </a:r>
            <a:r>
              <a:rPr lang="en-AU" sz="2000" dirty="0" smtClean="0"/>
              <a:t>education</a:t>
            </a:r>
          </a:p>
          <a:p>
            <a:endParaRPr lang="en-AU" sz="2000" dirty="0"/>
          </a:p>
          <a:p>
            <a:r>
              <a:rPr lang="en-AU" sz="2000" dirty="0"/>
              <a:t>Resources developed and appropriate STI education was </a:t>
            </a:r>
            <a:r>
              <a:rPr lang="en-AU" sz="2000" dirty="0" smtClean="0"/>
              <a:t>sourced</a:t>
            </a:r>
          </a:p>
          <a:p>
            <a:endParaRPr lang="en-AU" sz="2000" dirty="0"/>
          </a:p>
          <a:p>
            <a:r>
              <a:rPr lang="en-AU" sz="2000" dirty="0"/>
              <a:t>Stakeholder agency consultations and collaborations were undertaken in relating to siting the van</a:t>
            </a:r>
          </a:p>
          <a:p>
            <a:pPr marL="0" marR="0" lvl="0" indent="0" algn="l" defTabSz="914400" rtl="0" eaLnBrk="1" fontAlgn="auto" latinLnBrk="0" hangingPunct="1">
              <a:lnSpc>
                <a:spcPct val="250000"/>
              </a:lnSpc>
              <a:spcBef>
                <a:spcPts val="0"/>
              </a:spcBef>
              <a:spcAft>
                <a:spcPts val="0"/>
              </a:spcAft>
              <a:buClr>
                <a:srgbClr val="1D5A9A"/>
              </a:buClr>
              <a:buSzTx/>
              <a:buFontTx/>
              <a:buNone/>
              <a:tabLst/>
              <a:defRPr/>
            </a:pPr>
            <a:endParaRPr kumimoji="0" lang="en-GB" sz="1800" b="0" i="0" u="none" strike="noStrike" kern="1200" cap="none" spc="0" normalizeH="0" baseline="30000" noProof="0" dirty="0">
              <a:ln>
                <a:noFill/>
              </a:ln>
              <a:solidFill>
                <a:prstClr val="black"/>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045911F-FAC0-4CF5-84A0-F369380E38F9}"/>
              </a:ext>
            </a:extLst>
          </p:cNvPr>
          <p:cNvSpPr>
            <a:spLocks noGrp="1"/>
          </p:cNvSpPr>
          <p:nvPr>
            <p:ph type="title"/>
          </p:nvPr>
        </p:nvSpPr>
        <p:spPr/>
        <p:txBody>
          <a:bodyPr/>
          <a:lstStyle/>
          <a:p>
            <a:r>
              <a:rPr lang="en-GB" sz="4000" dirty="0"/>
              <a:t>How did we do it?</a:t>
            </a:r>
          </a:p>
        </p:txBody>
      </p:sp>
      <p:sp>
        <p:nvSpPr>
          <p:cNvPr id="26" name="Right Triangle 25"/>
          <p:cNvSpPr/>
          <p:nvPr/>
        </p:nvSpPr>
        <p:spPr>
          <a:xfrm rot="10800000">
            <a:off x="8271164" y="-16189"/>
            <a:ext cx="3920835" cy="1207724"/>
          </a:xfrm>
          <a:prstGeom prst="rtTriangl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7" name="Picture 4">
            <a:extLst>
              <a:ext uri="{FF2B5EF4-FFF2-40B4-BE49-F238E27FC236}">
                <a16:creationId xmlns:a16="http://schemas.microsoft.com/office/drawing/2014/main" id="{9C6166DF-E5F8-4FDB-A79F-C3D684173D50}"/>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1335712" y="1657523"/>
            <a:ext cx="647213" cy="626988"/>
          </a:xfrm>
          <a:prstGeom prst="rect">
            <a:avLst/>
          </a:prstGeom>
          <a:noFill/>
          <a:extLst>
            <a:ext uri="{909E8E84-426E-40DD-AFC4-6F175D3DCCD1}">
              <a14:hiddenFill xmlns:a14="http://schemas.microsoft.com/office/drawing/2010/main">
                <a:solidFill>
                  <a:srgbClr val="FFFFFF"/>
                </a:solidFill>
              </a14:hiddenFill>
            </a:ext>
          </a:extLst>
        </p:spPr>
      </p:pic>
      <p:pic>
        <p:nvPicPr>
          <p:cNvPr id="29" name="Content Placeholder 5"/>
          <p:cNvPicPr>
            <a:picLocks noGrp="1" noChangeAspect="1"/>
          </p:cNvPicPr>
          <p:nvPr>
            <p:ph idx="1"/>
          </p:nvPr>
        </p:nvPicPr>
        <p:blipFill>
          <a:blip r:embed="rId12"/>
          <a:stretch>
            <a:fillRect/>
          </a:stretch>
        </p:blipFill>
        <p:spPr>
          <a:xfrm>
            <a:off x="3505505" y="4841627"/>
            <a:ext cx="2624174" cy="1846428"/>
          </a:xfrm>
          <a:prstGeom prst="rect">
            <a:avLst/>
          </a:prstGeom>
        </p:spPr>
      </p:pic>
      <p:pic>
        <p:nvPicPr>
          <p:cNvPr id="5" name="Picture 4"/>
          <p:cNvPicPr>
            <a:picLocks noChangeAspect="1"/>
          </p:cNvPicPr>
          <p:nvPr/>
        </p:nvPicPr>
        <p:blipFill>
          <a:blip r:embed="rId13"/>
          <a:stretch>
            <a:fillRect/>
          </a:stretch>
        </p:blipFill>
        <p:spPr>
          <a:xfrm>
            <a:off x="8271164" y="1520816"/>
            <a:ext cx="3524714" cy="4968831"/>
          </a:xfrm>
          <a:prstGeom prst="rect">
            <a:avLst/>
          </a:prstGeom>
        </p:spPr>
      </p:pic>
      <p:pic>
        <p:nvPicPr>
          <p:cNvPr id="30" name="Picture 29"/>
          <p:cNvPicPr>
            <a:picLocks noChangeAspect="1"/>
          </p:cNvPicPr>
          <p:nvPr/>
        </p:nvPicPr>
        <p:blipFill>
          <a:blip r:embed="rId14"/>
          <a:stretch>
            <a:fillRect/>
          </a:stretch>
        </p:blipFill>
        <p:spPr>
          <a:xfrm>
            <a:off x="1190666" y="3654972"/>
            <a:ext cx="933450" cy="981075"/>
          </a:xfrm>
          <a:prstGeom prst="rect">
            <a:avLst/>
          </a:prstGeom>
        </p:spPr>
      </p:pic>
    </p:spTree>
    <p:extLst>
      <p:ext uri="{BB962C8B-B14F-4D97-AF65-F5344CB8AC3E}">
        <p14:creationId xmlns:p14="http://schemas.microsoft.com/office/powerpoint/2010/main" val="170649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5AA09-BB3B-4154-937B-A89FBA8C9148}"/>
              </a:ext>
            </a:extLst>
          </p:cNvPr>
          <p:cNvSpPr/>
          <p:nvPr/>
        </p:nvSpPr>
        <p:spPr>
          <a:xfrm>
            <a:off x="6230114" y="3277154"/>
            <a:ext cx="2760046" cy="2564845"/>
          </a:xfrm>
          <a:prstGeom prst="rect">
            <a:avLst/>
          </a:prstGeom>
          <a:solidFill>
            <a:srgbClr val="16437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E5A9D4A-9A95-4A06-AC19-3D757B6418FB}"/>
              </a:ext>
            </a:extLst>
          </p:cNvPr>
          <p:cNvSpPr/>
          <p:nvPr/>
        </p:nvSpPr>
        <p:spPr>
          <a:xfrm>
            <a:off x="3217223" y="3277154"/>
            <a:ext cx="2760046" cy="3048831"/>
          </a:xfrm>
          <a:prstGeom prst="rect">
            <a:avLst/>
          </a:prstGeom>
          <a:solidFill>
            <a:srgbClr val="16437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F6CBBAE-C9F1-400C-B70A-627B8C569A63}"/>
              </a:ext>
            </a:extLst>
          </p:cNvPr>
          <p:cNvSpPr/>
          <p:nvPr/>
        </p:nvSpPr>
        <p:spPr>
          <a:xfrm>
            <a:off x="337701" y="3277154"/>
            <a:ext cx="2760046" cy="2564845"/>
          </a:xfrm>
          <a:prstGeom prst="rect">
            <a:avLst/>
          </a:prstGeom>
          <a:solidFill>
            <a:srgbClr val="16437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B178E95-F390-4D92-B67C-4D4C93CEE2DF}"/>
              </a:ext>
            </a:extLst>
          </p:cNvPr>
          <p:cNvSpPr txBox="1"/>
          <p:nvPr/>
        </p:nvSpPr>
        <p:spPr>
          <a:xfrm>
            <a:off x="337701" y="3288231"/>
            <a:ext cx="2760046" cy="1569660"/>
          </a:xfrm>
          <a:prstGeom prst="rect">
            <a:avLst/>
          </a:prstGeom>
          <a:noFill/>
        </p:spPr>
        <p:txBody>
          <a:bodyPr wrap="square">
            <a:spAutoFit/>
          </a:bodyPr>
          <a:lstStyle/>
          <a:p>
            <a:pPr algn="ctr"/>
            <a:r>
              <a:rPr lang="en-GB" sz="1600" dirty="0" smtClean="0"/>
              <a:t>Patients referred from the NSEP and outreach</a:t>
            </a:r>
          </a:p>
          <a:p>
            <a:pPr algn="ctr"/>
            <a:r>
              <a:rPr lang="en-GB" sz="1600" dirty="0" smtClean="0"/>
              <a:t>SPOCT offered as part of normal screening </a:t>
            </a:r>
            <a:endParaRPr lang="en-GB" sz="1600" dirty="0"/>
          </a:p>
          <a:p>
            <a:pPr algn="ctr"/>
            <a:endParaRPr lang="en-GB" sz="1600" dirty="0"/>
          </a:p>
          <a:p>
            <a:pPr algn="ctr"/>
            <a:endParaRPr lang="en-GB" sz="1600" dirty="0"/>
          </a:p>
        </p:txBody>
      </p:sp>
      <p:sp>
        <p:nvSpPr>
          <p:cNvPr id="9" name="TextBox 8">
            <a:extLst>
              <a:ext uri="{FF2B5EF4-FFF2-40B4-BE49-F238E27FC236}">
                <a16:creationId xmlns:a16="http://schemas.microsoft.com/office/drawing/2014/main" id="{ED9D8767-40DB-4C73-9534-5C6BDAADFA60}"/>
              </a:ext>
            </a:extLst>
          </p:cNvPr>
          <p:cNvSpPr txBox="1"/>
          <p:nvPr/>
        </p:nvSpPr>
        <p:spPr>
          <a:xfrm>
            <a:off x="3217223" y="3288231"/>
            <a:ext cx="2760046" cy="2554545"/>
          </a:xfrm>
          <a:prstGeom prst="rect">
            <a:avLst/>
          </a:prstGeom>
          <a:noFill/>
        </p:spPr>
        <p:txBody>
          <a:bodyPr wrap="square">
            <a:spAutoFit/>
          </a:bodyPr>
          <a:lstStyle>
            <a:defPPr>
              <a:defRPr lang="en-US"/>
            </a:defPPr>
          </a:lstStyle>
          <a:p>
            <a:pPr algn="ctr"/>
            <a:r>
              <a:rPr lang="en-GB" sz="1600" dirty="0" smtClean="0"/>
              <a:t>Van purchase</a:t>
            </a:r>
          </a:p>
          <a:p>
            <a:pPr algn="ctr"/>
            <a:r>
              <a:rPr lang="en-GB" sz="1600" dirty="0" smtClean="0"/>
              <a:t>Van fit-out </a:t>
            </a:r>
          </a:p>
          <a:p>
            <a:pPr algn="ctr"/>
            <a:r>
              <a:rPr lang="en-GB" sz="1600" dirty="0" smtClean="0"/>
              <a:t>15 organisations contacted</a:t>
            </a:r>
          </a:p>
          <a:p>
            <a:pPr algn="ctr"/>
            <a:r>
              <a:rPr lang="en-GB" sz="1600" dirty="0" smtClean="0"/>
              <a:t>Nov 2021- mobile clinics commenced</a:t>
            </a:r>
          </a:p>
          <a:p>
            <a:pPr algn="ctr"/>
            <a:r>
              <a:rPr lang="en-GB" sz="1600" dirty="0" smtClean="0"/>
              <a:t>28 mobile clinics</a:t>
            </a:r>
          </a:p>
          <a:p>
            <a:pPr algn="ctr"/>
            <a:r>
              <a:rPr lang="en-GB" sz="1600" dirty="0"/>
              <a:t>2 staff – 1 health professional, 1 outreach worker</a:t>
            </a:r>
          </a:p>
          <a:p>
            <a:pPr algn="ctr"/>
            <a:endParaRPr lang="en-GB" sz="1600" dirty="0"/>
          </a:p>
        </p:txBody>
      </p:sp>
      <p:sp>
        <p:nvSpPr>
          <p:cNvPr id="19" name="TextBox 18">
            <a:extLst>
              <a:ext uri="{FF2B5EF4-FFF2-40B4-BE49-F238E27FC236}">
                <a16:creationId xmlns:a16="http://schemas.microsoft.com/office/drawing/2014/main" id="{B97F84C7-98A5-4A29-812D-C8804D6449D8}"/>
              </a:ext>
            </a:extLst>
          </p:cNvPr>
          <p:cNvSpPr txBox="1"/>
          <p:nvPr/>
        </p:nvSpPr>
        <p:spPr>
          <a:xfrm>
            <a:off x="6230114" y="3288231"/>
            <a:ext cx="2760046" cy="1323439"/>
          </a:xfrm>
          <a:prstGeom prst="rect">
            <a:avLst/>
          </a:prstGeom>
          <a:noFill/>
        </p:spPr>
        <p:txBody>
          <a:bodyPr wrap="square">
            <a:spAutoFit/>
          </a:bodyPr>
          <a:lstStyle/>
          <a:p>
            <a:pPr algn="ctr"/>
            <a:r>
              <a:rPr lang="en-GB" sz="1600" dirty="0" smtClean="0"/>
              <a:t>Patients referred from the NSEP and outreach</a:t>
            </a:r>
          </a:p>
          <a:p>
            <a:pPr algn="ctr"/>
            <a:r>
              <a:rPr lang="en-GB" sz="1600" dirty="0" smtClean="0"/>
              <a:t>SPOCT offered as part of normal screening</a:t>
            </a:r>
            <a:endParaRPr lang="en-GB" sz="1600" dirty="0"/>
          </a:p>
          <a:p>
            <a:pPr algn="ctr"/>
            <a:endParaRPr lang="en-GB" sz="1600" dirty="0"/>
          </a:p>
        </p:txBody>
      </p:sp>
      <p:sp>
        <p:nvSpPr>
          <p:cNvPr id="18" name="TextBox 17">
            <a:extLst>
              <a:ext uri="{FF2B5EF4-FFF2-40B4-BE49-F238E27FC236}">
                <a16:creationId xmlns:a16="http://schemas.microsoft.com/office/drawing/2014/main" id="{93647D6A-6766-44AD-8CD3-59D0EDC492DF}"/>
              </a:ext>
            </a:extLst>
          </p:cNvPr>
          <p:cNvSpPr txBox="1"/>
          <p:nvPr/>
        </p:nvSpPr>
        <p:spPr>
          <a:xfrm>
            <a:off x="6230154" y="1360913"/>
            <a:ext cx="2759966" cy="400110"/>
          </a:xfrm>
          <a:prstGeom prst="rect">
            <a:avLst/>
          </a:prstGeom>
          <a:solidFill>
            <a:srgbClr val="A80404"/>
          </a:solidFill>
          <a:ln>
            <a:noFill/>
          </a:ln>
        </p:spPr>
        <p:txBody>
          <a:bodyPr wrap="square">
            <a:spAutoFit/>
          </a:bodyPr>
          <a:lstStyle/>
          <a:p>
            <a:pPr algn="ctr"/>
            <a:r>
              <a:rPr lang="en-GB" sz="2000" b="1" dirty="0" smtClean="0">
                <a:solidFill>
                  <a:schemeClr val="bg1"/>
                </a:solidFill>
              </a:rPr>
              <a:t>Bunbury Fixed Site</a:t>
            </a:r>
            <a:endParaRPr lang="en-GB" sz="2000" baseline="30000" dirty="0">
              <a:solidFill>
                <a:schemeClr val="bg1"/>
              </a:solidFill>
            </a:endParaRPr>
          </a:p>
        </p:txBody>
      </p:sp>
      <p:sp>
        <p:nvSpPr>
          <p:cNvPr id="13" name="TextBox 12">
            <a:extLst>
              <a:ext uri="{FF2B5EF4-FFF2-40B4-BE49-F238E27FC236}">
                <a16:creationId xmlns:a16="http://schemas.microsoft.com/office/drawing/2014/main" id="{58B8645B-30CA-4DDC-8C6F-2652446B0DF6}"/>
              </a:ext>
            </a:extLst>
          </p:cNvPr>
          <p:cNvSpPr txBox="1"/>
          <p:nvPr/>
        </p:nvSpPr>
        <p:spPr>
          <a:xfrm>
            <a:off x="3217263" y="1360913"/>
            <a:ext cx="2759966" cy="400110"/>
          </a:xfrm>
          <a:prstGeom prst="rect">
            <a:avLst/>
          </a:prstGeom>
          <a:solidFill>
            <a:srgbClr val="A80404"/>
          </a:solidFill>
          <a:ln>
            <a:noFill/>
          </a:ln>
        </p:spPr>
        <p:txBody>
          <a:bodyPr wrap="square">
            <a:spAutoFit/>
          </a:bodyPr>
          <a:lstStyle/>
          <a:p>
            <a:pPr algn="ctr"/>
            <a:r>
              <a:rPr lang="en-GB" sz="2000" b="1" dirty="0" smtClean="0">
                <a:solidFill>
                  <a:schemeClr val="bg1"/>
                </a:solidFill>
              </a:rPr>
              <a:t>Perth Mobile Van</a:t>
            </a:r>
            <a:endParaRPr lang="en-GB" sz="2000" baseline="30000" dirty="0">
              <a:solidFill>
                <a:schemeClr val="bg1"/>
              </a:solidFill>
            </a:endParaRPr>
          </a:p>
        </p:txBody>
      </p:sp>
      <p:sp>
        <p:nvSpPr>
          <p:cNvPr id="14" name="TextBox 13">
            <a:extLst>
              <a:ext uri="{FF2B5EF4-FFF2-40B4-BE49-F238E27FC236}">
                <a16:creationId xmlns:a16="http://schemas.microsoft.com/office/drawing/2014/main" id="{485B2C93-EB44-41C9-B803-3C1052252C1F}"/>
              </a:ext>
            </a:extLst>
          </p:cNvPr>
          <p:cNvSpPr txBox="1"/>
          <p:nvPr/>
        </p:nvSpPr>
        <p:spPr>
          <a:xfrm>
            <a:off x="337741" y="1360913"/>
            <a:ext cx="2759966" cy="400110"/>
          </a:xfrm>
          <a:prstGeom prst="rect">
            <a:avLst/>
          </a:prstGeom>
          <a:solidFill>
            <a:srgbClr val="A80404"/>
          </a:solidFill>
          <a:ln>
            <a:noFill/>
          </a:ln>
        </p:spPr>
        <p:txBody>
          <a:bodyPr wrap="square">
            <a:spAutoFit/>
          </a:bodyPr>
          <a:lstStyle/>
          <a:p>
            <a:pPr algn="ctr"/>
            <a:r>
              <a:rPr lang="en-GB" sz="2000" b="1" dirty="0" smtClean="0">
                <a:solidFill>
                  <a:schemeClr val="bg1"/>
                </a:solidFill>
              </a:rPr>
              <a:t>Perth Fixed Site</a:t>
            </a:r>
            <a:endParaRPr lang="en-GB" sz="2000" baseline="30000" dirty="0">
              <a:solidFill>
                <a:schemeClr val="bg1"/>
              </a:solidFill>
            </a:endParaRPr>
          </a:p>
        </p:txBody>
      </p:sp>
      <p:sp>
        <p:nvSpPr>
          <p:cNvPr id="24" name="Rectangle 23">
            <a:extLst>
              <a:ext uri="{FF2B5EF4-FFF2-40B4-BE49-F238E27FC236}">
                <a16:creationId xmlns:a16="http://schemas.microsoft.com/office/drawing/2014/main" id="{E3D5A65E-C79A-4B42-9C48-B8583FD1BF4D}"/>
              </a:ext>
            </a:extLst>
          </p:cNvPr>
          <p:cNvSpPr/>
          <p:nvPr/>
        </p:nvSpPr>
        <p:spPr>
          <a:xfrm>
            <a:off x="9100314" y="3277154"/>
            <a:ext cx="2760046" cy="2564845"/>
          </a:xfrm>
          <a:prstGeom prst="rect">
            <a:avLst/>
          </a:prstGeom>
          <a:solidFill>
            <a:srgbClr val="16437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59DC149-5226-4305-8A27-16125C8741D2}"/>
              </a:ext>
            </a:extLst>
          </p:cNvPr>
          <p:cNvSpPr txBox="1"/>
          <p:nvPr/>
        </p:nvSpPr>
        <p:spPr>
          <a:xfrm>
            <a:off x="9100354" y="1360913"/>
            <a:ext cx="2759966" cy="400110"/>
          </a:xfrm>
          <a:prstGeom prst="rect">
            <a:avLst/>
          </a:prstGeom>
          <a:solidFill>
            <a:srgbClr val="A80404"/>
          </a:solidFill>
          <a:ln>
            <a:noFill/>
          </a:ln>
        </p:spPr>
        <p:txBody>
          <a:bodyPr wrap="square">
            <a:spAutoFit/>
          </a:bodyPr>
          <a:lstStyle/>
          <a:p>
            <a:pPr algn="ctr"/>
            <a:r>
              <a:rPr lang="en-GB" sz="2000" b="1" dirty="0" smtClean="0">
                <a:solidFill>
                  <a:schemeClr val="bg1"/>
                </a:solidFill>
              </a:rPr>
              <a:t>Mobile NSEP</a:t>
            </a:r>
            <a:endParaRPr lang="en-GB" sz="2000" baseline="30000" dirty="0">
              <a:solidFill>
                <a:schemeClr val="bg1"/>
              </a:solidFill>
            </a:endParaRPr>
          </a:p>
        </p:txBody>
      </p:sp>
      <p:sp>
        <p:nvSpPr>
          <p:cNvPr id="16" name="Rectangle 15"/>
          <p:cNvSpPr/>
          <p:nvPr/>
        </p:nvSpPr>
        <p:spPr>
          <a:xfrm>
            <a:off x="0" y="-16190"/>
            <a:ext cx="12192000" cy="1180407"/>
          </a:xfrm>
          <a:prstGeom prst="rect">
            <a:avLst/>
          </a:prstGeom>
          <a:solidFill>
            <a:srgbClr val="FEE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4A6BF97B-93E7-48E0-8174-D5A35E12FF7E}"/>
              </a:ext>
            </a:extLst>
          </p:cNvPr>
          <p:cNvSpPr txBox="1"/>
          <p:nvPr/>
        </p:nvSpPr>
        <p:spPr>
          <a:xfrm>
            <a:off x="9087614" y="3288231"/>
            <a:ext cx="2760046" cy="2308324"/>
          </a:xfrm>
          <a:prstGeom prst="rect">
            <a:avLst/>
          </a:prstGeom>
          <a:noFill/>
        </p:spPr>
        <p:txBody>
          <a:bodyPr wrap="square">
            <a:spAutoFit/>
          </a:bodyPr>
          <a:lstStyle/>
          <a:p>
            <a:pPr algn="ctr"/>
            <a:r>
              <a:rPr lang="en-GB" sz="1600" dirty="0" smtClean="0"/>
              <a:t>MNSEP already in operation</a:t>
            </a:r>
          </a:p>
          <a:p>
            <a:pPr algn="ctr"/>
            <a:r>
              <a:rPr lang="en-GB" sz="1600" dirty="0" smtClean="0"/>
              <a:t>16 organisations contacted</a:t>
            </a:r>
          </a:p>
          <a:p>
            <a:pPr algn="ctr"/>
            <a:r>
              <a:rPr lang="en-GB" sz="1600" dirty="0" smtClean="0"/>
              <a:t>July 2021 mobile clinics commenced</a:t>
            </a:r>
          </a:p>
          <a:p>
            <a:pPr algn="ctr"/>
            <a:r>
              <a:rPr lang="en-GB" sz="1600" dirty="0" smtClean="0"/>
              <a:t>9 mobile clinics</a:t>
            </a:r>
          </a:p>
          <a:p>
            <a:pPr algn="ctr"/>
            <a:r>
              <a:rPr lang="en-GB" sz="1600" dirty="0" smtClean="0"/>
              <a:t>2 staff – 1 health professional, 1 outreach worker</a:t>
            </a:r>
            <a:endParaRPr lang="en-GB" sz="1600" dirty="0"/>
          </a:p>
          <a:p>
            <a:pPr algn="ctr"/>
            <a:endParaRPr lang="en-GB" sz="1600" dirty="0"/>
          </a:p>
        </p:txBody>
      </p:sp>
      <p:pic>
        <p:nvPicPr>
          <p:cNvPr id="29" name="Graphic 28" descr="Social network with solid fill">
            <a:extLst>
              <a:ext uri="{FF2B5EF4-FFF2-40B4-BE49-F238E27FC236}">
                <a16:creationId xmlns:a16="http://schemas.microsoft.com/office/drawing/2014/main" id="{4E675BBB-B3CD-456C-84D4-0E141CCE09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855199" y="1930401"/>
            <a:ext cx="1278468" cy="1278468"/>
          </a:xfrm>
          <a:prstGeom prst="rect">
            <a:avLst/>
          </a:prstGeom>
        </p:spPr>
      </p:pic>
      <p:sp>
        <p:nvSpPr>
          <p:cNvPr id="6" name="Rectangle 5"/>
          <p:cNvSpPr/>
          <p:nvPr/>
        </p:nvSpPr>
        <p:spPr>
          <a:xfrm>
            <a:off x="9700953" y="1930401"/>
            <a:ext cx="1504603" cy="12118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680324" y="2057902"/>
            <a:ext cx="1684750" cy="784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blurRad="152400" dist="317500" dir="5400000" algn="ctr" rotWithShape="0">
                    <a:srgbClr val="000000">
                      <a:alpha val="14999"/>
                    </a:srgbClr>
                  </a:outerShdw>
                </a:effectLst>
              </a14:hiddenEffects>
            </a:ext>
          </a:extLst>
        </p:spPr>
      </p:pic>
      <p:pic>
        <p:nvPicPr>
          <p:cNvPr id="27" name="Picture 2"/>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520806" y="2057902"/>
            <a:ext cx="1684750" cy="784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blurRad="152400" dist="317500" dir="5400000" algn="ctr" rotWithShape="0">
                    <a:srgbClr val="000000">
                      <a:alpha val="14999"/>
                    </a:srgbClr>
                  </a:outerShdw>
                </a:effectLst>
              </a14:hiddenEffects>
            </a:ext>
          </a:extLst>
        </p:spPr>
      </p:pic>
      <p:sp>
        <p:nvSpPr>
          <p:cNvPr id="20" name="Right Triangle 19"/>
          <p:cNvSpPr/>
          <p:nvPr/>
        </p:nvSpPr>
        <p:spPr>
          <a:xfrm rot="10800000">
            <a:off x="8271164" y="-16189"/>
            <a:ext cx="3920835" cy="1207724"/>
          </a:xfrm>
          <a:prstGeom prst="rtTriangl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3C542A4-886B-47D2-9C1A-720F8B47596B}"/>
              </a:ext>
            </a:extLst>
          </p:cNvPr>
          <p:cNvSpPr>
            <a:spLocks noGrp="1"/>
          </p:cNvSpPr>
          <p:nvPr>
            <p:ph type="title"/>
          </p:nvPr>
        </p:nvSpPr>
        <p:spPr/>
        <p:txBody>
          <a:bodyPr/>
          <a:lstStyle/>
          <a:p>
            <a:r>
              <a:rPr lang="en-GB" sz="4000" dirty="0" smtClean="0"/>
              <a:t>How did we do it?</a:t>
            </a:r>
            <a:endParaRPr lang="en-GB" sz="4000" dirty="0"/>
          </a:p>
        </p:txBody>
      </p:sp>
      <p:grpSp>
        <p:nvGrpSpPr>
          <p:cNvPr id="28" name="Group 27">
            <a:extLst>
              <a:ext uri="{FF2B5EF4-FFF2-40B4-BE49-F238E27FC236}">
                <a16:creationId xmlns:a16="http://schemas.microsoft.com/office/drawing/2014/main" id="{81682C6B-EE5D-4C68-B39E-45B20B9AD085}"/>
              </a:ext>
            </a:extLst>
          </p:cNvPr>
          <p:cNvGrpSpPr/>
          <p:nvPr/>
        </p:nvGrpSpPr>
        <p:grpSpPr>
          <a:xfrm>
            <a:off x="1059543" y="1833028"/>
            <a:ext cx="1330064" cy="1184492"/>
            <a:chOff x="4181676" y="3530365"/>
            <a:chExt cx="956068" cy="956068"/>
          </a:xfrm>
        </p:grpSpPr>
        <p:grpSp>
          <p:nvGrpSpPr>
            <p:cNvPr id="30" name="Group 29">
              <a:extLst>
                <a:ext uri="{FF2B5EF4-FFF2-40B4-BE49-F238E27FC236}">
                  <a16:creationId xmlns:a16="http://schemas.microsoft.com/office/drawing/2014/main" id="{43A0B288-901B-4C95-8E49-55A6C473EF68}"/>
                </a:ext>
              </a:extLst>
            </p:cNvPr>
            <p:cNvGrpSpPr>
              <a:grpSpLocks noChangeAspect="1"/>
            </p:cNvGrpSpPr>
            <p:nvPr/>
          </p:nvGrpSpPr>
          <p:grpSpPr>
            <a:xfrm>
              <a:off x="4181676" y="3530365"/>
              <a:ext cx="956068" cy="956068"/>
              <a:chOff x="-1156996" y="1191208"/>
              <a:chExt cx="1839685" cy="1839685"/>
            </a:xfrm>
            <a:solidFill>
              <a:schemeClr val="accent6"/>
            </a:solidFill>
          </p:grpSpPr>
          <p:pic>
            <p:nvPicPr>
              <p:cNvPr id="32" name="Graphic 6" descr="Home with solid fill">
                <a:extLst>
                  <a:ext uri="{FF2B5EF4-FFF2-40B4-BE49-F238E27FC236}">
                    <a16:creationId xmlns:a16="http://schemas.microsoft.com/office/drawing/2014/main" id="{6DBB569F-ABBA-4091-A5F4-E0C1FDE3C8A9}"/>
                  </a:ext>
                </a:extLst>
              </p:cNvPr>
              <p:cNvPicPr>
                <a:picLocks noChangeAspect="1"/>
              </p:cNvPicPr>
              <p:nvPr/>
            </p:nvPicPr>
            <p:blipFill>
              <a:blip r:embed="rId10">
                <a:extLst>
                  <a:ext uri="{96DAC541-7B7A-43D3-8B79-37D633B846F1}">
                    <asvg:svgBlip xmlns:asvg="http://schemas.microsoft.com/office/drawing/2016/SVG/main" xmlns="" r:embed="rId4"/>
                  </a:ext>
                </a:extLst>
              </a:blip>
              <a:stretch>
                <a:fillRect/>
              </a:stretch>
            </p:blipFill>
            <p:spPr>
              <a:xfrm>
                <a:off x="-1156996" y="1191208"/>
                <a:ext cx="1839685" cy="1839685"/>
              </a:xfrm>
              <a:prstGeom prst="rect">
                <a:avLst/>
              </a:prstGeom>
            </p:spPr>
          </p:pic>
          <p:pic>
            <p:nvPicPr>
              <p:cNvPr id="33" name="Graphic 7" descr="Medical with solid fill">
                <a:extLst>
                  <a:ext uri="{FF2B5EF4-FFF2-40B4-BE49-F238E27FC236}">
                    <a16:creationId xmlns:a16="http://schemas.microsoft.com/office/drawing/2014/main" id="{3FC3260E-5CD8-418C-9329-BB839C850A70}"/>
                  </a:ext>
                </a:extLst>
              </p:cNvPr>
              <p:cNvPicPr>
                <a:picLocks noChangeAspect="1"/>
              </p:cNvPicPr>
              <p:nvPr/>
            </p:nvPicPr>
            <p:blipFill>
              <a:blip r:embed="rId11">
                <a:extLst>
                  <a:ext uri="{96DAC541-7B7A-43D3-8B79-37D633B846F1}">
                    <asvg:svgBlip xmlns:asvg="http://schemas.microsoft.com/office/drawing/2016/SVG/main" xmlns="" r:embed="rId6"/>
                  </a:ext>
                </a:extLst>
              </a:blip>
              <a:stretch>
                <a:fillRect/>
              </a:stretch>
            </p:blipFill>
            <p:spPr>
              <a:xfrm>
                <a:off x="-461089" y="1864716"/>
                <a:ext cx="447870" cy="432319"/>
              </a:xfrm>
              <a:prstGeom prst="rect">
                <a:avLst/>
              </a:prstGeom>
            </p:spPr>
          </p:pic>
        </p:grpSp>
        <p:pic>
          <p:nvPicPr>
            <p:cNvPr id="31" name="Graphic 2" descr="Medicine with solid fill">
              <a:extLst>
                <a:ext uri="{FF2B5EF4-FFF2-40B4-BE49-F238E27FC236}">
                  <a16:creationId xmlns:a16="http://schemas.microsoft.com/office/drawing/2014/main" id="{C39EBB3E-062F-498D-B9A7-EC0AB1CE3CF9}"/>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347622" y="4092249"/>
              <a:ext cx="290665" cy="284188"/>
            </a:xfrm>
            <a:prstGeom prst="rect">
              <a:avLst/>
            </a:prstGeom>
          </p:spPr>
        </p:pic>
      </p:grpSp>
      <p:grpSp>
        <p:nvGrpSpPr>
          <p:cNvPr id="34" name="Group 33">
            <a:extLst>
              <a:ext uri="{FF2B5EF4-FFF2-40B4-BE49-F238E27FC236}">
                <a16:creationId xmlns:a16="http://schemas.microsoft.com/office/drawing/2014/main" id="{81682C6B-EE5D-4C68-B39E-45B20B9AD085}"/>
              </a:ext>
            </a:extLst>
          </p:cNvPr>
          <p:cNvGrpSpPr/>
          <p:nvPr/>
        </p:nvGrpSpPr>
        <p:grpSpPr>
          <a:xfrm>
            <a:off x="6940868" y="1833228"/>
            <a:ext cx="1184292" cy="1184292"/>
            <a:chOff x="4181676" y="3530365"/>
            <a:chExt cx="1184292" cy="1184292"/>
          </a:xfrm>
        </p:grpSpPr>
        <p:grpSp>
          <p:nvGrpSpPr>
            <p:cNvPr id="35" name="Group 34">
              <a:extLst>
                <a:ext uri="{FF2B5EF4-FFF2-40B4-BE49-F238E27FC236}">
                  <a16:creationId xmlns:a16="http://schemas.microsoft.com/office/drawing/2014/main" id="{43A0B288-901B-4C95-8E49-55A6C473EF68}"/>
                </a:ext>
              </a:extLst>
            </p:cNvPr>
            <p:cNvGrpSpPr>
              <a:grpSpLocks noChangeAspect="1"/>
            </p:cNvGrpSpPr>
            <p:nvPr/>
          </p:nvGrpSpPr>
          <p:grpSpPr>
            <a:xfrm>
              <a:off x="4181676" y="3530365"/>
              <a:ext cx="1184292" cy="1184292"/>
              <a:chOff x="-1156996" y="1191208"/>
              <a:chExt cx="2278838" cy="2278838"/>
            </a:xfrm>
            <a:solidFill>
              <a:schemeClr val="accent6"/>
            </a:solidFill>
          </p:grpSpPr>
          <p:pic>
            <p:nvPicPr>
              <p:cNvPr id="37" name="Graphic 6" descr="Home with solid fill">
                <a:extLst>
                  <a:ext uri="{FF2B5EF4-FFF2-40B4-BE49-F238E27FC236}">
                    <a16:creationId xmlns:a16="http://schemas.microsoft.com/office/drawing/2014/main" id="{6DBB569F-ABBA-4091-A5F4-E0C1FDE3C8A9}"/>
                  </a:ext>
                </a:extLst>
              </p:cNvPr>
              <p:cNvPicPr>
                <a:picLocks noChangeAspect="1"/>
              </p:cNvPicPr>
              <p:nvPr/>
            </p:nvPicPr>
            <p:blipFill>
              <a:blip r:embed="rId10">
                <a:extLst>
                  <a:ext uri="{96DAC541-7B7A-43D3-8B79-37D633B846F1}">
                    <asvg:svgBlip xmlns:asvg="http://schemas.microsoft.com/office/drawing/2016/SVG/main" xmlns="" r:embed="rId4"/>
                  </a:ext>
                </a:extLst>
              </a:blip>
              <a:stretch>
                <a:fillRect/>
              </a:stretch>
            </p:blipFill>
            <p:spPr>
              <a:xfrm>
                <a:off x="-1156996" y="1191208"/>
                <a:ext cx="2278838" cy="2278838"/>
              </a:xfrm>
              <a:prstGeom prst="rect">
                <a:avLst/>
              </a:prstGeom>
            </p:spPr>
          </p:pic>
          <p:pic>
            <p:nvPicPr>
              <p:cNvPr id="38" name="Graphic 7" descr="Medical with solid fill">
                <a:extLst>
                  <a:ext uri="{FF2B5EF4-FFF2-40B4-BE49-F238E27FC236}">
                    <a16:creationId xmlns:a16="http://schemas.microsoft.com/office/drawing/2014/main" id="{3FC3260E-5CD8-418C-9329-BB839C850A70}"/>
                  </a:ext>
                </a:extLst>
              </p:cNvPr>
              <p:cNvPicPr>
                <a:picLocks noChangeAspect="1"/>
              </p:cNvPicPr>
              <p:nvPr/>
            </p:nvPicPr>
            <p:blipFill>
              <a:blip r:embed="rId11">
                <a:extLst>
                  <a:ext uri="{96DAC541-7B7A-43D3-8B79-37D633B846F1}">
                    <asvg:svgBlip xmlns:asvg="http://schemas.microsoft.com/office/drawing/2016/SVG/main" xmlns="" r:embed="rId6"/>
                  </a:ext>
                </a:extLst>
              </a:blip>
              <a:stretch>
                <a:fillRect/>
              </a:stretch>
            </p:blipFill>
            <p:spPr>
              <a:xfrm>
                <a:off x="-461089" y="1864716"/>
                <a:ext cx="447870" cy="432319"/>
              </a:xfrm>
              <a:prstGeom prst="rect">
                <a:avLst/>
              </a:prstGeom>
            </p:spPr>
          </p:pic>
        </p:grpSp>
        <p:pic>
          <p:nvPicPr>
            <p:cNvPr id="36" name="Graphic 2" descr="Medicine with solid fill">
              <a:extLst>
                <a:ext uri="{FF2B5EF4-FFF2-40B4-BE49-F238E27FC236}">
                  <a16:creationId xmlns:a16="http://schemas.microsoft.com/office/drawing/2014/main" id="{C39EBB3E-062F-498D-B9A7-EC0AB1CE3CF9}"/>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347622" y="4092249"/>
              <a:ext cx="290665" cy="284188"/>
            </a:xfrm>
            <a:prstGeom prst="rect">
              <a:avLst/>
            </a:prstGeom>
          </p:spPr>
        </p:pic>
      </p:grpSp>
    </p:spTree>
    <p:extLst>
      <p:ext uri="{BB962C8B-B14F-4D97-AF65-F5344CB8AC3E}">
        <p14:creationId xmlns:p14="http://schemas.microsoft.com/office/powerpoint/2010/main" val="4165345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EED8"/>
        </a:solidFill>
        <a:effectLst/>
      </p:bgPr>
    </p:bg>
    <p:spTree>
      <p:nvGrpSpPr>
        <p:cNvPr id="1" name=""/>
        <p:cNvGrpSpPr/>
        <p:nvPr/>
      </p:nvGrpSpPr>
      <p:grpSpPr>
        <a:xfrm>
          <a:off x="0" y="0"/>
          <a:ext cx="0" cy="0"/>
          <a:chOff x="0" y="0"/>
          <a:chExt cx="0" cy="0"/>
        </a:xfrm>
      </p:grpSpPr>
      <p:sp>
        <p:nvSpPr>
          <p:cNvPr id="8" name="Rectangle 7"/>
          <p:cNvSpPr/>
          <p:nvPr/>
        </p:nvSpPr>
        <p:spPr>
          <a:xfrm>
            <a:off x="0" y="-16190"/>
            <a:ext cx="12192000" cy="1180407"/>
          </a:xfrm>
          <a:prstGeom prst="rect">
            <a:avLst/>
          </a:prstGeom>
          <a:solidFill>
            <a:srgbClr val="FEE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0CA9936D-0730-4DAC-AD6E-3AA79A1D03E9}"/>
              </a:ext>
            </a:extLst>
          </p:cNvPr>
          <p:cNvSpPr>
            <a:spLocks noGrp="1"/>
          </p:cNvSpPr>
          <p:nvPr>
            <p:ph type="title"/>
          </p:nvPr>
        </p:nvSpPr>
        <p:spPr/>
        <p:txBody>
          <a:bodyPr/>
          <a:lstStyle/>
          <a:p>
            <a:r>
              <a:rPr lang="en-GB" sz="4000" dirty="0" smtClean="0"/>
              <a:t>Data Collection</a:t>
            </a:r>
            <a:endParaRPr lang="en-GB" sz="4000" dirty="0"/>
          </a:p>
        </p:txBody>
      </p:sp>
      <p:sp>
        <p:nvSpPr>
          <p:cNvPr id="9" name="Right Triangle 8"/>
          <p:cNvSpPr/>
          <p:nvPr/>
        </p:nvSpPr>
        <p:spPr>
          <a:xfrm rot="10800000">
            <a:off x="8271164" y="-16189"/>
            <a:ext cx="3920835" cy="1207724"/>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332509" y="2662598"/>
            <a:ext cx="3600312" cy="2831544"/>
          </a:xfrm>
          <a:prstGeom prst="rect">
            <a:avLst/>
          </a:prstGeom>
          <a:solidFill>
            <a:schemeClr val="bg1"/>
          </a:solidFill>
          <a:ln w="19050">
            <a:solidFill>
              <a:srgbClr val="CC0404"/>
            </a:solidFill>
          </a:ln>
          <a:effectLst>
            <a:outerShdw blurRad="50800" dist="76200" dir="2700000" algn="tl" rotWithShape="0">
              <a:prstClr val="black">
                <a:alpha val="40000"/>
              </a:prstClr>
            </a:outerShdw>
          </a:effectLst>
        </p:spPr>
        <p:txBody>
          <a:bodyPr wrap="square">
            <a:spAutoFit/>
          </a:bodyPr>
          <a:lstStyle/>
          <a:p>
            <a:pPr algn="ctr"/>
            <a:r>
              <a:rPr lang="en-GB" sz="2800" b="1" dirty="0" smtClean="0"/>
              <a:t>   </a:t>
            </a:r>
            <a:r>
              <a:rPr lang="en-GB" sz="2800" b="1" dirty="0" smtClean="0">
                <a:solidFill>
                  <a:srgbClr val="CC0404"/>
                </a:solidFill>
              </a:rPr>
              <a:t>Prevention</a:t>
            </a:r>
            <a:r>
              <a:rPr lang="en-GB" dirty="0"/>
              <a:t>	</a:t>
            </a:r>
          </a:p>
          <a:p>
            <a:pPr marL="342900" lvl="1" indent="-342900">
              <a:lnSpc>
                <a:spcPct val="150000"/>
              </a:lnSpc>
              <a:buFont typeface="Arial" panose="020B0604020202020204" pitchFamily="34" charset="0"/>
              <a:buChar char="•"/>
            </a:pPr>
            <a:r>
              <a:rPr lang="en-GB" sz="2000" dirty="0"/>
              <a:t>Vaccinations – HAV, HBV</a:t>
            </a:r>
          </a:p>
          <a:p>
            <a:pPr marL="342900" lvl="1" indent="-342900">
              <a:lnSpc>
                <a:spcPct val="150000"/>
              </a:lnSpc>
              <a:buFont typeface="Arial" panose="020B0604020202020204" pitchFamily="34" charset="0"/>
              <a:buChar char="•"/>
            </a:pPr>
            <a:r>
              <a:rPr lang="en-GB" sz="2000" dirty="0"/>
              <a:t>Sterile injecting equipment</a:t>
            </a:r>
          </a:p>
          <a:p>
            <a:pPr marL="342900" lvl="1" indent="-342900">
              <a:lnSpc>
                <a:spcPct val="150000"/>
              </a:lnSpc>
              <a:buFont typeface="Arial" panose="020B0604020202020204" pitchFamily="34" charset="0"/>
              <a:buChar char="•"/>
            </a:pPr>
            <a:r>
              <a:rPr lang="en-GB" sz="2000" dirty="0" smtClean="0"/>
              <a:t>Condoms</a:t>
            </a:r>
          </a:p>
          <a:p>
            <a:pPr marL="342900" lvl="1" indent="-342900">
              <a:lnSpc>
                <a:spcPct val="150000"/>
              </a:lnSpc>
              <a:buFont typeface="Arial" panose="020B0604020202020204" pitchFamily="34" charset="0"/>
              <a:buChar char="•"/>
            </a:pPr>
            <a:endParaRPr lang="en-GB" sz="2000" dirty="0"/>
          </a:p>
          <a:p>
            <a:pPr marL="342900" lvl="1" indent="-342900">
              <a:lnSpc>
                <a:spcPct val="150000"/>
              </a:lnSpc>
              <a:buFont typeface="Arial" panose="020B0604020202020204" pitchFamily="34" charset="0"/>
              <a:buChar char="•"/>
            </a:pPr>
            <a:endParaRPr lang="en-GB" sz="2000" dirty="0" smtClean="0"/>
          </a:p>
        </p:txBody>
      </p:sp>
      <p:sp>
        <p:nvSpPr>
          <p:cNvPr id="3" name="Rectangle 2"/>
          <p:cNvSpPr/>
          <p:nvPr/>
        </p:nvSpPr>
        <p:spPr>
          <a:xfrm>
            <a:off x="4295844" y="2665296"/>
            <a:ext cx="3600312" cy="2831544"/>
          </a:xfrm>
          <a:prstGeom prst="rect">
            <a:avLst/>
          </a:prstGeom>
          <a:solidFill>
            <a:schemeClr val="bg1"/>
          </a:solidFill>
          <a:ln w="19050">
            <a:solidFill>
              <a:srgbClr val="CC0404"/>
            </a:solidFill>
          </a:ln>
          <a:effectLst>
            <a:outerShdw blurRad="50800" dist="76200" dir="2700000" algn="tl" rotWithShape="0">
              <a:prstClr val="black">
                <a:alpha val="40000"/>
              </a:prstClr>
            </a:outerShdw>
          </a:effectLst>
        </p:spPr>
        <p:txBody>
          <a:bodyPr wrap="square">
            <a:spAutoFit/>
          </a:bodyPr>
          <a:lstStyle/>
          <a:p>
            <a:pPr algn="ctr"/>
            <a:r>
              <a:rPr lang="en-GB" sz="2800" b="1" dirty="0">
                <a:solidFill>
                  <a:srgbClr val="CC0404"/>
                </a:solidFill>
              </a:rPr>
              <a:t>Testing</a:t>
            </a:r>
          </a:p>
          <a:p>
            <a:pPr marL="0" lvl="1">
              <a:lnSpc>
                <a:spcPct val="150000"/>
              </a:lnSpc>
              <a:buFont typeface="Arial" panose="020B0604020202020204" pitchFamily="34" charset="0"/>
              <a:buChar char="•"/>
            </a:pPr>
            <a:r>
              <a:rPr lang="en-GB" sz="2000" dirty="0" smtClean="0"/>
              <a:t>     STIs</a:t>
            </a:r>
          </a:p>
          <a:p>
            <a:pPr marL="0" lvl="1">
              <a:lnSpc>
                <a:spcPct val="150000"/>
              </a:lnSpc>
              <a:buFont typeface="Arial" panose="020B0604020202020204" pitchFamily="34" charset="0"/>
              <a:buChar char="•"/>
            </a:pPr>
            <a:r>
              <a:rPr lang="en-GB" sz="2000" dirty="0" smtClean="0"/>
              <a:t>     BBVs</a:t>
            </a:r>
          </a:p>
          <a:p>
            <a:pPr marL="0" lvl="1">
              <a:lnSpc>
                <a:spcPct val="150000"/>
              </a:lnSpc>
              <a:buFont typeface="Arial" panose="020B0604020202020204" pitchFamily="34" charset="0"/>
              <a:buChar char="•"/>
            </a:pPr>
            <a:endParaRPr lang="en-GB" sz="2000" dirty="0"/>
          </a:p>
          <a:p>
            <a:pPr marL="0" lvl="1">
              <a:lnSpc>
                <a:spcPct val="150000"/>
              </a:lnSpc>
              <a:buFont typeface="Arial" panose="020B0604020202020204" pitchFamily="34" charset="0"/>
              <a:buChar char="•"/>
            </a:pPr>
            <a:endParaRPr lang="en-GB" sz="2000" dirty="0" smtClean="0"/>
          </a:p>
          <a:p>
            <a:pPr marL="0" lvl="1">
              <a:lnSpc>
                <a:spcPct val="150000"/>
              </a:lnSpc>
              <a:buFont typeface="Arial" panose="020B0604020202020204" pitchFamily="34" charset="0"/>
              <a:buChar char="•"/>
            </a:pPr>
            <a:endParaRPr lang="en-GB" sz="2000" dirty="0"/>
          </a:p>
        </p:txBody>
      </p:sp>
      <p:sp>
        <p:nvSpPr>
          <p:cNvPr id="6" name="Rectangle 5"/>
          <p:cNvSpPr/>
          <p:nvPr/>
        </p:nvSpPr>
        <p:spPr>
          <a:xfrm>
            <a:off x="8259179" y="2661116"/>
            <a:ext cx="3600312" cy="2831544"/>
          </a:xfrm>
          <a:prstGeom prst="rect">
            <a:avLst/>
          </a:prstGeom>
          <a:solidFill>
            <a:schemeClr val="bg1"/>
          </a:solidFill>
          <a:ln w="19050">
            <a:solidFill>
              <a:srgbClr val="CC0404"/>
            </a:solidFill>
          </a:ln>
          <a:effectLst>
            <a:outerShdw blurRad="50800" dist="76200" dir="2700000" algn="tl" rotWithShape="0">
              <a:prstClr val="black">
                <a:alpha val="40000"/>
              </a:prstClr>
            </a:outerShdw>
          </a:effectLst>
        </p:spPr>
        <p:txBody>
          <a:bodyPr wrap="square">
            <a:spAutoFit/>
          </a:bodyPr>
          <a:lstStyle/>
          <a:p>
            <a:pPr algn="ctr"/>
            <a:r>
              <a:rPr lang="en-GB" sz="2800" b="1" dirty="0">
                <a:solidFill>
                  <a:srgbClr val="CC0404"/>
                </a:solidFill>
              </a:rPr>
              <a:t>Treatments</a:t>
            </a:r>
          </a:p>
          <a:p>
            <a:pPr lvl="1" indent="-457200">
              <a:lnSpc>
                <a:spcPct val="150000"/>
              </a:lnSpc>
              <a:buFont typeface="Arial" panose="020B0604020202020204" pitchFamily="34" charset="0"/>
              <a:buChar char="•"/>
            </a:pPr>
            <a:r>
              <a:rPr lang="en-GB" sz="2000" dirty="0"/>
              <a:t>BBVs</a:t>
            </a:r>
          </a:p>
          <a:p>
            <a:pPr lvl="1" indent="-457200">
              <a:lnSpc>
                <a:spcPct val="150000"/>
              </a:lnSpc>
              <a:buFont typeface="Arial" panose="020B0604020202020204" pitchFamily="34" charset="0"/>
              <a:buChar char="•"/>
            </a:pPr>
            <a:r>
              <a:rPr lang="en-GB" sz="2000" dirty="0" smtClean="0"/>
              <a:t>STIs</a:t>
            </a:r>
          </a:p>
          <a:p>
            <a:pPr lvl="1" indent="-457200">
              <a:lnSpc>
                <a:spcPct val="150000"/>
              </a:lnSpc>
              <a:buFont typeface="Arial" panose="020B0604020202020204" pitchFamily="34" charset="0"/>
              <a:buChar char="•"/>
            </a:pPr>
            <a:endParaRPr lang="en-GB" sz="2000" dirty="0"/>
          </a:p>
          <a:p>
            <a:pPr lvl="1" indent="-457200">
              <a:lnSpc>
                <a:spcPct val="150000"/>
              </a:lnSpc>
              <a:buFont typeface="Arial" panose="020B0604020202020204" pitchFamily="34" charset="0"/>
              <a:buChar char="•"/>
            </a:pPr>
            <a:endParaRPr lang="en-GB" sz="2000" dirty="0" smtClean="0"/>
          </a:p>
          <a:p>
            <a:pPr lvl="1" indent="-457200">
              <a:lnSpc>
                <a:spcPct val="150000"/>
              </a:lnSpc>
              <a:buFont typeface="Arial" panose="020B0604020202020204" pitchFamily="34" charset="0"/>
              <a:buChar char="•"/>
            </a:pPr>
            <a:endParaRPr lang="en-GB" sz="2000" dirty="0"/>
          </a:p>
        </p:txBody>
      </p:sp>
      <p:pic>
        <p:nvPicPr>
          <p:cNvPr id="10" name="Picture 9"/>
          <p:cNvPicPr>
            <a:picLocks noChangeAspect="1"/>
          </p:cNvPicPr>
          <p:nvPr/>
        </p:nvPicPr>
        <p:blipFill>
          <a:blip r:embed="rId4"/>
          <a:stretch>
            <a:fillRect/>
          </a:stretch>
        </p:blipFill>
        <p:spPr>
          <a:xfrm>
            <a:off x="685373" y="4668191"/>
            <a:ext cx="604761" cy="60476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5"/>
          <a:stretch>
            <a:fillRect/>
          </a:stretch>
        </p:blipFill>
        <p:spPr>
          <a:xfrm>
            <a:off x="1675187" y="4685627"/>
            <a:ext cx="644964" cy="587325"/>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6"/>
          <a:stretch>
            <a:fillRect/>
          </a:stretch>
        </p:blipFill>
        <p:spPr>
          <a:xfrm>
            <a:off x="2643115" y="4582685"/>
            <a:ext cx="1021085" cy="690267"/>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7"/>
          <a:stretch>
            <a:fillRect/>
          </a:stretch>
        </p:blipFill>
        <p:spPr>
          <a:xfrm>
            <a:off x="4680898" y="4522954"/>
            <a:ext cx="672360" cy="672360"/>
          </a:xfrm>
          <a:prstGeom prst="rect">
            <a:avLst/>
          </a:prstGeom>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896811" y="4437063"/>
            <a:ext cx="376156" cy="7582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Lst>
        </p:spPr>
      </p:pic>
      <p:pic>
        <p:nvPicPr>
          <p:cNvPr id="14" name="Picture 13"/>
          <p:cNvPicPr>
            <a:picLocks noChangeAspect="1"/>
          </p:cNvPicPr>
          <p:nvPr/>
        </p:nvPicPr>
        <p:blipFill>
          <a:blip r:embed="rId9"/>
          <a:stretch>
            <a:fillRect/>
          </a:stretch>
        </p:blipFill>
        <p:spPr>
          <a:xfrm>
            <a:off x="6826580" y="4522954"/>
            <a:ext cx="574884" cy="64705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10"/>
          <a:stretch>
            <a:fillRect/>
          </a:stretch>
        </p:blipFill>
        <p:spPr>
          <a:xfrm rot="5400000">
            <a:off x="9323729" y="4315841"/>
            <a:ext cx="346787" cy="877167"/>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11"/>
          <a:stretch>
            <a:fillRect/>
          </a:stretch>
        </p:blipFill>
        <p:spPr>
          <a:xfrm>
            <a:off x="10122917" y="4226083"/>
            <a:ext cx="1224298" cy="884216"/>
          </a:xfrm>
          <a:prstGeom prst="rect">
            <a:avLst/>
          </a:prstGeom>
          <a:effectLst/>
        </p:spPr>
      </p:pic>
    </p:spTree>
    <p:extLst>
      <p:ext uri="{BB962C8B-B14F-4D97-AF65-F5344CB8AC3E}">
        <p14:creationId xmlns:p14="http://schemas.microsoft.com/office/powerpoint/2010/main" val="141480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190"/>
            <a:ext cx="12192000" cy="1180407"/>
          </a:xfrm>
          <a:prstGeom prst="rect">
            <a:avLst/>
          </a:prstGeom>
          <a:solidFill>
            <a:srgbClr val="FEE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0CA9936D-0730-4DAC-AD6E-3AA79A1D03E9}"/>
              </a:ext>
            </a:extLst>
          </p:cNvPr>
          <p:cNvSpPr>
            <a:spLocks noGrp="1"/>
          </p:cNvSpPr>
          <p:nvPr>
            <p:ph type="title"/>
          </p:nvPr>
        </p:nvSpPr>
        <p:spPr/>
        <p:txBody>
          <a:bodyPr/>
          <a:lstStyle/>
          <a:p>
            <a:r>
              <a:rPr lang="en-GB" sz="4000" dirty="0" smtClean="0"/>
              <a:t>Data Collection</a:t>
            </a:r>
            <a:endParaRPr lang="en-GB" sz="4000" dirty="0"/>
          </a:p>
        </p:txBody>
      </p:sp>
      <p:sp>
        <p:nvSpPr>
          <p:cNvPr id="9" name="Right Triangle 8"/>
          <p:cNvSpPr/>
          <p:nvPr/>
        </p:nvSpPr>
        <p:spPr>
          <a:xfrm rot="10800000">
            <a:off x="8271164" y="-16189"/>
            <a:ext cx="3920835" cy="1207724"/>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127312" y="1667520"/>
            <a:ext cx="12191999" cy="707886"/>
          </a:xfrm>
          <a:prstGeom prst="rect">
            <a:avLst/>
          </a:prstGeom>
        </p:spPr>
        <p:txBody>
          <a:bodyPr wrap="square">
            <a:spAutoFit/>
          </a:bodyPr>
          <a:lstStyle/>
          <a:p>
            <a:pPr algn="ctr"/>
            <a:r>
              <a:rPr lang="en-GB" sz="4000" b="1" dirty="0" smtClean="0"/>
              <a:t>Prevention:</a:t>
            </a:r>
            <a:endParaRPr lang="en-GB" sz="4000" b="1" dirty="0"/>
          </a:p>
        </p:txBody>
      </p:sp>
      <p:sp>
        <p:nvSpPr>
          <p:cNvPr id="13" name="Oval 12"/>
          <p:cNvSpPr/>
          <p:nvPr/>
        </p:nvSpPr>
        <p:spPr>
          <a:xfrm>
            <a:off x="1166651" y="2817155"/>
            <a:ext cx="2467154" cy="2330584"/>
          </a:xfrm>
          <a:prstGeom prst="ellipse">
            <a:avLst/>
          </a:prstGeom>
          <a:solidFill>
            <a:srgbClr val="A80404"/>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1324934" y="3416523"/>
            <a:ext cx="2150589" cy="1454244"/>
          </a:xfrm>
          <a:prstGeom prst="rect">
            <a:avLst/>
          </a:prstGeom>
        </p:spPr>
        <p:txBody>
          <a:bodyPr wrap="none">
            <a:spAutoFit/>
          </a:bodyPr>
          <a:lstStyle/>
          <a:p>
            <a:pPr marL="0" lvl="1">
              <a:lnSpc>
                <a:spcPct val="150000"/>
              </a:lnSpc>
            </a:pPr>
            <a:r>
              <a:rPr lang="en-GB" sz="2400" b="1" dirty="0" smtClean="0">
                <a:solidFill>
                  <a:schemeClr val="bg1"/>
                </a:solidFill>
              </a:rPr>
              <a:t>Vaccinations </a:t>
            </a:r>
          </a:p>
          <a:p>
            <a:pPr marL="0" lvl="1" algn="ctr">
              <a:lnSpc>
                <a:spcPct val="150000"/>
              </a:lnSpc>
            </a:pPr>
            <a:endParaRPr lang="en-GB" sz="1100" b="1" dirty="0" smtClean="0">
              <a:solidFill>
                <a:schemeClr val="bg1"/>
              </a:solidFill>
            </a:endParaRPr>
          </a:p>
          <a:p>
            <a:pPr marL="0" lvl="1" algn="ctr">
              <a:lnSpc>
                <a:spcPct val="150000"/>
              </a:lnSpc>
            </a:pPr>
            <a:r>
              <a:rPr lang="en-GB" sz="2400" b="1" dirty="0" smtClean="0">
                <a:solidFill>
                  <a:schemeClr val="bg1"/>
                </a:solidFill>
              </a:rPr>
              <a:t>14</a:t>
            </a:r>
            <a:endParaRPr lang="en-GB" sz="2400" b="1" dirty="0">
              <a:solidFill>
                <a:schemeClr val="bg1"/>
              </a:solidFill>
            </a:endParaRPr>
          </a:p>
        </p:txBody>
      </p:sp>
      <p:sp>
        <p:nvSpPr>
          <p:cNvPr id="14" name="Oval 13"/>
          <p:cNvSpPr/>
          <p:nvPr/>
        </p:nvSpPr>
        <p:spPr>
          <a:xfrm>
            <a:off x="4735111" y="2817155"/>
            <a:ext cx="2467154" cy="2330584"/>
          </a:xfrm>
          <a:prstGeom prst="ellipse">
            <a:avLst/>
          </a:prstGeom>
          <a:solidFill>
            <a:srgbClr val="A80404"/>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5098898" y="3071229"/>
            <a:ext cx="1739580" cy="1738938"/>
          </a:xfrm>
          <a:prstGeom prst="rect">
            <a:avLst/>
          </a:prstGeom>
        </p:spPr>
        <p:txBody>
          <a:bodyPr wrap="none">
            <a:spAutoFit/>
          </a:bodyPr>
          <a:lstStyle/>
          <a:p>
            <a:pPr algn="ctr"/>
            <a:r>
              <a:rPr lang="en-GB" sz="2400" b="1" dirty="0">
                <a:solidFill>
                  <a:schemeClr val="bg1"/>
                </a:solidFill>
              </a:rPr>
              <a:t>Sterile </a:t>
            </a:r>
            <a:endParaRPr lang="en-GB" sz="2400" b="1" dirty="0" smtClean="0">
              <a:solidFill>
                <a:schemeClr val="bg1"/>
              </a:solidFill>
            </a:endParaRPr>
          </a:p>
          <a:p>
            <a:pPr algn="ctr"/>
            <a:r>
              <a:rPr lang="en-GB" sz="2400" b="1" dirty="0" smtClean="0">
                <a:solidFill>
                  <a:schemeClr val="bg1"/>
                </a:solidFill>
              </a:rPr>
              <a:t>injecting </a:t>
            </a:r>
          </a:p>
          <a:p>
            <a:pPr algn="ctr"/>
            <a:r>
              <a:rPr lang="en-GB" sz="2400" b="1" dirty="0">
                <a:solidFill>
                  <a:schemeClr val="bg1"/>
                </a:solidFill>
              </a:rPr>
              <a:t>e</a:t>
            </a:r>
            <a:r>
              <a:rPr lang="en-GB" sz="2400" b="1" dirty="0" smtClean="0">
                <a:solidFill>
                  <a:schemeClr val="bg1"/>
                </a:solidFill>
              </a:rPr>
              <a:t>quipment</a:t>
            </a:r>
          </a:p>
          <a:p>
            <a:pPr algn="ctr"/>
            <a:endParaRPr lang="en-GB" sz="1100" b="1" dirty="0" smtClean="0">
              <a:solidFill>
                <a:schemeClr val="bg1"/>
              </a:solidFill>
            </a:endParaRPr>
          </a:p>
          <a:p>
            <a:pPr algn="ctr"/>
            <a:r>
              <a:rPr lang="en-AU" sz="2400" b="1" dirty="0" smtClean="0">
                <a:solidFill>
                  <a:schemeClr val="bg1"/>
                </a:solidFill>
              </a:rPr>
              <a:t>80</a:t>
            </a:r>
            <a:endParaRPr lang="en-AU" sz="2400" b="1" dirty="0">
              <a:solidFill>
                <a:schemeClr val="bg1"/>
              </a:solidFill>
            </a:endParaRPr>
          </a:p>
        </p:txBody>
      </p:sp>
      <p:sp>
        <p:nvSpPr>
          <p:cNvPr id="16" name="Oval 15"/>
          <p:cNvSpPr/>
          <p:nvPr/>
        </p:nvSpPr>
        <p:spPr>
          <a:xfrm>
            <a:off x="8435843" y="2817155"/>
            <a:ext cx="2467154" cy="2330584"/>
          </a:xfrm>
          <a:prstGeom prst="ellipse">
            <a:avLst/>
          </a:prstGeom>
          <a:solidFill>
            <a:srgbClr val="A80404"/>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8825278" y="3382282"/>
            <a:ext cx="1688283" cy="1454244"/>
          </a:xfrm>
          <a:prstGeom prst="rect">
            <a:avLst/>
          </a:prstGeom>
        </p:spPr>
        <p:txBody>
          <a:bodyPr wrap="none">
            <a:spAutoFit/>
          </a:bodyPr>
          <a:lstStyle/>
          <a:p>
            <a:pPr marL="0" lvl="1">
              <a:lnSpc>
                <a:spcPct val="150000"/>
              </a:lnSpc>
            </a:pPr>
            <a:r>
              <a:rPr lang="en-GB" sz="2400" b="1" dirty="0" smtClean="0">
                <a:solidFill>
                  <a:schemeClr val="bg1"/>
                </a:solidFill>
              </a:rPr>
              <a:t>Condoms </a:t>
            </a:r>
          </a:p>
          <a:p>
            <a:pPr marL="0" lvl="1" algn="ctr">
              <a:lnSpc>
                <a:spcPct val="150000"/>
              </a:lnSpc>
            </a:pPr>
            <a:endParaRPr lang="en-GB" sz="1100" b="1" dirty="0" smtClean="0">
              <a:solidFill>
                <a:schemeClr val="bg1"/>
              </a:solidFill>
            </a:endParaRPr>
          </a:p>
          <a:p>
            <a:pPr marL="0" lvl="1" algn="ctr">
              <a:lnSpc>
                <a:spcPct val="150000"/>
              </a:lnSpc>
            </a:pPr>
            <a:r>
              <a:rPr lang="en-GB" sz="2400" b="1" dirty="0" smtClean="0">
                <a:solidFill>
                  <a:schemeClr val="bg1"/>
                </a:solidFill>
              </a:rPr>
              <a:t>100</a:t>
            </a:r>
            <a:endParaRPr lang="en-GB" sz="2400" b="1" dirty="0">
              <a:solidFill>
                <a:schemeClr val="bg1"/>
              </a:solidFill>
            </a:endParaRPr>
          </a:p>
        </p:txBody>
      </p:sp>
    </p:spTree>
    <p:extLst>
      <p:ext uri="{BB962C8B-B14F-4D97-AF65-F5344CB8AC3E}">
        <p14:creationId xmlns:p14="http://schemas.microsoft.com/office/powerpoint/2010/main" val="425624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190"/>
            <a:ext cx="12192000" cy="1180407"/>
          </a:xfrm>
          <a:prstGeom prst="rect">
            <a:avLst/>
          </a:prstGeom>
          <a:solidFill>
            <a:srgbClr val="FEE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sz="4000" dirty="0" smtClean="0"/>
              <a:t>Demographic characteristics</a:t>
            </a:r>
            <a:endParaRPr lang="en-AU"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6989312"/>
              </p:ext>
            </p:extLst>
          </p:nvPr>
        </p:nvGraphicFramePr>
        <p:xfrm>
          <a:off x="1694410" y="1164217"/>
          <a:ext cx="8803179" cy="5648988"/>
        </p:xfrm>
        <a:graphic>
          <a:graphicData uri="http://schemas.openxmlformats.org/drawingml/2006/table">
            <a:tbl>
              <a:tblPr firstRow="1" firstCol="1" bandRow="1">
                <a:tableStyleId>{5C22544A-7EE6-4342-B048-85BDC9FD1C3A}</a:tableStyleId>
              </a:tblPr>
              <a:tblGrid>
                <a:gridCol w="1603599">
                  <a:extLst>
                    <a:ext uri="{9D8B030D-6E8A-4147-A177-3AD203B41FA5}">
                      <a16:colId xmlns:a16="http://schemas.microsoft.com/office/drawing/2014/main" val="2932160722"/>
                    </a:ext>
                  </a:extLst>
                </a:gridCol>
                <a:gridCol w="1131055">
                  <a:extLst>
                    <a:ext uri="{9D8B030D-6E8A-4147-A177-3AD203B41FA5}">
                      <a16:colId xmlns:a16="http://schemas.microsoft.com/office/drawing/2014/main" val="4063883103"/>
                    </a:ext>
                  </a:extLst>
                </a:gridCol>
                <a:gridCol w="1131055">
                  <a:extLst>
                    <a:ext uri="{9D8B030D-6E8A-4147-A177-3AD203B41FA5}">
                      <a16:colId xmlns:a16="http://schemas.microsoft.com/office/drawing/2014/main" val="4234314727"/>
                    </a:ext>
                  </a:extLst>
                </a:gridCol>
                <a:gridCol w="1374514">
                  <a:extLst>
                    <a:ext uri="{9D8B030D-6E8A-4147-A177-3AD203B41FA5}">
                      <a16:colId xmlns:a16="http://schemas.microsoft.com/office/drawing/2014/main" val="2627643378"/>
                    </a:ext>
                  </a:extLst>
                </a:gridCol>
                <a:gridCol w="1374514">
                  <a:extLst>
                    <a:ext uri="{9D8B030D-6E8A-4147-A177-3AD203B41FA5}">
                      <a16:colId xmlns:a16="http://schemas.microsoft.com/office/drawing/2014/main" val="1940532458"/>
                    </a:ext>
                  </a:extLst>
                </a:gridCol>
                <a:gridCol w="1094221">
                  <a:extLst>
                    <a:ext uri="{9D8B030D-6E8A-4147-A177-3AD203B41FA5}">
                      <a16:colId xmlns:a16="http://schemas.microsoft.com/office/drawing/2014/main" val="1305466543"/>
                    </a:ext>
                  </a:extLst>
                </a:gridCol>
                <a:gridCol w="1094221">
                  <a:extLst>
                    <a:ext uri="{9D8B030D-6E8A-4147-A177-3AD203B41FA5}">
                      <a16:colId xmlns:a16="http://schemas.microsoft.com/office/drawing/2014/main" val="2944872571"/>
                    </a:ext>
                  </a:extLst>
                </a:gridCol>
              </a:tblGrid>
              <a:tr h="691477">
                <a:tc rowSpan="2">
                  <a:txBody>
                    <a:bodyPr/>
                    <a:lstStyle/>
                    <a:p>
                      <a:pPr>
                        <a:lnSpc>
                          <a:spcPct val="107000"/>
                        </a:lnSpc>
                        <a:spcAft>
                          <a:spcPts val="0"/>
                        </a:spcAft>
                      </a:pPr>
                      <a:r>
                        <a:rPr lang="en-AU" sz="1800" dirty="0">
                          <a:effectLst/>
                        </a:rPr>
                        <a:t>Demographic </a:t>
                      </a:r>
                      <a:r>
                        <a:rPr lang="en-AU" sz="1600" dirty="0">
                          <a:effectLst/>
                        </a:rPr>
                        <a:t>characteristics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80404"/>
                    </a:solidFill>
                  </a:tcPr>
                </a:tc>
                <a:tc gridSpan="2">
                  <a:txBody>
                    <a:bodyPr/>
                    <a:lstStyle/>
                    <a:p>
                      <a:pPr algn="ctr">
                        <a:lnSpc>
                          <a:spcPct val="107000"/>
                        </a:lnSpc>
                        <a:spcAft>
                          <a:spcPts val="0"/>
                        </a:spcAft>
                      </a:pPr>
                      <a:r>
                        <a:rPr lang="en-AU" sz="1600" dirty="0">
                          <a:effectLst/>
                        </a:rPr>
                        <a:t>Perth</a:t>
                      </a:r>
                    </a:p>
                    <a:p>
                      <a:pPr algn="ctr">
                        <a:lnSpc>
                          <a:spcPct val="107000"/>
                        </a:lnSpc>
                        <a:spcAft>
                          <a:spcPts val="0"/>
                        </a:spcAft>
                      </a:pPr>
                      <a:r>
                        <a:rPr lang="en-AU" sz="1600" dirty="0">
                          <a:effectLst/>
                        </a:rPr>
                        <a:t>n=72</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80404"/>
                    </a:solidFill>
                  </a:tcPr>
                </a:tc>
                <a:tc hMerge="1">
                  <a:txBody>
                    <a:bodyPr/>
                    <a:lstStyle/>
                    <a:p>
                      <a:endParaRPr lang="en-AU"/>
                    </a:p>
                  </a:txBody>
                  <a:tcPr/>
                </a:tc>
                <a:tc gridSpan="2">
                  <a:txBody>
                    <a:bodyPr/>
                    <a:lstStyle/>
                    <a:p>
                      <a:pPr algn="ctr">
                        <a:lnSpc>
                          <a:spcPct val="107000"/>
                        </a:lnSpc>
                        <a:spcAft>
                          <a:spcPts val="0"/>
                        </a:spcAft>
                      </a:pPr>
                      <a:r>
                        <a:rPr lang="en-AU" sz="1600" dirty="0">
                          <a:effectLst/>
                        </a:rPr>
                        <a:t>South-West</a:t>
                      </a:r>
                    </a:p>
                    <a:p>
                      <a:pPr algn="ctr">
                        <a:lnSpc>
                          <a:spcPct val="107000"/>
                        </a:lnSpc>
                        <a:spcAft>
                          <a:spcPts val="0"/>
                        </a:spcAft>
                      </a:pPr>
                      <a:r>
                        <a:rPr lang="en-AU" sz="1600" dirty="0">
                          <a:effectLst/>
                        </a:rPr>
                        <a:t>n=38</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80404"/>
                    </a:solidFill>
                  </a:tcPr>
                </a:tc>
                <a:tc hMerge="1">
                  <a:txBody>
                    <a:bodyPr/>
                    <a:lstStyle/>
                    <a:p>
                      <a:endParaRPr lang="en-AU"/>
                    </a:p>
                  </a:txBody>
                  <a:tcPr/>
                </a:tc>
                <a:tc gridSpan="2">
                  <a:txBody>
                    <a:bodyPr/>
                    <a:lstStyle/>
                    <a:p>
                      <a:pPr algn="ctr">
                        <a:lnSpc>
                          <a:spcPct val="107000"/>
                        </a:lnSpc>
                        <a:spcAft>
                          <a:spcPts val="0"/>
                        </a:spcAft>
                      </a:pPr>
                      <a:r>
                        <a:rPr lang="en-AU" sz="1600" dirty="0">
                          <a:effectLst/>
                        </a:rPr>
                        <a:t>Overall </a:t>
                      </a:r>
                    </a:p>
                    <a:p>
                      <a:pPr algn="ctr">
                        <a:lnSpc>
                          <a:spcPct val="107000"/>
                        </a:lnSpc>
                        <a:spcAft>
                          <a:spcPts val="0"/>
                        </a:spcAft>
                      </a:pPr>
                      <a:r>
                        <a:rPr lang="en-AU" sz="1600" dirty="0">
                          <a:effectLst/>
                        </a:rPr>
                        <a:t>n=110</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80404"/>
                    </a:solidFill>
                  </a:tcPr>
                </a:tc>
                <a:tc hMerge="1">
                  <a:txBody>
                    <a:bodyPr/>
                    <a:lstStyle/>
                    <a:p>
                      <a:endParaRPr lang="en-AU"/>
                    </a:p>
                  </a:txBody>
                  <a:tcPr/>
                </a:tc>
                <a:extLst>
                  <a:ext uri="{0D108BD9-81ED-4DB2-BD59-A6C34878D82A}">
                    <a16:rowId xmlns:a16="http://schemas.microsoft.com/office/drawing/2014/main" val="3882067822"/>
                  </a:ext>
                </a:extLst>
              </a:tr>
              <a:tr h="0">
                <a:tc vMerge="1">
                  <a:txBody>
                    <a:bodyPr/>
                    <a:lstStyle/>
                    <a:p>
                      <a:endParaRPr lang="en-AU"/>
                    </a:p>
                  </a:txBody>
                  <a:tcPr/>
                </a:tc>
                <a:tc>
                  <a:txBody>
                    <a:bodyPr/>
                    <a:lstStyle/>
                    <a:p>
                      <a:pPr algn="ctr">
                        <a:lnSpc>
                          <a:spcPct val="107000"/>
                        </a:lnSpc>
                        <a:spcAft>
                          <a:spcPts val="0"/>
                        </a:spcAft>
                      </a:pPr>
                      <a:r>
                        <a:rPr lang="en-AU" sz="1600" b="1" dirty="0">
                          <a:effectLst/>
                        </a:rPr>
                        <a:t>Number </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lnSpc>
                          <a:spcPct val="107000"/>
                        </a:lnSpc>
                        <a:spcAft>
                          <a:spcPts val="0"/>
                        </a:spcAft>
                      </a:pPr>
                      <a:r>
                        <a:rPr lang="en-AU" sz="1600" b="1" dirty="0">
                          <a:effectLst/>
                        </a:rPr>
                        <a:t> %</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lnSpc>
                          <a:spcPct val="107000"/>
                        </a:lnSpc>
                        <a:spcAft>
                          <a:spcPts val="0"/>
                        </a:spcAft>
                      </a:pPr>
                      <a:r>
                        <a:rPr lang="en-AU" sz="1600" b="1" dirty="0">
                          <a:effectLst/>
                        </a:rPr>
                        <a:t>Number </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lnSpc>
                          <a:spcPct val="107000"/>
                        </a:lnSpc>
                        <a:spcAft>
                          <a:spcPts val="0"/>
                        </a:spcAft>
                      </a:pPr>
                      <a:r>
                        <a:rPr lang="en-AU" sz="1600" b="1" dirty="0">
                          <a:effectLst/>
                        </a:rPr>
                        <a:t> %</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lnSpc>
                          <a:spcPct val="107000"/>
                        </a:lnSpc>
                        <a:spcAft>
                          <a:spcPts val="0"/>
                        </a:spcAft>
                      </a:pPr>
                      <a:r>
                        <a:rPr lang="en-AU" sz="1600" b="1" dirty="0">
                          <a:effectLst/>
                        </a:rPr>
                        <a:t>Number </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lnSpc>
                          <a:spcPct val="107000"/>
                        </a:lnSpc>
                        <a:spcAft>
                          <a:spcPts val="0"/>
                        </a:spcAft>
                      </a:pPr>
                      <a:r>
                        <a:rPr lang="en-AU" sz="1600" b="1" dirty="0">
                          <a:effectLst/>
                        </a:rPr>
                        <a:t>%</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extLst>
                  <a:ext uri="{0D108BD9-81ED-4DB2-BD59-A6C34878D82A}">
                    <a16:rowId xmlns:a16="http://schemas.microsoft.com/office/drawing/2014/main" val="1106884551"/>
                  </a:ext>
                </a:extLst>
              </a:tr>
              <a:tr h="774314">
                <a:tc>
                  <a:txBody>
                    <a:bodyPr/>
                    <a:lstStyle/>
                    <a:p>
                      <a:pPr>
                        <a:lnSpc>
                          <a:spcPct val="107000"/>
                        </a:lnSpc>
                        <a:spcAft>
                          <a:spcPts val="0"/>
                        </a:spcAft>
                      </a:pPr>
                      <a:r>
                        <a:rPr lang="en-AU" sz="1600" dirty="0">
                          <a:effectLst/>
                        </a:rPr>
                        <a:t>Gender </a:t>
                      </a:r>
                    </a:p>
                    <a:p>
                      <a:pPr marL="342900" lvl="0" indent="-342900">
                        <a:lnSpc>
                          <a:spcPct val="107000"/>
                        </a:lnSpc>
                        <a:spcAft>
                          <a:spcPts val="0"/>
                        </a:spcAft>
                        <a:buFont typeface="Calibri" panose="020F0502020204030204" pitchFamily="34" charset="0"/>
                        <a:buChar char="-"/>
                      </a:pPr>
                      <a:r>
                        <a:rPr lang="en-AU" sz="1600" dirty="0">
                          <a:effectLst/>
                        </a:rPr>
                        <a:t>Male </a:t>
                      </a:r>
                    </a:p>
                    <a:p>
                      <a:pPr marL="342900" lvl="0" indent="-342900">
                        <a:lnSpc>
                          <a:spcPct val="107000"/>
                        </a:lnSpc>
                        <a:spcAft>
                          <a:spcPts val="0"/>
                        </a:spcAft>
                        <a:buFont typeface="Calibri" panose="020F0502020204030204" pitchFamily="34" charset="0"/>
                        <a:buChar char="-"/>
                      </a:pPr>
                      <a:r>
                        <a:rPr lang="en-AU" sz="1600" dirty="0">
                          <a:effectLst/>
                        </a:rPr>
                        <a:t>Female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80404"/>
                    </a:soli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50</a:t>
                      </a:r>
                    </a:p>
                    <a:p>
                      <a:pPr algn="ctr">
                        <a:lnSpc>
                          <a:spcPct val="107000"/>
                        </a:lnSpc>
                        <a:spcAft>
                          <a:spcPts val="0"/>
                        </a:spcAft>
                      </a:pPr>
                      <a:r>
                        <a:rPr lang="en-AU" sz="1600" b="1" dirty="0">
                          <a:effectLst/>
                        </a:rPr>
                        <a:t>22</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69.44</a:t>
                      </a:r>
                    </a:p>
                    <a:p>
                      <a:pPr algn="ctr">
                        <a:lnSpc>
                          <a:spcPct val="107000"/>
                        </a:lnSpc>
                        <a:spcAft>
                          <a:spcPts val="0"/>
                        </a:spcAft>
                      </a:pPr>
                      <a:r>
                        <a:rPr lang="en-AU" sz="1600" b="1" dirty="0">
                          <a:effectLst/>
                        </a:rPr>
                        <a:t>30.56</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17</a:t>
                      </a:r>
                    </a:p>
                    <a:p>
                      <a:pPr algn="ctr">
                        <a:lnSpc>
                          <a:spcPct val="107000"/>
                        </a:lnSpc>
                        <a:spcAft>
                          <a:spcPts val="0"/>
                        </a:spcAft>
                      </a:pPr>
                      <a:r>
                        <a:rPr lang="en-AU" sz="1600" b="1" dirty="0">
                          <a:effectLst/>
                        </a:rPr>
                        <a:t>21</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44.74</a:t>
                      </a:r>
                    </a:p>
                    <a:p>
                      <a:pPr algn="ctr">
                        <a:lnSpc>
                          <a:spcPct val="107000"/>
                        </a:lnSpc>
                        <a:spcAft>
                          <a:spcPts val="0"/>
                        </a:spcAft>
                      </a:pPr>
                      <a:r>
                        <a:rPr lang="en-AU" sz="1600" b="1" dirty="0">
                          <a:effectLst/>
                        </a:rPr>
                        <a:t>55.26</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67</a:t>
                      </a:r>
                    </a:p>
                    <a:p>
                      <a:pPr algn="ctr">
                        <a:lnSpc>
                          <a:spcPct val="107000"/>
                        </a:lnSpc>
                        <a:spcAft>
                          <a:spcPts val="0"/>
                        </a:spcAft>
                      </a:pPr>
                      <a:r>
                        <a:rPr lang="en-AU" sz="1600" b="1" dirty="0">
                          <a:effectLst/>
                        </a:rPr>
                        <a:t>43</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60.91</a:t>
                      </a:r>
                    </a:p>
                    <a:p>
                      <a:pPr algn="ctr">
                        <a:lnSpc>
                          <a:spcPct val="107000"/>
                        </a:lnSpc>
                        <a:spcAft>
                          <a:spcPts val="0"/>
                        </a:spcAft>
                      </a:pPr>
                      <a:r>
                        <a:rPr lang="en-AU" sz="1600" b="1" dirty="0">
                          <a:effectLst/>
                        </a:rPr>
                        <a:t>39.09</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extLst>
                  <a:ext uri="{0D108BD9-81ED-4DB2-BD59-A6C34878D82A}">
                    <a16:rowId xmlns:a16="http://schemas.microsoft.com/office/drawing/2014/main" val="2470273417"/>
                  </a:ext>
                </a:extLst>
              </a:tr>
              <a:tr h="1561822">
                <a:tc>
                  <a:txBody>
                    <a:bodyPr/>
                    <a:lstStyle/>
                    <a:p>
                      <a:pPr>
                        <a:lnSpc>
                          <a:spcPct val="107000"/>
                        </a:lnSpc>
                        <a:spcAft>
                          <a:spcPts val="0"/>
                        </a:spcAft>
                      </a:pPr>
                      <a:r>
                        <a:rPr lang="en-AU" sz="1600" dirty="0">
                          <a:effectLst/>
                        </a:rPr>
                        <a:t>Age </a:t>
                      </a:r>
                    </a:p>
                    <a:p>
                      <a:pPr marL="342900" lvl="0" indent="-342900">
                        <a:lnSpc>
                          <a:spcPct val="107000"/>
                        </a:lnSpc>
                        <a:spcAft>
                          <a:spcPts val="0"/>
                        </a:spcAft>
                        <a:buFont typeface="Calibri" panose="020F0502020204030204" pitchFamily="34" charset="0"/>
                        <a:buChar char="-"/>
                      </a:pPr>
                      <a:r>
                        <a:rPr lang="en-AU" sz="1600" dirty="0">
                          <a:effectLst/>
                        </a:rPr>
                        <a:t>16-25</a:t>
                      </a:r>
                    </a:p>
                    <a:p>
                      <a:pPr marL="342900" lvl="0" indent="-342900">
                        <a:lnSpc>
                          <a:spcPct val="107000"/>
                        </a:lnSpc>
                        <a:spcAft>
                          <a:spcPts val="0"/>
                        </a:spcAft>
                        <a:buFont typeface="Calibri" panose="020F0502020204030204" pitchFamily="34" charset="0"/>
                        <a:buChar char="-"/>
                      </a:pPr>
                      <a:r>
                        <a:rPr lang="en-AU" sz="1600" dirty="0">
                          <a:effectLst/>
                        </a:rPr>
                        <a:t>26-40</a:t>
                      </a:r>
                    </a:p>
                    <a:p>
                      <a:pPr marL="342900" lvl="0" indent="-342900">
                        <a:lnSpc>
                          <a:spcPct val="107000"/>
                        </a:lnSpc>
                        <a:spcAft>
                          <a:spcPts val="0"/>
                        </a:spcAft>
                        <a:buFont typeface="Calibri" panose="020F0502020204030204" pitchFamily="34" charset="0"/>
                        <a:buChar char="-"/>
                      </a:pPr>
                      <a:r>
                        <a:rPr lang="en-AU" sz="1600" dirty="0">
                          <a:effectLst/>
                        </a:rPr>
                        <a:t>41-55</a:t>
                      </a:r>
                    </a:p>
                    <a:p>
                      <a:pPr marL="342900" lvl="0" indent="-342900">
                        <a:lnSpc>
                          <a:spcPct val="107000"/>
                        </a:lnSpc>
                        <a:spcAft>
                          <a:spcPts val="0"/>
                        </a:spcAft>
                        <a:buFont typeface="Calibri" panose="020F0502020204030204" pitchFamily="34" charset="0"/>
                        <a:buChar char="-"/>
                      </a:pPr>
                      <a:r>
                        <a:rPr lang="en-AU" sz="1600" dirty="0">
                          <a:effectLst/>
                        </a:rPr>
                        <a:t>56+</a:t>
                      </a:r>
                    </a:p>
                    <a:p>
                      <a:pPr marL="342900" lvl="0" indent="-342900">
                        <a:lnSpc>
                          <a:spcPct val="107000"/>
                        </a:lnSpc>
                        <a:spcAft>
                          <a:spcPts val="0"/>
                        </a:spcAft>
                        <a:buFont typeface="Calibri" panose="020F0502020204030204" pitchFamily="34" charset="0"/>
                        <a:buChar char="-"/>
                      </a:pPr>
                      <a:r>
                        <a:rPr lang="en-AU" sz="1600" dirty="0">
                          <a:effectLst/>
                        </a:rPr>
                        <a:t>Missing</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80404"/>
                    </a:soli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11</a:t>
                      </a:r>
                    </a:p>
                    <a:p>
                      <a:pPr algn="ctr">
                        <a:lnSpc>
                          <a:spcPct val="107000"/>
                        </a:lnSpc>
                        <a:spcAft>
                          <a:spcPts val="0"/>
                        </a:spcAft>
                      </a:pPr>
                      <a:r>
                        <a:rPr lang="en-AU" sz="1600" b="1" dirty="0">
                          <a:effectLst/>
                        </a:rPr>
                        <a:t>16</a:t>
                      </a:r>
                    </a:p>
                    <a:p>
                      <a:pPr algn="ctr">
                        <a:lnSpc>
                          <a:spcPct val="107000"/>
                        </a:lnSpc>
                        <a:spcAft>
                          <a:spcPts val="0"/>
                        </a:spcAft>
                      </a:pPr>
                      <a:r>
                        <a:rPr lang="en-AU" sz="1600" b="1" dirty="0">
                          <a:effectLst/>
                        </a:rPr>
                        <a:t>29</a:t>
                      </a:r>
                    </a:p>
                    <a:p>
                      <a:pPr algn="ctr">
                        <a:lnSpc>
                          <a:spcPct val="107000"/>
                        </a:lnSpc>
                        <a:spcAft>
                          <a:spcPts val="0"/>
                        </a:spcAft>
                      </a:pPr>
                      <a:r>
                        <a:rPr lang="en-AU" sz="1600" b="1" dirty="0">
                          <a:effectLst/>
                        </a:rPr>
                        <a:t>14</a:t>
                      </a:r>
                    </a:p>
                    <a:p>
                      <a:pPr algn="ctr">
                        <a:lnSpc>
                          <a:spcPct val="107000"/>
                        </a:lnSpc>
                        <a:spcAft>
                          <a:spcPts val="0"/>
                        </a:spcAft>
                      </a:pPr>
                      <a:r>
                        <a:rPr lang="en-AU" sz="1600" b="1" dirty="0">
                          <a:effectLst/>
                        </a:rPr>
                        <a:t>2</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15.28</a:t>
                      </a:r>
                    </a:p>
                    <a:p>
                      <a:pPr algn="ctr">
                        <a:lnSpc>
                          <a:spcPct val="107000"/>
                        </a:lnSpc>
                        <a:spcAft>
                          <a:spcPts val="0"/>
                        </a:spcAft>
                      </a:pPr>
                      <a:r>
                        <a:rPr lang="en-AU" sz="1600" b="1" dirty="0">
                          <a:effectLst/>
                        </a:rPr>
                        <a:t>22.22</a:t>
                      </a:r>
                    </a:p>
                    <a:p>
                      <a:pPr algn="ctr">
                        <a:lnSpc>
                          <a:spcPct val="107000"/>
                        </a:lnSpc>
                        <a:spcAft>
                          <a:spcPts val="0"/>
                        </a:spcAft>
                      </a:pPr>
                      <a:r>
                        <a:rPr lang="en-AU" sz="1600" b="1" dirty="0">
                          <a:effectLst/>
                        </a:rPr>
                        <a:t>40.28</a:t>
                      </a:r>
                    </a:p>
                    <a:p>
                      <a:pPr algn="ctr">
                        <a:lnSpc>
                          <a:spcPct val="107000"/>
                        </a:lnSpc>
                        <a:spcAft>
                          <a:spcPts val="0"/>
                        </a:spcAft>
                      </a:pPr>
                      <a:r>
                        <a:rPr lang="en-AU" sz="1600" b="1" dirty="0">
                          <a:effectLst/>
                        </a:rPr>
                        <a:t>19.44</a:t>
                      </a:r>
                    </a:p>
                    <a:p>
                      <a:pPr algn="ctr">
                        <a:lnSpc>
                          <a:spcPct val="107000"/>
                        </a:lnSpc>
                        <a:spcAft>
                          <a:spcPts val="0"/>
                        </a:spcAft>
                      </a:pPr>
                      <a:r>
                        <a:rPr lang="en-AU" sz="1600" b="1" dirty="0">
                          <a:effectLst/>
                        </a:rPr>
                        <a:t>2.78</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8</a:t>
                      </a:r>
                    </a:p>
                    <a:p>
                      <a:pPr algn="ctr">
                        <a:lnSpc>
                          <a:spcPct val="107000"/>
                        </a:lnSpc>
                        <a:spcAft>
                          <a:spcPts val="0"/>
                        </a:spcAft>
                      </a:pPr>
                      <a:r>
                        <a:rPr lang="en-AU" sz="1600" b="1" dirty="0">
                          <a:effectLst/>
                        </a:rPr>
                        <a:t>13</a:t>
                      </a:r>
                    </a:p>
                    <a:p>
                      <a:pPr algn="ctr">
                        <a:lnSpc>
                          <a:spcPct val="107000"/>
                        </a:lnSpc>
                        <a:spcAft>
                          <a:spcPts val="0"/>
                        </a:spcAft>
                      </a:pPr>
                      <a:r>
                        <a:rPr lang="en-AU" sz="1600" b="1" dirty="0">
                          <a:effectLst/>
                        </a:rPr>
                        <a:t>13</a:t>
                      </a:r>
                    </a:p>
                    <a:p>
                      <a:pPr algn="ctr">
                        <a:lnSpc>
                          <a:spcPct val="107000"/>
                        </a:lnSpc>
                        <a:spcAft>
                          <a:spcPts val="0"/>
                        </a:spcAft>
                      </a:pPr>
                      <a:r>
                        <a:rPr lang="en-AU" sz="1600" b="1" dirty="0">
                          <a:effectLst/>
                        </a:rPr>
                        <a:t>4</a:t>
                      </a:r>
                    </a:p>
                    <a:p>
                      <a:pPr algn="ctr">
                        <a:lnSpc>
                          <a:spcPct val="107000"/>
                        </a:lnSpc>
                        <a:spcAft>
                          <a:spcPts val="0"/>
                        </a:spcAft>
                      </a:pPr>
                      <a:r>
                        <a:rPr lang="en-AU" sz="1600" b="1" dirty="0">
                          <a:effectLst/>
                        </a:rPr>
                        <a:t>0</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21.05</a:t>
                      </a:r>
                    </a:p>
                    <a:p>
                      <a:pPr algn="ctr">
                        <a:lnSpc>
                          <a:spcPct val="107000"/>
                        </a:lnSpc>
                        <a:spcAft>
                          <a:spcPts val="0"/>
                        </a:spcAft>
                      </a:pPr>
                      <a:r>
                        <a:rPr lang="en-AU" sz="1600" b="1" dirty="0">
                          <a:effectLst/>
                        </a:rPr>
                        <a:t>34.21</a:t>
                      </a:r>
                    </a:p>
                    <a:p>
                      <a:pPr algn="ctr">
                        <a:lnSpc>
                          <a:spcPct val="107000"/>
                        </a:lnSpc>
                        <a:spcAft>
                          <a:spcPts val="0"/>
                        </a:spcAft>
                      </a:pPr>
                      <a:r>
                        <a:rPr lang="en-AU" sz="1600" b="1" dirty="0">
                          <a:effectLst/>
                        </a:rPr>
                        <a:t>34.21</a:t>
                      </a:r>
                    </a:p>
                    <a:p>
                      <a:pPr algn="ctr">
                        <a:lnSpc>
                          <a:spcPct val="107000"/>
                        </a:lnSpc>
                        <a:spcAft>
                          <a:spcPts val="0"/>
                        </a:spcAft>
                      </a:pPr>
                      <a:r>
                        <a:rPr lang="en-AU" sz="1600" b="1" dirty="0">
                          <a:effectLst/>
                        </a:rPr>
                        <a:t>10.53</a:t>
                      </a:r>
                    </a:p>
                    <a:p>
                      <a:pPr algn="ctr">
                        <a:lnSpc>
                          <a:spcPct val="107000"/>
                        </a:lnSpc>
                        <a:spcAft>
                          <a:spcPts val="0"/>
                        </a:spcAft>
                      </a:pPr>
                      <a:r>
                        <a:rPr lang="en-AU" sz="1600" b="1" dirty="0">
                          <a:effectLst/>
                        </a:rPr>
                        <a:t>0.00</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19</a:t>
                      </a:r>
                    </a:p>
                    <a:p>
                      <a:pPr algn="ctr">
                        <a:lnSpc>
                          <a:spcPct val="107000"/>
                        </a:lnSpc>
                        <a:spcAft>
                          <a:spcPts val="0"/>
                        </a:spcAft>
                      </a:pPr>
                      <a:r>
                        <a:rPr lang="en-AU" sz="1600" b="1" dirty="0">
                          <a:effectLst/>
                        </a:rPr>
                        <a:t>29</a:t>
                      </a:r>
                    </a:p>
                    <a:p>
                      <a:pPr algn="ctr">
                        <a:lnSpc>
                          <a:spcPct val="107000"/>
                        </a:lnSpc>
                        <a:spcAft>
                          <a:spcPts val="0"/>
                        </a:spcAft>
                      </a:pPr>
                      <a:r>
                        <a:rPr lang="en-AU" sz="1600" b="1" dirty="0">
                          <a:effectLst/>
                        </a:rPr>
                        <a:t>42</a:t>
                      </a:r>
                    </a:p>
                    <a:p>
                      <a:pPr algn="ctr">
                        <a:lnSpc>
                          <a:spcPct val="107000"/>
                        </a:lnSpc>
                        <a:spcAft>
                          <a:spcPts val="0"/>
                        </a:spcAft>
                      </a:pPr>
                      <a:r>
                        <a:rPr lang="en-AU" sz="1600" b="1" dirty="0">
                          <a:effectLst/>
                        </a:rPr>
                        <a:t>18</a:t>
                      </a:r>
                    </a:p>
                    <a:p>
                      <a:pPr algn="ctr">
                        <a:lnSpc>
                          <a:spcPct val="107000"/>
                        </a:lnSpc>
                        <a:spcAft>
                          <a:spcPts val="0"/>
                        </a:spcAft>
                      </a:pPr>
                      <a:r>
                        <a:rPr lang="en-AU" sz="1600" b="1" dirty="0">
                          <a:effectLst/>
                        </a:rPr>
                        <a:t>2</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17.27</a:t>
                      </a:r>
                    </a:p>
                    <a:p>
                      <a:pPr algn="ctr">
                        <a:lnSpc>
                          <a:spcPct val="107000"/>
                        </a:lnSpc>
                        <a:spcAft>
                          <a:spcPts val="0"/>
                        </a:spcAft>
                      </a:pPr>
                      <a:r>
                        <a:rPr lang="en-AU" sz="1600" b="1" dirty="0">
                          <a:effectLst/>
                        </a:rPr>
                        <a:t>26.36</a:t>
                      </a:r>
                    </a:p>
                    <a:p>
                      <a:pPr algn="ctr">
                        <a:lnSpc>
                          <a:spcPct val="107000"/>
                        </a:lnSpc>
                        <a:spcAft>
                          <a:spcPts val="0"/>
                        </a:spcAft>
                      </a:pPr>
                      <a:r>
                        <a:rPr lang="en-AU" sz="1600" b="1" dirty="0">
                          <a:effectLst/>
                        </a:rPr>
                        <a:t>38.18</a:t>
                      </a:r>
                    </a:p>
                    <a:p>
                      <a:pPr algn="ctr">
                        <a:lnSpc>
                          <a:spcPct val="107000"/>
                        </a:lnSpc>
                        <a:spcAft>
                          <a:spcPts val="0"/>
                        </a:spcAft>
                      </a:pPr>
                      <a:r>
                        <a:rPr lang="en-AU" sz="1600" b="1" dirty="0">
                          <a:effectLst/>
                        </a:rPr>
                        <a:t>16.36</a:t>
                      </a:r>
                    </a:p>
                    <a:p>
                      <a:pPr algn="ctr">
                        <a:lnSpc>
                          <a:spcPct val="107000"/>
                        </a:lnSpc>
                        <a:spcAft>
                          <a:spcPts val="0"/>
                        </a:spcAft>
                      </a:pPr>
                      <a:r>
                        <a:rPr lang="en-AU" sz="1600" b="1" dirty="0">
                          <a:effectLst/>
                        </a:rPr>
                        <a:t>1.82</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extLst>
                  <a:ext uri="{0D108BD9-81ED-4DB2-BD59-A6C34878D82A}">
                    <a16:rowId xmlns:a16="http://schemas.microsoft.com/office/drawing/2014/main" val="2919580861"/>
                  </a:ext>
                </a:extLst>
              </a:tr>
              <a:tr h="774314">
                <a:tc>
                  <a:txBody>
                    <a:bodyPr/>
                    <a:lstStyle/>
                    <a:p>
                      <a:pPr>
                        <a:lnSpc>
                          <a:spcPct val="107000"/>
                        </a:lnSpc>
                        <a:spcAft>
                          <a:spcPts val="0"/>
                        </a:spcAft>
                      </a:pPr>
                      <a:r>
                        <a:rPr lang="en-AU" sz="1600" dirty="0">
                          <a:effectLst/>
                        </a:rPr>
                        <a:t>Aboriginal</a:t>
                      </a:r>
                      <a:r>
                        <a:rPr lang="en-AU" sz="1600" dirty="0" smtClean="0">
                          <a:effectLst/>
                        </a:rPr>
                        <a:t>/ Torres </a:t>
                      </a:r>
                      <a:r>
                        <a:rPr lang="en-AU" sz="1600" dirty="0">
                          <a:effectLst/>
                        </a:rPr>
                        <a:t>Strait Islander</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80404"/>
                    </a:solidFill>
                  </a:tcPr>
                </a:tc>
                <a:tc>
                  <a:txBody>
                    <a:bodyPr/>
                    <a:lstStyle/>
                    <a:p>
                      <a:pPr algn="ctr">
                        <a:lnSpc>
                          <a:spcPct val="107000"/>
                        </a:lnSpc>
                        <a:spcAft>
                          <a:spcPts val="0"/>
                        </a:spcAft>
                      </a:pPr>
                      <a:r>
                        <a:rPr lang="en-AU" sz="1600" b="1">
                          <a:effectLst/>
                        </a:rPr>
                        <a:t>7</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07000"/>
                        </a:lnSpc>
                        <a:spcAft>
                          <a:spcPts val="0"/>
                        </a:spcAft>
                      </a:pPr>
                      <a:r>
                        <a:rPr lang="en-AU" sz="1600" b="1">
                          <a:effectLst/>
                        </a:rPr>
                        <a:t>9.72</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07000"/>
                        </a:lnSpc>
                        <a:spcAft>
                          <a:spcPts val="0"/>
                        </a:spcAft>
                      </a:pPr>
                      <a:r>
                        <a:rPr lang="en-AU" sz="1600" b="1" dirty="0">
                          <a:effectLst/>
                        </a:rPr>
                        <a:t>9</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07000"/>
                        </a:lnSpc>
                        <a:spcAft>
                          <a:spcPts val="0"/>
                        </a:spcAft>
                      </a:pPr>
                      <a:r>
                        <a:rPr lang="en-AU" sz="1600" b="1" dirty="0">
                          <a:effectLst/>
                        </a:rPr>
                        <a:t>23.68</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07000"/>
                        </a:lnSpc>
                        <a:spcAft>
                          <a:spcPts val="0"/>
                        </a:spcAft>
                      </a:pPr>
                      <a:r>
                        <a:rPr lang="en-AU" sz="1600" b="1" dirty="0">
                          <a:effectLst/>
                        </a:rPr>
                        <a:t>16</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07000"/>
                        </a:lnSpc>
                        <a:spcAft>
                          <a:spcPts val="0"/>
                        </a:spcAft>
                      </a:pPr>
                      <a:r>
                        <a:rPr lang="en-AU" sz="1600" b="1" dirty="0">
                          <a:effectLst/>
                        </a:rPr>
                        <a:t>14.55</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extLst>
                  <a:ext uri="{0D108BD9-81ED-4DB2-BD59-A6C34878D82A}">
                    <a16:rowId xmlns:a16="http://schemas.microsoft.com/office/drawing/2014/main" val="2265106300"/>
                  </a:ext>
                </a:extLst>
              </a:tr>
              <a:tr h="249308">
                <a:tc>
                  <a:txBody>
                    <a:bodyPr/>
                    <a:lstStyle/>
                    <a:p>
                      <a:pPr>
                        <a:lnSpc>
                          <a:spcPct val="107000"/>
                        </a:lnSpc>
                        <a:spcAft>
                          <a:spcPts val="0"/>
                        </a:spcAft>
                      </a:pPr>
                      <a:r>
                        <a:rPr lang="en-AU" sz="1600" dirty="0">
                          <a:effectLst/>
                        </a:rPr>
                        <a:t>CaLD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80404"/>
                    </a:solidFill>
                  </a:tcPr>
                </a:tc>
                <a:tc>
                  <a:txBody>
                    <a:bodyPr/>
                    <a:lstStyle/>
                    <a:p>
                      <a:pPr algn="ctr">
                        <a:lnSpc>
                          <a:spcPct val="107000"/>
                        </a:lnSpc>
                        <a:spcAft>
                          <a:spcPts val="0"/>
                        </a:spcAft>
                      </a:pPr>
                      <a:r>
                        <a:rPr lang="en-AU" sz="1600" b="1" dirty="0">
                          <a:effectLst/>
                        </a:rPr>
                        <a:t>1</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lnSpc>
                          <a:spcPct val="107000"/>
                        </a:lnSpc>
                        <a:spcAft>
                          <a:spcPts val="0"/>
                        </a:spcAft>
                      </a:pPr>
                      <a:r>
                        <a:rPr lang="en-AU" sz="1600" b="1" dirty="0">
                          <a:effectLst/>
                        </a:rPr>
                        <a:t>1.39</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lnSpc>
                          <a:spcPct val="107000"/>
                        </a:lnSpc>
                        <a:spcAft>
                          <a:spcPts val="0"/>
                        </a:spcAft>
                      </a:pPr>
                      <a:r>
                        <a:rPr lang="en-AU" sz="1600" b="1" dirty="0">
                          <a:effectLst/>
                        </a:rPr>
                        <a:t>3</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lnSpc>
                          <a:spcPct val="107000"/>
                        </a:lnSpc>
                        <a:spcAft>
                          <a:spcPts val="0"/>
                        </a:spcAft>
                      </a:pPr>
                      <a:r>
                        <a:rPr lang="en-AU" sz="1600" b="1" dirty="0">
                          <a:effectLst/>
                        </a:rPr>
                        <a:t>7.89</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lnSpc>
                          <a:spcPct val="107000"/>
                        </a:lnSpc>
                        <a:spcAft>
                          <a:spcPts val="0"/>
                        </a:spcAft>
                      </a:pPr>
                      <a:r>
                        <a:rPr lang="en-AU" sz="1600" b="1" dirty="0">
                          <a:effectLst/>
                        </a:rPr>
                        <a:t>4</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tc>
                  <a:txBody>
                    <a:bodyPr/>
                    <a:lstStyle/>
                    <a:p>
                      <a:pPr algn="ctr">
                        <a:lnSpc>
                          <a:spcPct val="107000"/>
                        </a:lnSpc>
                        <a:spcAft>
                          <a:spcPts val="0"/>
                        </a:spcAft>
                      </a:pPr>
                      <a:r>
                        <a:rPr lang="en-AU" sz="1600" b="1" dirty="0">
                          <a:effectLst/>
                        </a:rPr>
                        <a:t>3.64</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13500000" scaled="1"/>
                      <a:tileRect/>
                    </a:gradFill>
                  </a:tcPr>
                </a:tc>
                <a:extLst>
                  <a:ext uri="{0D108BD9-81ED-4DB2-BD59-A6C34878D82A}">
                    <a16:rowId xmlns:a16="http://schemas.microsoft.com/office/drawing/2014/main" val="3575646095"/>
                  </a:ext>
                </a:extLst>
              </a:tr>
              <a:tr h="1299319">
                <a:tc>
                  <a:txBody>
                    <a:bodyPr/>
                    <a:lstStyle/>
                    <a:p>
                      <a:pPr>
                        <a:lnSpc>
                          <a:spcPct val="107000"/>
                        </a:lnSpc>
                        <a:spcAft>
                          <a:spcPts val="0"/>
                        </a:spcAft>
                      </a:pPr>
                      <a:r>
                        <a:rPr lang="en-AU" sz="1600" dirty="0">
                          <a:effectLst/>
                        </a:rPr>
                        <a:t>Injecting drug use</a:t>
                      </a:r>
                    </a:p>
                    <a:p>
                      <a:pPr marL="342900" lvl="0" indent="-342900">
                        <a:lnSpc>
                          <a:spcPct val="107000"/>
                        </a:lnSpc>
                        <a:spcAft>
                          <a:spcPts val="0"/>
                        </a:spcAft>
                        <a:buFont typeface="Calibri" panose="020F0502020204030204" pitchFamily="34" charset="0"/>
                        <a:buChar char="-"/>
                      </a:pPr>
                      <a:r>
                        <a:rPr lang="en-AU" sz="1600" dirty="0">
                          <a:effectLst/>
                        </a:rPr>
                        <a:t>Past </a:t>
                      </a:r>
                    </a:p>
                    <a:p>
                      <a:pPr marL="342900" lvl="0" indent="-342900">
                        <a:lnSpc>
                          <a:spcPct val="107000"/>
                        </a:lnSpc>
                        <a:spcAft>
                          <a:spcPts val="0"/>
                        </a:spcAft>
                        <a:buFont typeface="Calibri" panose="020F0502020204030204" pitchFamily="34" charset="0"/>
                        <a:buChar char="-"/>
                      </a:pPr>
                      <a:r>
                        <a:rPr lang="en-AU" sz="1600" dirty="0">
                          <a:effectLst/>
                        </a:rPr>
                        <a:t>Current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80404"/>
                    </a:solidFill>
                  </a:tcPr>
                </a:tc>
                <a:tc>
                  <a:txBody>
                    <a:bodyPr/>
                    <a:lstStyle/>
                    <a:p>
                      <a:pPr algn="ctr">
                        <a:lnSpc>
                          <a:spcPct val="107000"/>
                        </a:lnSpc>
                        <a:spcAft>
                          <a:spcPts val="0"/>
                        </a:spcAft>
                      </a:pPr>
                      <a:r>
                        <a:rPr lang="en-AU" sz="1600" b="1">
                          <a:effectLst/>
                        </a:rPr>
                        <a:t> </a:t>
                      </a:r>
                    </a:p>
                    <a:p>
                      <a:pPr algn="ctr">
                        <a:lnSpc>
                          <a:spcPct val="107000"/>
                        </a:lnSpc>
                        <a:spcAft>
                          <a:spcPts val="0"/>
                        </a:spcAft>
                      </a:pPr>
                      <a:r>
                        <a:rPr lang="en-AU" sz="1600" b="1">
                          <a:effectLst/>
                        </a:rPr>
                        <a:t> </a:t>
                      </a:r>
                    </a:p>
                    <a:p>
                      <a:pPr algn="ctr">
                        <a:lnSpc>
                          <a:spcPct val="107000"/>
                        </a:lnSpc>
                        <a:spcAft>
                          <a:spcPts val="0"/>
                        </a:spcAft>
                      </a:pPr>
                      <a:r>
                        <a:rPr lang="en-AU" sz="1600" b="1">
                          <a:effectLst/>
                        </a:rPr>
                        <a:t>16</a:t>
                      </a:r>
                    </a:p>
                    <a:p>
                      <a:pPr algn="ctr">
                        <a:lnSpc>
                          <a:spcPct val="107000"/>
                        </a:lnSpc>
                        <a:spcAft>
                          <a:spcPts val="0"/>
                        </a:spcAft>
                      </a:pPr>
                      <a:r>
                        <a:rPr lang="en-AU" sz="1600" b="1">
                          <a:effectLst/>
                        </a:rPr>
                        <a:t>13</a:t>
                      </a:r>
                    </a:p>
                    <a:p>
                      <a:pPr algn="ctr">
                        <a:lnSpc>
                          <a:spcPct val="107000"/>
                        </a:lnSpc>
                        <a:spcAft>
                          <a:spcPts val="0"/>
                        </a:spcAft>
                      </a:pPr>
                      <a:r>
                        <a:rPr lang="en-AU" sz="1600" b="1">
                          <a:effectLst/>
                        </a:rPr>
                        <a:t> </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07000"/>
                        </a:lnSpc>
                        <a:spcAft>
                          <a:spcPts val="0"/>
                        </a:spcAft>
                      </a:pPr>
                      <a:r>
                        <a:rPr lang="en-AU" sz="1600" b="1">
                          <a:effectLst/>
                        </a:rPr>
                        <a:t> </a:t>
                      </a:r>
                    </a:p>
                    <a:p>
                      <a:pPr algn="ctr">
                        <a:lnSpc>
                          <a:spcPct val="107000"/>
                        </a:lnSpc>
                        <a:spcAft>
                          <a:spcPts val="0"/>
                        </a:spcAft>
                      </a:pPr>
                      <a:r>
                        <a:rPr lang="en-AU" sz="1600" b="1">
                          <a:effectLst/>
                        </a:rPr>
                        <a:t> </a:t>
                      </a:r>
                    </a:p>
                    <a:p>
                      <a:pPr algn="ctr">
                        <a:lnSpc>
                          <a:spcPct val="107000"/>
                        </a:lnSpc>
                        <a:spcAft>
                          <a:spcPts val="0"/>
                        </a:spcAft>
                      </a:pPr>
                      <a:r>
                        <a:rPr lang="en-AU" sz="1600" b="1">
                          <a:effectLst/>
                        </a:rPr>
                        <a:t>22.22</a:t>
                      </a:r>
                    </a:p>
                    <a:p>
                      <a:pPr algn="ctr">
                        <a:lnSpc>
                          <a:spcPct val="107000"/>
                        </a:lnSpc>
                        <a:spcAft>
                          <a:spcPts val="0"/>
                        </a:spcAft>
                      </a:pPr>
                      <a:r>
                        <a:rPr lang="en-AU" sz="1600" b="1">
                          <a:effectLst/>
                        </a:rPr>
                        <a:t>18.06</a:t>
                      </a:r>
                      <a:endParaRPr lang="en-AU"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 </a:t>
                      </a:r>
                    </a:p>
                    <a:p>
                      <a:pPr algn="ctr">
                        <a:lnSpc>
                          <a:spcPct val="107000"/>
                        </a:lnSpc>
                        <a:spcAft>
                          <a:spcPts val="0"/>
                        </a:spcAft>
                      </a:pPr>
                      <a:r>
                        <a:rPr lang="en-AU" sz="1600" b="1" dirty="0">
                          <a:effectLst/>
                        </a:rPr>
                        <a:t>13</a:t>
                      </a:r>
                    </a:p>
                    <a:p>
                      <a:pPr algn="ctr">
                        <a:lnSpc>
                          <a:spcPct val="107000"/>
                        </a:lnSpc>
                        <a:spcAft>
                          <a:spcPts val="0"/>
                        </a:spcAft>
                      </a:pPr>
                      <a:r>
                        <a:rPr lang="en-AU" sz="1600" b="1" dirty="0">
                          <a:effectLst/>
                        </a:rPr>
                        <a:t>10</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 </a:t>
                      </a:r>
                    </a:p>
                    <a:p>
                      <a:pPr algn="ctr">
                        <a:lnSpc>
                          <a:spcPct val="107000"/>
                        </a:lnSpc>
                        <a:spcAft>
                          <a:spcPts val="0"/>
                        </a:spcAft>
                      </a:pPr>
                      <a:r>
                        <a:rPr lang="en-AU" sz="1600" b="1" dirty="0">
                          <a:effectLst/>
                        </a:rPr>
                        <a:t>34.21</a:t>
                      </a:r>
                    </a:p>
                    <a:p>
                      <a:pPr algn="ctr">
                        <a:lnSpc>
                          <a:spcPct val="107000"/>
                        </a:lnSpc>
                        <a:spcAft>
                          <a:spcPts val="0"/>
                        </a:spcAft>
                      </a:pPr>
                      <a:r>
                        <a:rPr lang="en-AU" sz="1600" b="1" dirty="0">
                          <a:effectLst/>
                        </a:rPr>
                        <a:t>26.32</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 </a:t>
                      </a:r>
                    </a:p>
                    <a:p>
                      <a:pPr algn="ctr">
                        <a:lnSpc>
                          <a:spcPct val="107000"/>
                        </a:lnSpc>
                        <a:spcAft>
                          <a:spcPts val="0"/>
                        </a:spcAft>
                      </a:pPr>
                      <a:r>
                        <a:rPr lang="en-AU" sz="1600" b="1" dirty="0">
                          <a:effectLst/>
                        </a:rPr>
                        <a:t>29</a:t>
                      </a:r>
                    </a:p>
                    <a:p>
                      <a:pPr algn="ctr">
                        <a:lnSpc>
                          <a:spcPct val="107000"/>
                        </a:lnSpc>
                        <a:spcAft>
                          <a:spcPts val="0"/>
                        </a:spcAft>
                      </a:pPr>
                      <a:r>
                        <a:rPr lang="en-AU" sz="1600" b="1" dirty="0">
                          <a:effectLst/>
                        </a:rPr>
                        <a:t>23</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tc>
                  <a:txBody>
                    <a:bodyPr/>
                    <a:lstStyle/>
                    <a:p>
                      <a:pPr algn="ctr">
                        <a:lnSpc>
                          <a:spcPct val="107000"/>
                        </a:lnSpc>
                        <a:spcAft>
                          <a:spcPts val="0"/>
                        </a:spcAft>
                      </a:pPr>
                      <a:r>
                        <a:rPr lang="en-AU" sz="1600" b="1" dirty="0">
                          <a:effectLst/>
                        </a:rPr>
                        <a:t> </a:t>
                      </a:r>
                    </a:p>
                    <a:p>
                      <a:pPr algn="ctr">
                        <a:lnSpc>
                          <a:spcPct val="107000"/>
                        </a:lnSpc>
                        <a:spcAft>
                          <a:spcPts val="0"/>
                        </a:spcAft>
                      </a:pPr>
                      <a:r>
                        <a:rPr lang="en-AU" sz="1600" b="1" dirty="0">
                          <a:effectLst/>
                        </a:rPr>
                        <a:t> </a:t>
                      </a:r>
                    </a:p>
                    <a:p>
                      <a:pPr algn="ctr">
                        <a:lnSpc>
                          <a:spcPct val="107000"/>
                        </a:lnSpc>
                        <a:spcAft>
                          <a:spcPts val="0"/>
                        </a:spcAft>
                      </a:pPr>
                      <a:r>
                        <a:rPr lang="en-AU" sz="1600" b="1" dirty="0">
                          <a:effectLst/>
                        </a:rPr>
                        <a:t>26.36</a:t>
                      </a:r>
                    </a:p>
                    <a:p>
                      <a:pPr algn="ctr">
                        <a:lnSpc>
                          <a:spcPct val="107000"/>
                        </a:lnSpc>
                        <a:spcAft>
                          <a:spcPts val="0"/>
                        </a:spcAft>
                      </a:pPr>
                      <a:r>
                        <a:rPr lang="en-AU" sz="1600" b="1" dirty="0">
                          <a:effectLst/>
                        </a:rPr>
                        <a:t>21.15</a:t>
                      </a:r>
                      <a:endParaRPr lang="en-A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99"/>
                    </a:solidFill>
                  </a:tcPr>
                </a:tc>
                <a:extLst>
                  <a:ext uri="{0D108BD9-81ED-4DB2-BD59-A6C34878D82A}">
                    <a16:rowId xmlns:a16="http://schemas.microsoft.com/office/drawing/2014/main" val="2685719639"/>
                  </a:ext>
                </a:extLst>
              </a:tr>
            </a:tbl>
          </a:graphicData>
        </a:graphic>
      </p:graphicFrame>
      <p:sp>
        <p:nvSpPr>
          <p:cNvPr id="7" name="Right Triangle 6"/>
          <p:cNvSpPr/>
          <p:nvPr/>
        </p:nvSpPr>
        <p:spPr>
          <a:xfrm rot="10800000">
            <a:off x="8271164" y="-16189"/>
            <a:ext cx="3920835" cy="1207724"/>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08355477"/>
      </p:ext>
    </p:extLst>
  </p:cSld>
  <p:clrMapOvr>
    <a:masterClrMapping/>
  </p:clrMapOvr>
</p:sld>
</file>

<file path=ppt/theme/theme1.xml><?xml version="1.0" encoding="utf-8"?>
<a:theme xmlns:a="http://schemas.openxmlformats.org/drawingml/2006/main" name="1_Office Theme">
  <a:themeElements>
    <a:clrScheme name="GIL SLTC 19">
      <a:dk1>
        <a:sysClr val="windowText" lastClr="000000"/>
      </a:dk1>
      <a:lt1>
        <a:sysClr val="window" lastClr="FFFFFF"/>
      </a:lt1>
      <a:dk2>
        <a:srgbClr val="000000"/>
      </a:dk2>
      <a:lt2>
        <a:srgbClr val="FFFFFF"/>
      </a:lt2>
      <a:accent1>
        <a:srgbClr val="1D71B8"/>
      </a:accent1>
      <a:accent2>
        <a:srgbClr val="C51634"/>
      </a:accent2>
      <a:accent3>
        <a:srgbClr val="812888"/>
      </a:accent3>
      <a:accent4>
        <a:srgbClr val="DAE0F3"/>
      </a:accent4>
      <a:accent5>
        <a:srgbClr val="790D1F"/>
      </a:accent5>
      <a:accent6>
        <a:srgbClr val="10416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C3EA3F-E925-469F-AFF5-6EC6165A8D96}" vid="{863B58EB-6334-4BE1-AAE4-0F07CCDF05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4981D2D57EA24F9286CA2A9443738B" ma:contentTypeVersion="14" ma:contentTypeDescription="Create a new document." ma:contentTypeScope="" ma:versionID="5fc480817ecb13a1c0230fd43e6d423d">
  <xsd:schema xmlns:xsd="http://www.w3.org/2001/XMLSchema" xmlns:xs="http://www.w3.org/2001/XMLSchema" xmlns:p="http://schemas.microsoft.com/office/2006/metadata/properties" xmlns:ns3="fa0c96a2-6965-478d-910b-2c1e577d6e5d" xmlns:ns4="3f405bf0-eb22-4c15-984d-7f4aa21f549c" targetNamespace="http://schemas.microsoft.com/office/2006/metadata/properties" ma:root="true" ma:fieldsID="76211d350afc9531bb123004c309cf0d" ns3:_="" ns4:_="">
    <xsd:import namespace="fa0c96a2-6965-478d-910b-2c1e577d6e5d"/>
    <xsd:import namespace="3f405bf0-eb22-4c15-984d-7f4aa21f54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0c96a2-6965-478d-910b-2c1e577d6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405bf0-eb22-4c15-984d-7f4aa21f54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95DC08-DC3C-427C-B065-8C048E8D86E7}">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fa0c96a2-6965-478d-910b-2c1e577d6e5d"/>
    <ds:schemaRef ds:uri="http://purl.org/dc/terms/"/>
    <ds:schemaRef ds:uri="http://schemas.openxmlformats.org/package/2006/metadata/core-properties"/>
    <ds:schemaRef ds:uri="3f405bf0-eb22-4c15-984d-7f4aa21f549c"/>
    <ds:schemaRef ds:uri="http://www.w3.org/XML/1998/namespace"/>
  </ds:schemaRefs>
</ds:datastoreItem>
</file>

<file path=customXml/itemProps2.xml><?xml version="1.0" encoding="utf-8"?>
<ds:datastoreItem xmlns:ds="http://schemas.openxmlformats.org/officeDocument/2006/customXml" ds:itemID="{5CE42EE0-6D67-45BA-BEB6-F591AC024DAC}">
  <ds:schemaRefs>
    <ds:schemaRef ds:uri="http://schemas.microsoft.com/sharepoint/v3/contenttype/forms"/>
  </ds:schemaRefs>
</ds:datastoreItem>
</file>

<file path=customXml/itemProps3.xml><?xml version="1.0" encoding="utf-8"?>
<ds:datastoreItem xmlns:ds="http://schemas.openxmlformats.org/officeDocument/2006/customXml" ds:itemID="{ADBA2553-CC31-4D67-B684-5337BC5317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0c96a2-6965-478d-910b-2c1e577d6e5d"/>
    <ds:schemaRef ds:uri="3f405bf0-eb22-4c15-984d-7f4aa21f54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9166</TotalTime>
  <Words>1786</Words>
  <Application>Microsoft Office PowerPoint</Application>
  <PresentationFormat>Widescreen</PresentationFormat>
  <Paragraphs>452</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1_Office Theme</vt:lpstr>
      <vt:lpstr>PowerPoint Presentation</vt:lpstr>
      <vt:lpstr>Overview</vt:lpstr>
      <vt:lpstr>Background</vt:lpstr>
      <vt:lpstr>Background</vt:lpstr>
      <vt:lpstr>How did we do it?</vt:lpstr>
      <vt:lpstr>How did we do it?</vt:lpstr>
      <vt:lpstr>Data Collection</vt:lpstr>
      <vt:lpstr>Data Collection</vt:lpstr>
      <vt:lpstr>Demographic characteristics</vt:lpstr>
      <vt:lpstr>PowerPoint Presentation</vt:lpstr>
      <vt:lpstr>PowerPoint Presentation</vt:lpstr>
      <vt:lpstr>Overall Test Positivity Results</vt:lpstr>
      <vt:lpstr>Testing rates</vt:lpstr>
      <vt:lpstr>Outreach Worker Interventions</vt:lpstr>
      <vt:lpstr>Service Partner Satisfaction in SW</vt:lpstr>
      <vt:lpstr>Incentivising Syphilis Testing</vt:lpstr>
      <vt:lpstr>Program Improvements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we break down  the remaining barriers?</dc:title>
  <dc:creator>Connor Horton</dc:creator>
  <cp:lastModifiedBy>Leanne Myers</cp:lastModifiedBy>
  <cp:revision>148</cp:revision>
  <cp:lastPrinted>2021-09-22T09:18:14Z</cp:lastPrinted>
  <dcterms:created xsi:type="dcterms:W3CDTF">2021-09-03T07:50:14Z</dcterms:created>
  <dcterms:modified xsi:type="dcterms:W3CDTF">2022-06-21T23:56:54Z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0x010100FD4981D2D57EA24F9286CA2A9443738B</vt:lpwstr>
  </property>
</Properties>
</file>