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g"/>
  <Default Extension="png" ContentType="image/png"/>
  <Default Extension="rels" ContentType="application/vnd.openxmlformats-package.relationships+xml"/>
  <Default Extension="tiff" ContentType="image/tiff"/>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85" r:id="rId3"/>
    <p:sldId id="287" r:id="rId4"/>
    <p:sldId id="263" r:id="rId5"/>
    <p:sldId id="261" r:id="rId6"/>
    <p:sldId id="257" r:id="rId7"/>
    <p:sldId id="264" r:id="rId8"/>
    <p:sldId id="278" r:id="rId9"/>
    <p:sldId id="281" r:id="rId10"/>
    <p:sldId id="280" r:id="rId11"/>
    <p:sldId id="279" r:id="rId12"/>
    <p:sldId id="277" r:id="rId13"/>
    <p:sldId id="282" r:id="rId14"/>
    <p:sldId id="271" r:id="rId15"/>
    <p:sldId id="283" r:id="rId16"/>
    <p:sldId id="270" r:id="rId17"/>
    <p:sldId id="284" r:id="rId18"/>
    <p:sldId id="272" r:id="rId19"/>
    <p:sldId id="276" r:id="rId20"/>
    <p:sldId id="275" r:id="rId21"/>
    <p:sldId id="26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6BF819-4C5F-08F9-762E-CC425A545074}" name="Kahlia McCausland" initials="KM" userId="5c92142238ca272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232852"/>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4" autoAdjust="0"/>
    <p:restoredTop sz="59402" autoAdjust="0"/>
  </p:normalViewPr>
  <p:slideViewPr>
    <p:cSldViewPr snapToGrid="0">
      <p:cViewPr varScale="1">
        <p:scale>
          <a:sx n="51" d="100"/>
          <a:sy n="51" d="100"/>
        </p:scale>
        <p:origin x="21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09603-2FA8-4D81-8016-1217A8142FC5}" type="datetimeFigureOut">
              <a:rPr lang="en-AU" smtClean="0"/>
              <a:t>15/06/2022</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884248-62E4-4DE7-B31E-D7F02CC1FD7A}" type="slidenum">
              <a:rPr lang="en-AU" smtClean="0"/>
              <a:t>‹#›</a:t>
            </a:fld>
            <a:endParaRPr lang="en-AU"/>
          </a:p>
        </p:txBody>
      </p:sp>
    </p:spTree>
    <p:extLst>
      <p:ext uri="{BB962C8B-B14F-4D97-AF65-F5344CB8AC3E}">
        <p14:creationId xmlns:p14="http://schemas.microsoft.com/office/powerpoint/2010/main" val="2479618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1</a:t>
            </a:fld>
            <a:endParaRPr lang="en-AU"/>
          </a:p>
        </p:txBody>
      </p:sp>
    </p:spTree>
    <p:extLst>
      <p:ext uri="{BB962C8B-B14F-4D97-AF65-F5344CB8AC3E}">
        <p14:creationId xmlns:p14="http://schemas.microsoft.com/office/powerpoint/2010/main" val="3587526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10</a:t>
            </a:fld>
            <a:endParaRPr lang="en-AU"/>
          </a:p>
        </p:txBody>
      </p:sp>
    </p:spTree>
    <p:extLst>
      <p:ext uri="{BB962C8B-B14F-4D97-AF65-F5344CB8AC3E}">
        <p14:creationId xmlns:p14="http://schemas.microsoft.com/office/powerpoint/2010/main" val="3501447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11</a:t>
            </a:fld>
            <a:endParaRPr lang="en-AU"/>
          </a:p>
        </p:txBody>
      </p:sp>
    </p:spTree>
    <p:extLst>
      <p:ext uri="{BB962C8B-B14F-4D97-AF65-F5344CB8AC3E}">
        <p14:creationId xmlns:p14="http://schemas.microsoft.com/office/powerpoint/2010/main" val="2383682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B884248-62E4-4DE7-B31E-D7F02CC1FD7A}" type="slidenum">
              <a:rPr lang="en-AU" smtClean="0"/>
              <a:t>12</a:t>
            </a:fld>
            <a:endParaRPr lang="en-AU"/>
          </a:p>
        </p:txBody>
      </p:sp>
    </p:spTree>
    <p:extLst>
      <p:ext uri="{BB962C8B-B14F-4D97-AF65-F5344CB8AC3E}">
        <p14:creationId xmlns:p14="http://schemas.microsoft.com/office/powerpoint/2010/main" val="920650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B884248-62E4-4DE7-B31E-D7F02CC1FD7A}" type="slidenum">
              <a:rPr lang="en-AU" smtClean="0"/>
              <a:t>13</a:t>
            </a:fld>
            <a:endParaRPr lang="en-AU"/>
          </a:p>
        </p:txBody>
      </p:sp>
    </p:spTree>
    <p:extLst>
      <p:ext uri="{BB962C8B-B14F-4D97-AF65-F5344CB8AC3E}">
        <p14:creationId xmlns:p14="http://schemas.microsoft.com/office/powerpoint/2010/main" val="1909873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14</a:t>
            </a:fld>
            <a:endParaRPr lang="en-AU"/>
          </a:p>
        </p:txBody>
      </p:sp>
    </p:spTree>
    <p:extLst>
      <p:ext uri="{BB962C8B-B14F-4D97-AF65-F5344CB8AC3E}">
        <p14:creationId xmlns:p14="http://schemas.microsoft.com/office/powerpoint/2010/main" val="299719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B884248-62E4-4DE7-B31E-D7F02CC1FD7A}" type="slidenum">
              <a:rPr lang="en-AU" smtClean="0"/>
              <a:t>15</a:t>
            </a:fld>
            <a:endParaRPr lang="en-AU"/>
          </a:p>
        </p:txBody>
      </p:sp>
    </p:spTree>
    <p:extLst>
      <p:ext uri="{BB962C8B-B14F-4D97-AF65-F5344CB8AC3E}">
        <p14:creationId xmlns:p14="http://schemas.microsoft.com/office/powerpoint/2010/main" val="2625017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16</a:t>
            </a:fld>
            <a:endParaRPr lang="en-AU"/>
          </a:p>
        </p:txBody>
      </p:sp>
    </p:spTree>
    <p:extLst>
      <p:ext uri="{BB962C8B-B14F-4D97-AF65-F5344CB8AC3E}">
        <p14:creationId xmlns:p14="http://schemas.microsoft.com/office/powerpoint/2010/main" val="3957309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B884248-62E4-4DE7-B31E-D7F02CC1FD7A}" type="slidenum">
              <a:rPr lang="en-AU" smtClean="0"/>
              <a:t>17</a:t>
            </a:fld>
            <a:endParaRPr lang="en-AU"/>
          </a:p>
        </p:txBody>
      </p:sp>
    </p:spTree>
    <p:extLst>
      <p:ext uri="{BB962C8B-B14F-4D97-AF65-F5344CB8AC3E}">
        <p14:creationId xmlns:p14="http://schemas.microsoft.com/office/powerpoint/2010/main" val="2528642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18</a:t>
            </a:fld>
            <a:endParaRPr lang="en-AU"/>
          </a:p>
        </p:txBody>
      </p:sp>
    </p:spTree>
    <p:extLst>
      <p:ext uri="{BB962C8B-B14F-4D97-AF65-F5344CB8AC3E}">
        <p14:creationId xmlns:p14="http://schemas.microsoft.com/office/powerpoint/2010/main" val="3465784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19</a:t>
            </a:fld>
            <a:endParaRPr lang="en-AU"/>
          </a:p>
        </p:txBody>
      </p:sp>
    </p:spTree>
    <p:extLst>
      <p:ext uri="{BB962C8B-B14F-4D97-AF65-F5344CB8AC3E}">
        <p14:creationId xmlns:p14="http://schemas.microsoft.com/office/powerpoint/2010/main" val="3327107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B884248-62E4-4DE7-B31E-D7F02CC1FD7A}" type="slidenum">
              <a:rPr lang="en-AU" smtClean="0"/>
              <a:t>2</a:t>
            </a:fld>
            <a:endParaRPr lang="en-AU"/>
          </a:p>
        </p:txBody>
      </p:sp>
    </p:spTree>
    <p:extLst>
      <p:ext uri="{BB962C8B-B14F-4D97-AF65-F5344CB8AC3E}">
        <p14:creationId xmlns:p14="http://schemas.microsoft.com/office/powerpoint/2010/main" val="26762267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20</a:t>
            </a:fld>
            <a:endParaRPr lang="en-AU"/>
          </a:p>
        </p:txBody>
      </p:sp>
    </p:spTree>
    <p:extLst>
      <p:ext uri="{BB962C8B-B14F-4D97-AF65-F5344CB8AC3E}">
        <p14:creationId xmlns:p14="http://schemas.microsoft.com/office/powerpoint/2010/main" val="564909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21</a:t>
            </a:fld>
            <a:endParaRPr lang="en-AU"/>
          </a:p>
        </p:txBody>
      </p:sp>
    </p:spTree>
    <p:extLst>
      <p:ext uri="{BB962C8B-B14F-4D97-AF65-F5344CB8AC3E}">
        <p14:creationId xmlns:p14="http://schemas.microsoft.com/office/powerpoint/2010/main" val="963868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B884248-62E4-4DE7-B31E-D7F02CC1FD7A}" type="slidenum">
              <a:rPr lang="en-AU" smtClean="0"/>
              <a:t>3</a:t>
            </a:fld>
            <a:endParaRPr lang="en-AU"/>
          </a:p>
        </p:txBody>
      </p:sp>
    </p:spTree>
    <p:extLst>
      <p:ext uri="{BB962C8B-B14F-4D97-AF65-F5344CB8AC3E}">
        <p14:creationId xmlns:p14="http://schemas.microsoft.com/office/powerpoint/2010/main" val="3719853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4</a:t>
            </a:fld>
            <a:endParaRPr lang="en-AU"/>
          </a:p>
        </p:txBody>
      </p:sp>
    </p:spTree>
    <p:extLst>
      <p:ext uri="{BB962C8B-B14F-4D97-AF65-F5344CB8AC3E}">
        <p14:creationId xmlns:p14="http://schemas.microsoft.com/office/powerpoint/2010/main" val="369580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5</a:t>
            </a:fld>
            <a:endParaRPr lang="en-AU"/>
          </a:p>
        </p:txBody>
      </p:sp>
    </p:spTree>
    <p:extLst>
      <p:ext uri="{BB962C8B-B14F-4D97-AF65-F5344CB8AC3E}">
        <p14:creationId xmlns:p14="http://schemas.microsoft.com/office/powerpoint/2010/main" val="2352299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6</a:t>
            </a:fld>
            <a:endParaRPr lang="en-AU"/>
          </a:p>
        </p:txBody>
      </p:sp>
    </p:spTree>
    <p:extLst>
      <p:ext uri="{BB962C8B-B14F-4D97-AF65-F5344CB8AC3E}">
        <p14:creationId xmlns:p14="http://schemas.microsoft.com/office/powerpoint/2010/main" val="2185348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7</a:t>
            </a:fld>
            <a:endParaRPr lang="en-AU"/>
          </a:p>
        </p:txBody>
      </p:sp>
    </p:spTree>
    <p:extLst>
      <p:ext uri="{BB962C8B-B14F-4D97-AF65-F5344CB8AC3E}">
        <p14:creationId xmlns:p14="http://schemas.microsoft.com/office/powerpoint/2010/main" val="505519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8</a:t>
            </a:fld>
            <a:endParaRPr lang="en-AU"/>
          </a:p>
        </p:txBody>
      </p:sp>
    </p:spTree>
    <p:extLst>
      <p:ext uri="{BB962C8B-B14F-4D97-AF65-F5344CB8AC3E}">
        <p14:creationId xmlns:p14="http://schemas.microsoft.com/office/powerpoint/2010/main" val="1192578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EB884248-62E4-4DE7-B31E-D7F02CC1FD7A}" type="slidenum">
              <a:rPr lang="en-AU" smtClean="0"/>
              <a:t>9</a:t>
            </a:fld>
            <a:endParaRPr lang="en-AU"/>
          </a:p>
        </p:txBody>
      </p:sp>
    </p:spTree>
    <p:extLst>
      <p:ext uri="{BB962C8B-B14F-4D97-AF65-F5344CB8AC3E}">
        <p14:creationId xmlns:p14="http://schemas.microsoft.com/office/powerpoint/2010/main" val="3939356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C55B39-4C84-4F82-98CC-1D75A093D415}" type="datetimeFigureOut">
              <a:rPr lang="en-AU" smtClean="0"/>
              <a:t>15/06/2022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187E16-1F0B-4972-89D2-DAAAE3702FA7}" type="slidenum">
              <a:rPr lang="en-AU" smtClean="0"/>
              <a:t>‹#›</a:t>
            </a:fld>
            <a:endParaRPr lang="en-AU"/>
          </a:p>
        </p:txBody>
      </p:sp>
    </p:spTree>
    <p:extLst>
      <p:ext uri="{BB962C8B-B14F-4D97-AF65-F5344CB8AC3E}">
        <p14:creationId xmlns:p14="http://schemas.microsoft.com/office/powerpoint/2010/main" val="1564834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C55B39-4C84-4F82-98CC-1D75A093D415}" type="datetimeFigureOut">
              <a:rPr lang="en-AU" smtClean="0"/>
              <a:t>15/06/2022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187E16-1F0B-4972-89D2-DAAAE3702FA7}" type="slidenum">
              <a:rPr lang="en-AU" smtClean="0"/>
              <a:t>‹#›</a:t>
            </a:fld>
            <a:endParaRPr lang="en-AU"/>
          </a:p>
        </p:txBody>
      </p:sp>
    </p:spTree>
    <p:extLst>
      <p:ext uri="{BB962C8B-B14F-4D97-AF65-F5344CB8AC3E}">
        <p14:creationId xmlns:p14="http://schemas.microsoft.com/office/powerpoint/2010/main" val="722192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C55B39-4C84-4F82-98CC-1D75A093D415}" type="datetimeFigureOut">
              <a:rPr lang="en-AU" smtClean="0"/>
              <a:t>15/06/2022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187E16-1F0B-4972-89D2-DAAAE3702FA7}" type="slidenum">
              <a:rPr lang="en-AU" smtClean="0"/>
              <a:t>‹#›</a:t>
            </a:fld>
            <a:endParaRPr lang="en-AU"/>
          </a:p>
        </p:txBody>
      </p:sp>
    </p:spTree>
    <p:extLst>
      <p:ext uri="{BB962C8B-B14F-4D97-AF65-F5344CB8AC3E}">
        <p14:creationId xmlns:p14="http://schemas.microsoft.com/office/powerpoint/2010/main" val="388898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C55B39-4C84-4F82-98CC-1D75A093D415}" type="datetimeFigureOut">
              <a:rPr lang="en-AU" smtClean="0"/>
              <a:t>15/06/2022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187E16-1F0B-4972-89D2-DAAAE3702FA7}" type="slidenum">
              <a:rPr lang="en-AU" smtClean="0"/>
              <a:t>‹#›</a:t>
            </a:fld>
            <a:endParaRPr lang="en-AU"/>
          </a:p>
        </p:txBody>
      </p:sp>
    </p:spTree>
    <p:extLst>
      <p:ext uri="{BB962C8B-B14F-4D97-AF65-F5344CB8AC3E}">
        <p14:creationId xmlns:p14="http://schemas.microsoft.com/office/powerpoint/2010/main" val="3429312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C55B39-4C84-4F82-98CC-1D75A093D415}" type="datetimeFigureOut">
              <a:rPr lang="en-AU" smtClean="0"/>
              <a:t>15/06/2022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187E16-1F0B-4972-89D2-DAAAE3702FA7}" type="slidenum">
              <a:rPr lang="en-AU" smtClean="0"/>
              <a:t>‹#›</a:t>
            </a:fld>
            <a:endParaRPr lang="en-AU"/>
          </a:p>
        </p:txBody>
      </p:sp>
    </p:spTree>
    <p:extLst>
      <p:ext uri="{BB962C8B-B14F-4D97-AF65-F5344CB8AC3E}">
        <p14:creationId xmlns:p14="http://schemas.microsoft.com/office/powerpoint/2010/main" val="175331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C55B39-4C84-4F82-98CC-1D75A093D415}" type="datetimeFigureOut">
              <a:rPr lang="en-AU" smtClean="0"/>
              <a:t>15/06/2022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187E16-1F0B-4972-89D2-DAAAE3702FA7}" type="slidenum">
              <a:rPr lang="en-AU" smtClean="0"/>
              <a:t>‹#›</a:t>
            </a:fld>
            <a:endParaRPr lang="en-AU"/>
          </a:p>
        </p:txBody>
      </p:sp>
    </p:spTree>
    <p:extLst>
      <p:ext uri="{BB962C8B-B14F-4D97-AF65-F5344CB8AC3E}">
        <p14:creationId xmlns:p14="http://schemas.microsoft.com/office/powerpoint/2010/main" val="314285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C55B39-4C84-4F82-98CC-1D75A093D415}" type="datetimeFigureOut">
              <a:rPr lang="en-AU" smtClean="0"/>
              <a:t>15/06/2022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B187E16-1F0B-4972-89D2-DAAAE3702FA7}" type="slidenum">
              <a:rPr lang="en-AU" smtClean="0"/>
              <a:t>‹#›</a:t>
            </a:fld>
            <a:endParaRPr lang="en-AU"/>
          </a:p>
        </p:txBody>
      </p:sp>
    </p:spTree>
    <p:extLst>
      <p:ext uri="{BB962C8B-B14F-4D97-AF65-F5344CB8AC3E}">
        <p14:creationId xmlns:p14="http://schemas.microsoft.com/office/powerpoint/2010/main" val="349564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C55B39-4C84-4F82-98CC-1D75A093D415}" type="datetimeFigureOut">
              <a:rPr lang="en-AU" smtClean="0"/>
              <a:t>15/06/2022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B187E16-1F0B-4972-89D2-DAAAE3702FA7}" type="slidenum">
              <a:rPr lang="en-AU" smtClean="0"/>
              <a:t>‹#›</a:t>
            </a:fld>
            <a:endParaRPr lang="en-AU"/>
          </a:p>
        </p:txBody>
      </p:sp>
    </p:spTree>
    <p:extLst>
      <p:ext uri="{BB962C8B-B14F-4D97-AF65-F5344CB8AC3E}">
        <p14:creationId xmlns:p14="http://schemas.microsoft.com/office/powerpoint/2010/main" val="205805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55B39-4C84-4F82-98CC-1D75A093D415}" type="datetimeFigureOut">
              <a:rPr lang="en-AU" smtClean="0"/>
              <a:t>15/06/2022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B187E16-1F0B-4972-89D2-DAAAE3702FA7}" type="slidenum">
              <a:rPr lang="en-AU" smtClean="0"/>
              <a:t>‹#›</a:t>
            </a:fld>
            <a:endParaRPr lang="en-AU"/>
          </a:p>
        </p:txBody>
      </p:sp>
    </p:spTree>
    <p:extLst>
      <p:ext uri="{BB962C8B-B14F-4D97-AF65-F5344CB8AC3E}">
        <p14:creationId xmlns:p14="http://schemas.microsoft.com/office/powerpoint/2010/main" val="275522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C55B39-4C84-4F82-98CC-1D75A093D415}" type="datetimeFigureOut">
              <a:rPr lang="en-AU" smtClean="0"/>
              <a:t>15/06/2022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187E16-1F0B-4972-89D2-DAAAE3702FA7}" type="slidenum">
              <a:rPr lang="en-AU" smtClean="0"/>
              <a:t>‹#›</a:t>
            </a:fld>
            <a:endParaRPr lang="en-AU"/>
          </a:p>
        </p:txBody>
      </p:sp>
    </p:spTree>
    <p:extLst>
      <p:ext uri="{BB962C8B-B14F-4D97-AF65-F5344CB8AC3E}">
        <p14:creationId xmlns:p14="http://schemas.microsoft.com/office/powerpoint/2010/main" val="4278866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C55B39-4C84-4F82-98CC-1D75A093D415}" type="datetimeFigureOut">
              <a:rPr lang="en-AU" smtClean="0"/>
              <a:t>15/06/2022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187E16-1F0B-4972-89D2-DAAAE3702FA7}" type="slidenum">
              <a:rPr lang="en-AU" smtClean="0"/>
              <a:t>‹#›</a:t>
            </a:fld>
            <a:endParaRPr lang="en-AU"/>
          </a:p>
        </p:txBody>
      </p:sp>
    </p:spTree>
    <p:extLst>
      <p:ext uri="{BB962C8B-B14F-4D97-AF65-F5344CB8AC3E}">
        <p14:creationId xmlns:p14="http://schemas.microsoft.com/office/powerpoint/2010/main" val="1962641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55B39-4C84-4F82-98CC-1D75A093D415}" type="datetimeFigureOut">
              <a:rPr lang="en-AU" smtClean="0"/>
              <a:t>15/06/2022</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87E16-1F0B-4972-89D2-DAAAE3702FA7}" type="slidenum">
              <a:rPr lang="en-AU" smtClean="0"/>
              <a:t>‹#›</a:t>
            </a:fld>
            <a:endParaRPr lang="en-AU"/>
          </a:p>
        </p:txBody>
      </p:sp>
    </p:spTree>
    <p:extLst>
      <p:ext uri="{BB962C8B-B14F-4D97-AF65-F5344CB8AC3E}">
        <p14:creationId xmlns:p14="http://schemas.microsoft.com/office/powerpoint/2010/main" val="578345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tiff"/></Relationships>
</file>

<file path=ppt/slides/_rels/slide1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1.tiff"/></Relationships>
</file>

<file path=ppt/slides/_rels/slide1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7" Type="http://schemas.openxmlformats.org/officeDocument/2006/relationships/hyperlink" Target="https://public.tableau.com/app/profile/nationalhepmapping/viz/HepatitisBMappingPortal2020data_16355924109080/Stat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ww2.health.wa.gov.au/Articles/A_E/Epidemiology-of-STIs-and-BBVs-in-Western-Australia" TargetMode="External"/><Relationship Id="rId5" Type="http://schemas.openxmlformats.org/officeDocument/2006/relationships/hyperlink" Target="https://ww2.health.wa.gov.au/~/media/Files/Corporate/general%20documents/Sexual%20Health/PDF/strategy/2019-2023/Hepatitis-B-Strategy.pdf"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8" Type="http://schemas.openxmlformats.org/officeDocument/2006/relationships/hyperlink" Target="mailto:roanna.lobo@curtin.edu.au" TargetMode="External"/><Relationship Id="rId3" Type="http://schemas.openxmlformats.org/officeDocument/2006/relationships/hyperlink" Target="https://doi.org/10.3390/ijerph19105947" TargetMode="External"/><Relationship Id="rId7" Type="http://schemas.openxmlformats.org/officeDocument/2006/relationships/hyperlink" Target="mailto:kahlia.mccausland@curtin.edu.au"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hyperlink" Target="mailto:vishrajkumar89@gmail.com" TargetMode="External"/><Relationship Id="rId5" Type="http://schemas.openxmlformats.org/officeDocument/2006/relationships/image" Target="../media/image2.jpg"/><Relationship Id="rId4" Type="http://schemas.openxmlformats.org/officeDocument/2006/relationships/image" Target="../media/image1.tiff"/></Relationships>
</file>

<file path=ppt/slides/_rels/slide3.xml.rels><?xml version="1.0" encoding="UTF-8" standalone="yes"?>
<Relationships xmlns="http://schemas.openxmlformats.org/package/2006/relationships"><Relationship Id="rId8" Type="http://schemas.openxmlformats.org/officeDocument/2006/relationships/hyperlink" Target="https://pubmed.ncbi.nlm.nih.gov/33402334/" TargetMode="External"/><Relationship Id="rId3" Type="http://schemas.openxmlformats.org/officeDocument/2006/relationships/image" Target="../media/image1.tiff"/><Relationship Id="rId7" Type="http://schemas.openxmlformats.org/officeDocument/2006/relationships/hyperlink" Target="https://pubmed.ncbi.nlm.nih.gov/33778914/"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s://pubmed.ncbi.nlm.nih.gov/28620774/" TargetMode="External"/><Relationship Id="rId5" Type="http://schemas.openxmlformats.org/officeDocument/2006/relationships/hyperlink" Target="https://pubmed.ncbi.nlm.nih.gov/22151101/" TargetMode="External"/><Relationship Id="rId4" Type="http://schemas.openxmlformats.org/officeDocument/2006/relationships/image" Target="../media/image2.jpg"/><Relationship Id="rId9" Type="http://schemas.openxmlformats.org/officeDocument/2006/relationships/hyperlink" Target="https://pubmed.ncbi.nlm.nih.gov/24839327/"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pubmed.ncbi.nlm.nih.gov/29137868/" TargetMode="External"/><Relationship Id="rId3" Type="http://schemas.openxmlformats.org/officeDocument/2006/relationships/hyperlink" Target="https://pubmed.ncbi.nlm.nih.gov/17496254/" TargetMode="External"/><Relationship Id="rId7" Type="http://schemas.openxmlformats.org/officeDocument/2006/relationships/hyperlink" Target="https://pubmed.ncbi.nlm.nih.gov/27615026/"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pubmed.ncbi.nlm.nih.gov/25978480/" TargetMode="External"/><Relationship Id="rId5" Type="http://schemas.openxmlformats.org/officeDocument/2006/relationships/hyperlink" Target="https://pubmed.ncbi.nlm.nih.gov/30699019/" TargetMode="External"/><Relationship Id="rId10" Type="http://schemas.openxmlformats.org/officeDocument/2006/relationships/image" Target="../media/image2.jpg"/><Relationship Id="rId4" Type="http://schemas.openxmlformats.org/officeDocument/2006/relationships/hyperlink" Target="https://pubmed.ncbi.nlm.nih.gov/25330079/" TargetMode="External"/><Relationship Id="rId9" Type="http://schemas.openxmlformats.org/officeDocument/2006/relationships/image" Target="../media/image1.tiff"/></Relationships>
</file>

<file path=ppt/slides/_rels/slide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2.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D3C4-467A-4B36-98A7-1B4C2814C770}"/>
              </a:ext>
            </a:extLst>
          </p:cNvPr>
          <p:cNvSpPr>
            <a:spLocks noGrp="1"/>
          </p:cNvSpPr>
          <p:nvPr>
            <p:ph type="ctrTitle"/>
          </p:nvPr>
        </p:nvSpPr>
        <p:spPr>
          <a:xfrm>
            <a:off x="1280159" y="1443434"/>
            <a:ext cx="6417501" cy="2387600"/>
          </a:xfrm>
        </p:spPr>
        <p:txBody>
          <a:bodyPr>
            <a:noAutofit/>
          </a:bodyPr>
          <a:lstStyle/>
          <a:p>
            <a:pPr algn="l"/>
            <a:r>
              <a:rPr lang="en-US" sz="3700" b="1" spc="-140" dirty="0">
                <a:solidFill>
                  <a:srgbClr val="232852"/>
                </a:solidFill>
                <a:latin typeface="Calibri" panose="020F0502020204030204" pitchFamily="34" charset="0"/>
                <a:ea typeface="Cambria" panose="02040503050406030204" pitchFamily="18" charset="0"/>
                <a:cs typeface="Calibri" panose="020F0502020204030204" pitchFamily="34" charset="0"/>
              </a:rPr>
              <a:t>A Rapid Review of Interventions to Increase Hepatitis B Testing, Treatment, and Monitoring among Migrants Living in Australia</a:t>
            </a:r>
            <a:endParaRPr lang="en-AU" sz="3700" b="1" dirty="0">
              <a:solidFill>
                <a:srgbClr val="232852"/>
              </a:solidFill>
              <a:latin typeface="Calibri" panose="020F0502020204030204" pitchFamily="34" charset="0"/>
              <a:ea typeface="Cambria" panose="02040503050406030204" pitchFamily="18" charset="0"/>
              <a:cs typeface="Calibri" panose="020F0502020204030204" pitchFamily="34" charset="0"/>
            </a:endParaRPr>
          </a:p>
        </p:txBody>
      </p:sp>
      <p:sp>
        <p:nvSpPr>
          <p:cNvPr id="3" name="Subtitle 2">
            <a:extLst>
              <a:ext uri="{FF2B5EF4-FFF2-40B4-BE49-F238E27FC236}">
                <a16:creationId xmlns:a16="http://schemas.microsoft.com/office/drawing/2014/main" id="{76895BA1-D671-4AAF-A62B-152A1FD50C9B}"/>
              </a:ext>
            </a:extLst>
          </p:cNvPr>
          <p:cNvSpPr>
            <a:spLocks noGrp="1"/>
          </p:cNvSpPr>
          <p:nvPr>
            <p:ph type="subTitle" idx="1"/>
          </p:nvPr>
        </p:nvSpPr>
        <p:spPr>
          <a:xfrm>
            <a:off x="1280158" y="4073733"/>
            <a:ext cx="7159303" cy="1340833"/>
          </a:xfrm>
        </p:spPr>
        <p:txBody>
          <a:bodyPr>
            <a:normAutofit lnSpcReduction="10000"/>
          </a:bodyPr>
          <a:lstStyle/>
          <a:p>
            <a:pPr algn="l"/>
            <a:r>
              <a:rPr lang="en-US" sz="2000" b="1" dirty="0"/>
              <a:t>Vishnupriya Rajkumar</a:t>
            </a:r>
            <a:r>
              <a:rPr lang="en-US" sz="2000" b="1" baseline="30000" dirty="0"/>
              <a:t>1</a:t>
            </a:r>
            <a:r>
              <a:rPr lang="en-US" sz="2000" b="1" dirty="0"/>
              <a:t>, Dr Kahlia McCausland</a:t>
            </a:r>
            <a:r>
              <a:rPr lang="en-US" sz="1900" b="1" baseline="30000" dirty="0"/>
              <a:t>2*</a:t>
            </a:r>
            <a:r>
              <a:rPr lang="en-US" sz="2000" b="1" dirty="0"/>
              <a:t>, Dr Roanna Lobo</a:t>
            </a:r>
            <a:r>
              <a:rPr lang="en-US" sz="2000" b="1" baseline="30000" dirty="0"/>
              <a:t>3</a:t>
            </a:r>
          </a:p>
          <a:p>
            <a:pPr algn="l"/>
            <a:r>
              <a:rPr lang="en-US" sz="1600" baseline="30000" dirty="0"/>
              <a:t>1</a:t>
            </a:r>
            <a:r>
              <a:rPr lang="en-US" sz="1600" dirty="0"/>
              <a:t> Master of Public Health Student, School of Population Health, Curtin University</a:t>
            </a:r>
            <a:br>
              <a:rPr lang="en-US" sz="1600" dirty="0"/>
            </a:br>
            <a:r>
              <a:rPr lang="en-US" sz="1600" baseline="30000" dirty="0"/>
              <a:t>2</a:t>
            </a:r>
            <a:r>
              <a:rPr lang="en-US" sz="1600" dirty="0"/>
              <a:t> Senior Research Officer, SiREN, School of Population Health, Curtin University</a:t>
            </a:r>
            <a:br>
              <a:rPr lang="en-US" sz="1600" dirty="0"/>
            </a:br>
            <a:r>
              <a:rPr lang="en-US" sz="1600" baseline="30000" dirty="0"/>
              <a:t>3</a:t>
            </a:r>
            <a:r>
              <a:rPr lang="en-US" sz="1600" dirty="0"/>
              <a:t> Senior Lecturer, School of Population Health, Curtin University</a:t>
            </a:r>
            <a:br>
              <a:rPr lang="en-US" sz="1600" dirty="0"/>
            </a:br>
            <a:r>
              <a:rPr lang="en-US" sz="1600" baseline="30000" dirty="0"/>
              <a:t>*</a:t>
            </a:r>
            <a:r>
              <a:rPr lang="en-US" sz="1600" dirty="0"/>
              <a:t> Presenting author</a:t>
            </a:r>
          </a:p>
          <a:p>
            <a:pPr algn="l"/>
            <a:endParaRPr lang="en-AU" dirty="0"/>
          </a:p>
        </p:txBody>
      </p:sp>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5" name="Picture 24" descr="A black background with white text&#10;&#10;Description automatically generated with low confidence">
            <a:extLst>
              <a:ext uri="{FF2B5EF4-FFF2-40B4-BE49-F238E27FC236}">
                <a16:creationId xmlns:a16="http://schemas.microsoft.com/office/drawing/2014/main" id="{BF75E23C-121E-421D-99AC-CD207DA5C39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26" name="object 2">
            <a:extLst>
              <a:ext uri="{FF2B5EF4-FFF2-40B4-BE49-F238E27FC236}">
                <a16:creationId xmlns:a16="http://schemas.microsoft.com/office/drawing/2014/main" id="{28DD4087-7EA7-4966-9C3F-425C04458AAE}"/>
              </a:ext>
            </a:extLst>
          </p:cNvPr>
          <p:cNvPicPr/>
          <p:nvPr/>
        </p:nvPicPr>
        <p:blipFill>
          <a:blip r:embed="rId4" cstate="print"/>
          <a:stretch>
            <a:fillRect/>
          </a:stretch>
        </p:blipFill>
        <p:spPr>
          <a:xfrm>
            <a:off x="5939350" y="5931032"/>
            <a:ext cx="3087619" cy="854823"/>
          </a:xfrm>
          <a:prstGeom prst="rect">
            <a:avLst/>
          </a:prstGeom>
        </p:spPr>
      </p:pic>
    </p:spTree>
    <p:extLst>
      <p:ext uri="{BB962C8B-B14F-4D97-AF65-F5344CB8AC3E}">
        <p14:creationId xmlns:p14="http://schemas.microsoft.com/office/powerpoint/2010/main" val="2668595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4" cstate="print"/>
          <a:stretch>
            <a:fillRect/>
          </a:stretch>
        </p:blipFill>
        <p:spPr>
          <a:xfrm>
            <a:off x="6056382" y="5939422"/>
            <a:ext cx="2970587" cy="854822"/>
          </a:xfrm>
          <a:prstGeom prst="rect">
            <a:avLst/>
          </a:prstGeom>
        </p:spPr>
      </p:pic>
      <p:sp>
        <p:nvSpPr>
          <p:cNvPr id="12" name="Subtitle 2">
            <a:extLst>
              <a:ext uri="{FF2B5EF4-FFF2-40B4-BE49-F238E27FC236}">
                <a16:creationId xmlns:a16="http://schemas.microsoft.com/office/drawing/2014/main" id="{953E8E53-3B07-D5CE-D8FF-83C023125B82}"/>
              </a:ext>
            </a:extLst>
          </p:cNvPr>
          <p:cNvSpPr txBox="1">
            <a:spLocks/>
          </p:cNvSpPr>
          <p:nvPr/>
        </p:nvSpPr>
        <p:spPr>
          <a:xfrm>
            <a:off x="962916" y="682219"/>
            <a:ext cx="4656834" cy="5105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AU" sz="1800" b="1" kern="0" dirty="0">
                <a:solidFill>
                  <a:prstClr val="black"/>
                </a:solidFill>
              </a:rPr>
              <a:t>Individual interventions by country</a:t>
            </a:r>
            <a:endParaRPr lang="en-US" sz="1600" kern="0" dirty="0">
              <a:solidFill>
                <a:prstClr val="black"/>
              </a:solidFill>
            </a:endParaRPr>
          </a:p>
          <a:p>
            <a:pPr marL="0" indent="0">
              <a:lnSpc>
                <a:spcPct val="100000"/>
              </a:lnSpc>
              <a:spcBef>
                <a:spcPts val="0"/>
              </a:spcBef>
              <a:buFontTx/>
              <a:buNone/>
              <a:defRPr/>
            </a:pPr>
            <a:endParaRPr lang="en-AU" sz="1600" kern="0" dirty="0">
              <a:solidFill>
                <a:prstClr val="black"/>
              </a:solidFill>
            </a:endParaRPr>
          </a:p>
          <a:p>
            <a:pPr marL="0" indent="0">
              <a:buFont typeface="Arial" panose="020B0604020202020204" pitchFamily="34" charset="0"/>
              <a:buNone/>
            </a:pPr>
            <a:endParaRPr lang="en-US" sz="1600" b="1" dirty="0"/>
          </a:p>
        </p:txBody>
      </p:sp>
      <p:pic>
        <p:nvPicPr>
          <p:cNvPr id="1028" name="Picture 4" descr="World Maps: World Continent Maps with Name, Area, Population and Countries">
            <a:extLst>
              <a:ext uri="{FF2B5EF4-FFF2-40B4-BE49-F238E27FC236}">
                <a16:creationId xmlns:a16="http://schemas.microsoft.com/office/drawing/2014/main" id="{A98AD79E-36B3-6013-5B6D-F4CB1D796C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588" y="1433105"/>
            <a:ext cx="8239431" cy="4299953"/>
          </a:xfrm>
          <a:prstGeom prst="rect">
            <a:avLst/>
          </a:prstGeom>
          <a:noFill/>
          <a:extLst>
            <a:ext uri="{909E8E84-426E-40DD-AFC4-6F175D3DCCD1}">
              <a14:hiddenFill xmlns:a14="http://schemas.microsoft.com/office/drawing/2010/main">
                <a:solidFill>
                  <a:srgbClr val="FFFFFF"/>
                </a:solidFill>
              </a14:hiddenFill>
            </a:ext>
          </a:extLst>
        </p:spPr>
      </p:pic>
      <p:sp>
        <p:nvSpPr>
          <p:cNvPr id="6" name="Callout: Right Arrow 5">
            <a:extLst>
              <a:ext uri="{FF2B5EF4-FFF2-40B4-BE49-F238E27FC236}">
                <a16:creationId xmlns:a16="http://schemas.microsoft.com/office/drawing/2014/main" id="{DA379CCC-B217-CD41-F308-4B2ADD663986}"/>
              </a:ext>
            </a:extLst>
          </p:cNvPr>
          <p:cNvSpPr/>
          <p:nvPr/>
        </p:nvSpPr>
        <p:spPr>
          <a:xfrm>
            <a:off x="117031" y="2471849"/>
            <a:ext cx="2286000" cy="504231"/>
          </a:xfrm>
          <a:prstGeom prst="right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8 studies USA</a:t>
            </a:r>
          </a:p>
        </p:txBody>
      </p:sp>
      <p:sp>
        <p:nvSpPr>
          <p:cNvPr id="13" name="Callout: Down Arrow 12">
            <a:extLst>
              <a:ext uri="{FF2B5EF4-FFF2-40B4-BE49-F238E27FC236}">
                <a16:creationId xmlns:a16="http://schemas.microsoft.com/office/drawing/2014/main" id="{A61B870B-4EF4-BFCD-8117-B6293D4BC26A}"/>
              </a:ext>
            </a:extLst>
          </p:cNvPr>
          <p:cNvSpPr/>
          <p:nvPr/>
        </p:nvSpPr>
        <p:spPr>
          <a:xfrm>
            <a:off x="4876800" y="1124942"/>
            <a:ext cx="1352550" cy="684808"/>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3 studies UK</a:t>
            </a:r>
          </a:p>
        </p:txBody>
      </p:sp>
      <p:sp>
        <p:nvSpPr>
          <p:cNvPr id="14" name="Callout: Up Arrow 13">
            <a:extLst>
              <a:ext uri="{FF2B5EF4-FFF2-40B4-BE49-F238E27FC236}">
                <a16:creationId xmlns:a16="http://schemas.microsoft.com/office/drawing/2014/main" id="{D1F843A8-FF48-5D47-93DC-82D5F82DB6B0}"/>
              </a:ext>
            </a:extLst>
          </p:cNvPr>
          <p:cNvSpPr/>
          <p:nvPr/>
        </p:nvSpPr>
        <p:spPr>
          <a:xfrm>
            <a:off x="6612835" y="4613286"/>
            <a:ext cx="1974712" cy="692361"/>
          </a:xfrm>
          <a:prstGeom prst="up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2 studies Australia</a:t>
            </a:r>
          </a:p>
        </p:txBody>
      </p:sp>
      <p:sp>
        <p:nvSpPr>
          <p:cNvPr id="15" name="Rectangle 14">
            <a:extLst>
              <a:ext uri="{FF2B5EF4-FFF2-40B4-BE49-F238E27FC236}">
                <a16:creationId xmlns:a16="http://schemas.microsoft.com/office/drawing/2014/main" id="{657695B5-F24C-4E02-00A8-BD6376A03314}"/>
              </a:ext>
            </a:extLst>
          </p:cNvPr>
          <p:cNvSpPr/>
          <p:nvPr/>
        </p:nvSpPr>
        <p:spPr>
          <a:xfrm>
            <a:off x="971405" y="5939422"/>
            <a:ext cx="1959419" cy="6337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Total studies = 13</a:t>
            </a:r>
          </a:p>
        </p:txBody>
      </p:sp>
    </p:spTree>
    <p:extLst>
      <p:ext uri="{BB962C8B-B14F-4D97-AF65-F5344CB8AC3E}">
        <p14:creationId xmlns:p14="http://schemas.microsoft.com/office/powerpoint/2010/main" val="149900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4" cstate="print"/>
          <a:stretch>
            <a:fillRect/>
          </a:stretch>
        </p:blipFill>
        <p:spPr>
          <a:xfrm>
            <a:off x="6056382" y="5939422"/>
            <a:ext cx="2970587" cy="854822"/>
          </a:xfrm>
          <a:prstGeom prst="rect">
            <a:avLst/>
          </a:prstGeom>
        </p:spPr>
      </p:pic>
      <p:sp>
        <p:nvSpPr>
          <p:cNvPr id="12" name="Subtitle 2">
            <a:extLst>
              <a:ext uri="{FF2B5EF4-FFF2-40B4-BE49-F238E27FC236}">
                <a16:creationId xmlns:a16="http://schemas.microsoft.com/office/drawing/2014/main" id="{953E8E53-3B07-D5CE-D8FF-83C023125B82}"/>
              </a:ext>
            </a:extLst>
          </p:cNvPr>
          <p:cNvSpPr txBox="1">
            <a:spLocks/>
          </p:cNvSpPr>
          <p:nvPr/>
        </p:nvSpPr>
        <p:spPr>
          <a:xfrm>
            <a:off x="962916" y="682219"/>
            <a:ext cx="4656834" cy="5105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AU" sz="1800" b="1" kern="0" dirty="0">
                <a:solidFill>
                  <a:prstClr val="black"/>
                </a:solidFill>
              </a:rPr>
              <a:t>Individual interventions – outreach testing</a:t>
            </a:r>
          </a:p>
          <a:p>
            <a:pPr marL="0" indent="0">
              <a:lnSpc>
                <a:spcPct val="100000"/>
              </a:lnSpc>
              <a:spcBef>
                <a:spcPts val="0"/>
              </a:spcBef>
              <a:buFont typeface="Arial" panose="020B0604020202020204" pitchFamily="34" charset="0"/>
              <a:buNone/>
              <a:defRPr/>
            </a:pPr>
            <a:endParaRPr lang="en-US" sz="1600" kern="0" dirty="0">
              <a:solidFill>
                <a:prstClr val="black"/>
              </a:solidFill>
            </a:endParaRPr>
          </a:p>
          <a:p>
            <a:pPr marL="0" indent="0">
              <a:lnSpc>
                <a:spcPct val="100000"/>
              </a:lnSpc>
              <a:spcBef>
                <a:spcPts val="0"/>
              </a:spcBef>
              <a:buFontTx/>
              <a:buNone/>
              <a:defRPr/>
            </a:pPr>
            <a:endParaRPr lang="en-AU" sz="1600" kern="0" dirty="0">
              <a:solidFill>
                <a:prstClr val="black"/>
              </a:solidFill>
            </a:endParaRPr>
          </a:p>
          <a:p>
            <a:pPr marL="0" indent="0">
              <a:buFont typeface="Arial" panose="020B0604020202020204" pitchFamily="34" charset="0"/>
              <a:buNone/>
            </a:pPr>
            <a:endParaRPr lang="en-US" sz="1600" b="1" dirty="0"/>
          </a:p>
        </p:txBody>
      </p:sp>
      <p:pic>
        <p:nvPicPr>
          <p:cNvPr id="1028" name="Picture 4" descr="World Maps: World Continent Maps with Name, Area, Population and Countries">
            <a:extLst>
              <a:ext uri="{FF2B5EF4-FFF2-40B4-BE49-F238E27FC236}">
                <a16:creationId xmlns:a16="http://schemas.microsoft.com/office/drawing/2014/main" id="{A98AD79E-36B3-6013-5B6D-F4CB1D796C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588" y="1433105"/>
            <a:ext cx="8239431" cy="4299953"/>
          </a:xfrm>
          <a:prstGeom prst="rect">
            <a:avLst/>
          </a:prstGeom>
          <a:noFill/>
          <a:extLst>
            <a:ext uri="{909E8E84-426E-40DD-AFC4-6F175D3DCCD1}">
              <a14:hiddenFill xmlns:a14="http://schemas.microsoft.com/office/drawing/2010/main">
                <a:solidFill>
                  <a:srgbClr val="FFFFFF"/>
                </a:solidFill>
              </a14:hiddenFill>
            </a:ext>
          </a:extLst>
        </p:spPr>
      </p:pic>
      <p:sp>
        <p:nvSpPr>
          <p:cNvPr id="6" name="Callout: Right Arrow 5">
            <a:extLst>
              <a:ext uri="{FF2B5EF4-FFF2-40B4-BE49-F238E27FC236}">
                <a16:creationId xmlns:a16="http://schemas.microsoft.com/office/drawing/2014/main" id="{DA379CCC-B217-CD41-F308-4B2ADD663986}"/>
              </a:ext>
            </a:extLst>
          </p:cNvPr>
          <p:cNvSpPr/>
          <p:nvPr/>
        </p:nvSpPr>
        <p:spPr>
          <a:xfrm>
            <a:off x="117031" y="2471849"/>
            <a:ext cx="2286000" cy="504231"/>
          </a:xfrm>
          <a:prstGeom prst="right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7 studies USA</a:t>
            </a:r>
          </a:p>
        </p:txBody>
      </p:sp>
      <p:sp>
        <p:nvSpPr>
          <p:cNvPr id="13" name="Callout: Down Arrow 12">
            <a:extLst>
              <a:ext uri="{FF2B5EF4-FFF2-40B4-BE49-F238E27FC236}">
                <a16:creationId xmlns:a16="http://schemas.microsoft.com/office/drawing/2014/main" id="{A61B870B-4EF4-BFCD-8117-B6293D4BC26A}"/>
              </a:ext>
            </a:extLst>
          </p:cNvPr>
          <p:cNvSpPr/>
          <p:nvPr/>
        </p:nvSpPr>
        <p:spPr>
          <a:xfrm>
            <a:off x="4876800" y="1124942"/>
            <a:ext cx="1352550" cy="684808"/>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1 study UK</a:t>
            </a:r>
          </a:p>
        </p:txBody>
      </p:sp>
      <p:sp>
        <p:nvSpPr>
          <p:cNvPr id="14" name="Callout: Up Arrow 13">
            <a:extLst>
              <a:ext uri="{FF2B5EF4-FFF2-40B4-BE49-F238E27FC236}">
                <a16:creationId xmlns:a16="http://schemas.microsoft.com/office/drawing/2014/main" id="{D1F843A8-FF48-5D47-93DC-82D5F82DB6B0}"/>
              </a:ext>
            </a:extLst>
          </p:cNvPr>
          <p:cNvSpPr/>
          <p:nvPr/>
        </p:nvSpPr>
        <p:spPr>
          <a:xfrm>
            <a:off x="6612835" y="4613286"/>
            <a:ext cx="1974712" cy="692361"/>
          </a:xfrm>
          <a:prstGeom prst="up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1 study Australia</a:t>
            </a:r>
          </a:p>
        </p:txBody>
      </p:sp>
      <p:sp>
        <p:nvSpPr>
          <p:cNvPr id="15" name="Rectangle 14">
            <a:extLst>
              <a:ext uri="{FF2B5EF4-FFF2-40B4-BE49-F238E27FC236}">
                <a16:creationId xmlns:a16="http://schemas.microsoft.com/office/drawing/2014/main" id="{657695B5-F24C-4E02-00A8-BD6376A03314}"/>
              </a:ext>
            </a:extLst>
          </p:cNvPr>
          <p:cNvSpPr/>
          <p:nvPr/>
        </p:nvSpPr>
        <p:spPr>
          <a:xfrm>
            <a:off x="971405" y="5939422"/>
            <a:ext cx="1959419" cy="6337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Total studies = 9</a:t>
            </a:r>
          </a:p>
        </p:txBody>
      </p:sp>
    </p:spTree>
    <p:extLst>
      <p:ext uri="{BB962C8B-B14F-4D97-AF65-F5344CB8AC3E}">
        <p14:creationId xmlns:p14="http://schemas.microsoft.com/office/powerpoint/2010/main" val="2846676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object 2">
            <a:extLst>
              <a:ext uri="{FF2B5EF4-FFF2-40B4-BE49-F238E27FC236}">
                <a16:creationId xmlns:a16="http://schemas.microsoft.com/office/drawing/2014/main" id="{1B753249-8DCC-3780-D390-ADCAFD8761AD}"/>
              </a:ext>
            </a:extLst>
          </p:cNvPr>
          <p:cNvPicPr/>
          <p:nvPr/>
        </p:nvPicPr>
        <p:blipFill>
          <a:blip r:embed="rId3" cstate="print"/>
          <a:stretch>
            <a:fillRect/>
          </a:stretch>
        </p:blipFill>
        <p:spPr>
          <a:xfrm>
            <a:off x="6056382" y="5939422"/>
            <a:ext cx="2970587" cy="854822"/>
          </a:xfrm>
          <a:prstGeom prst="rect">
            <a:avLst/>
          </a:prstGeom>
        </p:spPr>
      </p:pic>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sp>
        <p:nvSpPr>
          <p:cNvPr id="3" name="Subtitle 2">
            <a:extLst>
              <a:ext uri="{FF2B5EF4-FFF2-40B4-BE49-F238E27FC236}">
                <a16:creationId xmlns:a16="http://schemas.microsoft.com/office/drawing/2014/main" id="{76895BA1-D671-4AAF-A62B-152A1FD50C9B}"/>
              </a:ext>
            </a:extLst>
          </p:cNvPr>
          <p:cNvSpPr>
            <a:spLocks noGrp="1"/>
          </p:cNvSpPr>
          <p:nvPr>
            <p:ph sz="half" idx="1"/>
          </p:nvPr>
        </p:nvSpPr>
        <p:spPr>
          <a:xfrm>
            <a:off x="949769" y="862641"/>
            <a:ext cx="7930759" cy="5434641"/>
          </a:xfrm>
        </p:spPr>
        <p:txBody>
          <a:bodyPr>
            <a:noAutofit/>
          </a:bodyPr>
          <a:lstStyle/>
          <a:p>
            <a:pPr marL="0" indent="0">
              <a:lnSpc>
                <a:spcPct val="100000"/>
              </a:lnSpc>
              <a:spcBef>
                <a:spcPts val="0"/>
              </a:spcBef>
              <a:buNone/>
              <a:defRPr/>
            </a:pPr>
            <a:r>
              <a:rPr lang="en-AU" sz="2000" b="1" kern="0" dirty="0">
                <a:solidFill>
                  <a:prstClr val="black"/>
                </a:solidFill>
              </a:rPr>
              <a:t>Individual interventions – outreach testing</a:t>
            </a:r>
          </a:p>
          <a:p>
            <a:pPr marL="228600" lvl="1">
              <a:lnSpc>
                <a:spcPct val="100000"/>
              </a:lnSpc>
              <a:spcBef>
                <a:spcPts val="0"/>
              </a:spcBef>
            </a:pPr>
            <a:r>
              <a:rPr lang="en-US" sz="1800" dirty="0">
                <a:solidFill>
                  <a:srgbClr val="000000"/>
                </a:solidFill>
                <a:cs typeface="Calibri" panose="020F0502020204030204" pitchFamily="34" charset="0"/>
              </a:rPr>
              <a:t>Outreach efforts were effective in encouraging testing in all 9 studies.</a:t>
            </a:r>
          </a:p>
          <a:p>
            <a:pPr marL="228600" lvl="1">
              <a:lnSpc>
                <a:spcPct val="100000"/>
              </a:lnSpc>
              <a:spcBef>
                <a:spcPts val="0"/>
              </a:spcBef>
            </a:pPr>
            <a:r>
              <a:rPr lang="en-US" sz="1800" dirty="0">
                <a:solidFill>
                  <a:srgbClr val="000000"/>
                </a:solidFill>
                <a:cs typeface="Calibri" panose="020F0502020204030204" pitchFamily="34" charset="0"/>
              </a:rPr>
              <a:t>8 studies identified hepatitis B prevalence in their target populations ranging from 3.0% to 9.6%.</a:t>
            </a:r>
          </a:p>
          <a:p>
            <a:pPr marL="228600" lvl="1">
              <a:lnSpc>
                <a:spcPct val="100000"/>
              </a:lnSpc>
              <a:spcBef>
                <a:spcPts val="0"/>
              </a:spcBef>
            </a:pPr>
            <a:r>
              <a:rPr lang="en-US" sz="1800" dirty="0">
                <a:solidFill>
                  <a:srgbClr val="000000"/>
                </a:solidFill>
                <a:cs typeface="Calibri" panose="020F0502020204030204" pitchFamily="34" charset="0"/>
              </a:rPr>
              <a:t>6 studies showed evidence of linkage to care ranging from 28% to 97% of the participants.</a:t>
            </a:r>
          </a:p>
          <a:p>
            <a:pPr marL="228600" lvl="1">
              <a:lnSpc>
                <a:spcPct val="100000"/>
              </a:lnSpc>
              <a:spcBef>
                <a:spcPts val="0"/>
              </a:spcBef>
            </a:pPr>
            <a:r>
              <a:rPr lang="en-US" sz="1800" dirty="0">
                <a:solidFill>
                  <a:srgbClr val="000000"/>
                </a:solidFill>
                <a:cs typeface="Calibri" panose="020F0502020204030204" pitchFamily="34" charset="0"/>
              </a:rPr>
              <a:t>No studies showed evidence of monitoring participants after they had been linked to care.</a:t>
            </a:r>
          </a:p>
          <a:p>
            <a:pPr marL="228600" lvl="1">
              <a:lnSpc>
                <a:spcPct val="100000"/>
              </a:lnSpc>
              <a:spcBef>
                <a:spcPts val="0"/>
              </a:spcBef>
            </a:pPr>
            <a:r>
              <a:rPr lang="en-US" sz="1800" dirty="0">
                <a:solidFill>
                  <a:srgbClr val="000000"/>
                </a:solidFill>
                <a:cs typeface="Calibri" panose="020F0502020204030204" pitchFamily="34" charset="0"/>
              </a:rPr>
              <a:t>No eligible studies were found conducted in Canada.</a:t>
            </a:r>
          </a:p>
          <a:p>
            <a:pPr marL="0" lvl="1" indent="0">
              <a:lnSpc>
                <a:spcPct val="100000"/>
              </a:lnSpc>
              <a:spcBef>
                <a:spcPts val="0"/>
              </a:spcBef>
              <a:buNone/>
            </a:pPr>
            <a:endParaRPr lang="en-US" sz="1800" dirty="0">
              <a:solidFill>
                <a:srgbClr val="000000"/>
              </a:solidFill>
              <a:cs typeface="Calibri" panose="020F0502020204030204" pitchFamily="34" charset="0"/>
            </a:endParaRPr>
          </a:p>
          <a:p>
            <a:pPr marL="0" lvl="1" indent="0">
              <a:lnSpc>
                <a:spcPct val="100000"/>
              </a:lnSpc>
              <a:spcBef>
                <a:spcPts val="0"/>
              </a:spcBef>
              <a:buNone/>
            </a:pPr>
            <a:r>
              <a:rPr lang="en-AU" sz="1800" b="1" kern="0" dirty="0">
                <a:solidFill>
                  <a:prstClr val="black"/>
                </a:solidFill>
              </a:rPr>
              <a:t>Outreach testing strategies</a:t>
            </a:r>
          </a:p>
          <a:p>
            <a:pPr marL="228600" lvl="1">
              <a:lnSpc>
                <a:spcPct val="100000"/>
              </a:lnSpc>
              <a:spcBef>
                <a:spcPts val="0"/>
              </a:spcBef>
            </a:pPr>
            <a:r>
              <a:rPr lang="en-US" sz="1800" dirty="0">
                <a:solidFill>
                  <a:srgbClr val="000000"/>
                </a:solidFill>
                <a:cs typeface="Calibri" panose="020F0502020204030204" pitchFamily="34" charset="0"/>
              </a:rPr>
              <a:t>6 studies conducted interventions in community-based settings, and 3 studies conducted interventions across both community and clinical-based settings.</a:t>
            </a:r>
          </a:p>
          <a:p>
            <a:pPr marL="228600" lvl="1">
              <a:lnSpc>
                <a:spcPct val="100000"/>
              </a:lnSpc>
              <a:spcBef>
                <a:spcPts val="0"/>
              </a:spcBef>
            </a:pPr>
            <a:r>
              <a:rPr lang="en-US" sz="1800" dirty="0">
                <a:solidFill>
                  <a:srgbClr val="000000"/>
                </a:solidFill>
                <a:cs typeface="Calibri" panose="020F0502020204030204" pitchFamily="34" charset="0"/>
              </a:rPr>
              <a:t>All studies used linguistic-specific and culturally appropriate materials.</a:t>
            </a:r>
          </a:p>
          <a:p>
            <a:pPr marL="228600" lvl="1">
              <a:lnSpc>
                <a:spcPct val="100000"/>
              </a:lnSpc>
              <a:spcBef>
                <a:spcPts val="0"/>
              </a:spcBef>
            </a:pPr>
            <a:r>
              <a:rPr lang="en-US" sz="1800" dirty="0">
                <a:solidFill>
                  <a:srgbClr val="000000"/>
                </a:solidFill>
                <a:cs typeface="Calibri" panose="020F0502020204030204" pitchFamily="34" charset="0"/>
              </a:rPr>
              <a:t>7 studies provided hepatitis B education in conjunction with screening events.</a:t>
            </a:r>
          </a:p>
          <a:p>
            <a:pPr marL="228600" lvl="1">
              <a:lnSpc>
                <a:spcPct val="100000"/>
              </a:lnSpc>
              <a:spcBef>
                <a:spcPts val="0"/>
              </a:spcBef>
            </a:pPr>
            <a:r>
              <a:rPr lang="en-US" sz="1800" dirty="0">
                <a:solidFill>
                  <a:srgbClr val="000000"/>
                </a:solidFill>
                <a:cs typeface="Calibri" panose="020F0502020204030204" pitchFamily="34" charset="0"/>
              </a:rPr>
              <a:t>Other strategies employed included offering free vaccines, cash and travel-cost incentives, and dried blood spot sampling.</a:t>
            </a:r>
            <a:endParaRPr lang="en-AU" sz="1800" dirty="0">
              <a:solidFill>
                <a:srgbClr val="000000"/>
              </a:solidFill>
              <a:cs typeface="Calibri" panose="020F0502020204030204" pitchFamily="34" charset="0"/>
            </a:endParaRPr>
          </a:p>
          <a:p>
            <a:pPr marL="0" indent="0" algn="l">
              <a:buNone/>
            </a:pPr>
            <a:endParaRPr lang="en-US" sz="1600" b="1" dirty="0"/>
          </a:p>
        </p:txBody>
      </p:sp>
    </p:spTree>
    <p:extLst>
      <p:ext uri="{BB962C8B-B14F-4D97-AF65-F5344CB8AC3E}">
        <p14:creationId xmlns:p14="http://schemas.microsoft.com/office/powerpoint/2010/main" val="400648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4" cstate="print"/>
          <a:stretch>
            <a:fillRect/>
          </a:stretch>
        </p:blipFill>
        <p:spPr>
          <a:xfrm>
            <a:off x="6056382" y="5939422"/>
            <a:ext cx="2970587" cy="854822"/>
          </a:xfrm>
          <a:prstGeom prst="rect">
            <a:avLst/>
          </a:prstGeom>
        </p:spPr>
      </p:pic>
      <p:sp>
        <p:nvSpPr>
          <p:cNvPr id="12" name="Subtitle 2">
            <a:extLst>
              <a:ext uri="{FF2B5EF4-FFF2-40B4-BE49-F238E27FC236}">
                <a16:creationId xmlns:a16="http://schemas.microsoft.com/office/drawing/2014/main" id="{953E8E53-3B07-D5CE-D8FF-83C023125B82}"/>
              </a:ext>
            </a:extLst>
          </p:cNvPr>
          <p:cNvSpPr txBox="1">
            <a:spLocks/>
          </p:cNvSpPr>
          <p:nvPr/>
        </p:nvSpPr>
        <p:spPr>
          <a:xfrm>
            <a:off x="962916" y="682219"/>
            <a:ext cx="5475984" cy="5105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AU" sz="1800" b="1" kern="0" dirty="0">
                <a:solidFill>
                  <a:prstClr val="black"/>
                </a:solidFill>
              </a:rPr>
              <a:t>Individual interventions – provider-initiated testing</a:t>
            </a:r>
          </a:p>
          <a:p>
            <a:pPr marL="0" indent="0">
              <a:lnSpc>
                <a:spcPct val="100000"/>
              </a:lnSpc>
              <a:spcBef>
                <a:spcPts val="0"/>
              </a:spcBef>
              <a:buFont typeface="Arial" panose="020B0604020202020204" pitchFamily="34" charset="0"/>
              <a:buNone/>
              <a:defRPr/>
            </a:pPr>
            <a:endParaRPr lang="en-US" sz="1600" kern="0" dirty="0">
              <a:solidFill>
                <a:prstClr val="black"/>
              </a:solidFill>
            </a:endParaRPr>
          </a:p>
          <a:p>
            <a:pPr marL="0" indent="0">
              <a:lnSpc>
                <a:spcPct val="100000"/>
              </a:lnSpc>
              <a:spcBef>
                <a:spcPts val="0"/>
              </a:spcBef>
              <a:buFontTx/>
              <a:buNone/>
              <a:defRPr/>
            </a:pPr>
            <a:endParaRPr lang="en-AU" sz="1600" kern="0" dirty="0">
              <a:solidFill>
                <a:prstClr val="black"/>
              </a:solidFill>
            </a:endParaRPr>
          </a:p>
          <a:p>
            <a:pPr marL="0" indent="0">
              <a:buFont typeface="Arial" panose="020B0604020202020204" pitchFamily="34" charset="0"/>
              <a:buNone/>
            </a:pPr>
            <a:endParaRPr lang="en-US" sz="1600" b="1" dirty="0"/>
          </a:p>
        </p:txBody>
      </p:sp>
      <p:pic>
        <p:nvPicPr>
          <p:cNvPr id="1028" name="Picture 4" descr="World Maps: World Continent Maps with Name, Area, Population and Countries">
            <a:extLst>
              <a:ext uri="{FF2B5EF4-FFF2-40B4-BE49-F238E27FC236}">
                <a16:creationId xmlns:a16="http://schemas.microsoft.com/office/drawing/2014/main" id="{A98AD79E-36B3-6013-5B6D-F4CB1D796C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588" y="1433105"/>
            <a:ext cx="8239431" cy="4299953"/>
          </a:xfrm>
          <a:prstGeom prst="rect">
            <a:avLst/>
          </a:prstGeom>
          <a:noFill/>
          <a:extLst>
            <a:ext uri="{909E8E84-426E-40DD-AFC4-6F175D3DCCD1}">
              <a14:hiddenFill xmlns:a14="http://schemas.microsoft.com/office/drawing/2010/main">
                <a:solidFill>
                  <a:srgbClr val="FFFFFF"/>
                </a:solidFill>
              </a14:hiddenFill>
            </a:ext>
          </a:extLst>
        </p:spPr>
      </p:pic>
      <p:sp>
        <p:nvSpPr>
          <p:cNvPr id="6" name="Callout: Right Arrow 5">
            <a:extLst>
              <a:ext uri="{FF2B5EF4-FFF2-40B4-BE49-F238E27FC236}">
                <a16:creationId xmlns:a16="http://schemas.microsoft.com/office/drawing/2014/main" id="{DA379CCC-B217-CD41-F308-4B2ADD663986}"/>
              </a:ext>
            </a:extLst>
          </p:cNvPr>
          <p:cNvSpPr/>
          <p:nvPr/>
        </p:nvSpPr>
        <p:spPr>
          <a:xfrm>
            <a:off x="117031" y="2471849"/>
            <a:ext cx="2286000" cy="504231"/>
          </a:xfrm>
          <a:prstGeom prst="right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1 study USA</a:t>
            </a:r>
          </a:p>
        </p:txBody>
      </p:sp>
      <p:sp>
        <p:nvSpPr>
          <p:cNvPr id="13" name="Callout: Down Arrow 12">
            <a:extLst>
              <a:ext uri="{FF2B5EF4-FFF2-40B4-BE49-F238E27FC236}">
                <a16:creationId xmlns:a16="http://schemas.microsoft.com/office/drawing/2014/main" id="{A61B870B-4EF4-BFCD-8117-B6293D4BC26A}"/>
              </a:ext>
            </a:extLst>
          </p:cNvPr>
          <p:cNvSpPr/>
          <p:nvPr/>
        </p:nvSpPr>
        <p:spPr>
          <a:xfrm>
            <a:off x="4876800" y="1124942"/>
            <a:ext cx="1352550" cy="684808"/>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2 studies UK</a:t>
            </a:r>
          </a:p>
        </p:txBody>
      </p:sp>
      <p:sp>
        <p:nvSpPr>
          <p:cNvPr id="14" name="Callout: Up Arrow 13">
            <a:extLst>
              <a:ext uri="{FF2B5EF4-FFF2-40B4-BE49-F238E27FC236}">
                <a16:creationId xmlns:a16="http://schemas.microsoft.com/office/drawing/2014/main" id="{D1F843A8-FF48-5D47-93DC-82D5F82DB6B0}"/>
              </a:ext>
            </a:extLst>
          </p:cNvPr>
          <p:cNvSpPr/>
          <p:nvPr/>
        </p:nvSpPr>
        <p:spPr>
          <a:xfrm>
            <a:off x="6612835" y="4613286"/>
            <a:ext cx="1974712" cy="692361"/>
          </a:xfrm>
          <a:prstGeom prst="up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1 study Australia</a:t>
            </a:r>
          </a:p>
        </p:txBody>
      </p:sp>
      <p:sp>
        <p:nvSpPr>
          <p:cNvPr id="15" name="Rectangle 14">
            <a:extLst>
              <a:ext uri="{FF2B5EF4-FFF2-40B4-BE49-F238E27FC236}">
                <a16:creationId xmlns:a16="http://schemas.microsoft.com/office/drawing/2014/main" id="{657695B5-F24C-4E02-00A8-BD6376A03314}"/>
              </a:ext>
            </a:extLst>
          </p:cNvPr>
          <p:cNvSpPr/>
          <p:nvPr/>
        </p:nvSpPr>
        <p:spPr>
          <a:xfrm>
            <a:off x="971405" y="5939422"/>
            <a:ext cx="1959419" cy="6337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Total studies = 4</a:t>
            </a:r>
          </a:p>
        </p:txBody>
      </p:sp>
    </p:spTree>
    <p:extLst>
      <p:ext uri="{BB962C8B-B14F-4D97-AF65-F5344CB8AC3E}">
        <p14:creationId xmlns:p14="http://schemas.microsoft.com/office/powerpoint/2010/main" val="977803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object 2">
            <a:extLst>
              <a:ext uri="{FF2B5EF4-FFF2-40B4-BE49-F238E27FC236}">
                <a16:creationId xmlns:a16="http://schemas.microsoft.com/office/drawing/2014/main" id="{1B753249-8DCC-3780-D390-ADCAFD8761AD}"/>
              </a:ext>
            </a:extLst>
          </p:cNvPr>
          <p:cNvPicPr/>
          <p:nvPr/>
        </p:nvPicPr>
        <p:blipFill>
          <a:blip r:embed="rId3" cstate="print"/>
          <a:stretch>
            <a:fillRect/>
          </a:stretch>
        </p:blipFill>
        <p:spPr>
          <a:xfrm>
            <a:off x="6056382" y="5939422"/>
            <a:ext cx="2970587" cy="854822"/>
          </a:xfrm>
          <a:prstGeom prst="rect">
            <a:avLst/>
          </a:prstGeom>
        </p:spPr>
      </p:pic>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sp>
        <p:nvSpPr>
          <p:cNvPr id="3" name="Subtitle 2">
            <a:extLst>
              <a:ext uri="{FF2B5EF4-FFF2-40B4-BE49-F238E27FC236}">
                <a16:creationId xmlns:a16="http://schemas.microsoft.com/office/drawing/2014/main" id="{76895BA1-D671-4AAF-A62B-152A1FD50C9B}"/>
              </a:ext>
            </a:extLst>
          </p:cNvPr>
          <p:cNvSpPr>
            <a:spLocks noGrp="1"/>
          </p:cNvSpPr>
          <p:nvPr>
            <p:ph sz="half" idx="1"/>
          </p:nvPr>
        </p:nvSpPr>
        <p:spPr>
          <a:xfrm>
            <a:off x="949769" y="862642"/>
            <a:ext cx="7930759" cy="4941372"/>
          </a:xfrm>
        </p:spPr>
        <p:txBody>
          <a:bodyPr>
            <a:noAutofit/>
          </a:bodyPr>
          <a:lstStyle/>
          <a:p>
            <a:pPr marL="0" lvl="0" indent="0">
              <a:lnSpc>
                <a:spcPct val="100000"/>
              </a:lnSpc>
              <a:spcBef>
                <a:spcPts val="0"/>
              </a:spcBef>
              <a:buNone/>
              <a:defRPr/>
            </a:pPr>
            <a:r>
              <a:rPr lang="en-AU" sz="1800" b="1" kern="0" dirty="0">
                <a:solidFill>
                  <a:prstClr val="black"/>
                </a:solidFill>
              </a:rPr>
              <a:t>Individual interventions – provider-initiated testing</a:t>
            </a:r>
          </a:p>
          <a:p>
            <a:pPr marL="228600" lvl="1">
              <a:lnSpc>
                <a:spcPct val="100000"/>
              </a:lnSpc>
              <a:spcBef>
                <a:spcPts val="0"/>
              </a:spcBef>
            </a:pPr>
            <a:r>
              <a:rPr lang="en-US" sz="1800" dirty="0">
                <a:solidFill>
                  <a:srgbClr val="000000"/>
                </a:solidFill>
                <a:cs typeface="Calibri" panose="020F0502020204030204" pitchFamily="34" charset="0"/>
              </a:rPr>
              <a:t>3 interventions were effective in encouraging up to 90% of their target population to engage in hepatitis B screening. </a:t>
            </a:r>
          </a:p>
          <a:p>
            <a:pPr marL="228600" lvl="1">
              <a:lnSpc>
                <a:spcPct val="100000"/>
              </a:lnSpc>
              <a:spcBef>
                <a:spcPts val="0"/>
              </a:spcBef>
            </a:pPr>
            <a:r>
              <a:rPr lang="en-US" sz="1800" dirty="0">
                <a:solidFill>
                  <a:srgbClr val="000000"/>
                </a:solidFill>
                <a:cs typeface="Calibri" panose="020F0502020204030204" pitchFamily="34" charset="0"/>
              </a:rPr>
              <a:t>Only 1 study monitored HBsAg-positive or hepatitis B-non-immune individuals for three months post-intervention.</a:t>
            </a:r>
          </a:p>
          <a:p>
            <a:pPr marL="228600" lvl="1">
              <a:lnSpc>
                <a:spcPct val="100000"/>
              </a:lnSpc>
              <a:spcBef>
                <a:spcPts val="0"/>
              </a:spcBef>
            </a:pPr>
            <a:r>
              <a:rPr lang="en-US" sz="1800" dirty="0">
                <a:solidFill>
                  <a:srgbClr val="000000"/>
                </a:solidFill>
                <a:cs typeface="Calibri" panose="020F0502020204030204" pitchFamily="34" charset="0"/>
              </a:rPr>
              <a:t>No eligible studies were found conducted in Canada.</a:t>
            </a:r>
          </a:p>
          <a:p>
            <a:pPr marL="0" lvl="1" indent="0">
              <a:lnSpc>
                <a:spcPct val="100000"/>
              </a:lnSpc>
              <a:spcBef>
                <a:spcPts val="0"/>
              </a:spcBef>
              <a:buNone/>
            </a:pPr>
            <a:endParaRPr lang="en-US" sz="1800" dirty="0">
              <a:solidFill>
                <a:srgbClr val="000000"/>
              </a:solidFill>
              <a:cs typeface="Calibri" panose="020F0502020204030204" pitchFamily="34" charset="0"/>
            </a:endParaRPr>
          </a:p>
          <a:p>
            <a:pPr marL="0" lvl="1" indent="0">
              <a:lnSpc>
                <a:spcPct val="100000"/>
              </a:lnSpc>
              <a:spcBef>
                <a:spcPts val="0"/>
              </a:spcBef>
              <a:buNone/>
            </a:pPr>
            <a:r>
              <a:rPr lang="en-AU" sz="1800" b="1" kern="0" dirty="0">
                <a:solidFill>
                  <a:prstClr val="black"/>
                </a:solidFill>
              </a:rPr>
              <a:t>Provider-initiated testing strategies</a:t>
            </a:r>
          </a:p>
          <a:p>
            <a:pPr marL="228600" lvl="1">
              <a:lnSpc>
                <a:spcPct val="100000"/>
              </a:lnSpc>
              <a:spcBef>
                <a:spcPts val="0"/>
              </a:spcBef>
            </a:pPr>
            <a:r>
              <a:rPr lang="en-US" sz="1800" dirty="0">
                <a:solidFill>
                  <a:srgbClr val="000000"/>
                </a:solidFill>
                <a:cs typeface="Calibri" panose="020F0502020204030204" pitchFamily="34" charset="0"/>
              </a:rPr>
              <a:t>All studies were conducted in a clinical-based setting.</a:t>
            </a:r>
          </a:p>
          <a:p>
            <a:pPr marL="228600" lvl="1">
              <a:lnSpc>
                <a:spcPct val="100000"/>
              </a:lnSpc>
              <a:spcBef>
                <a:spcPts val="0"/>
              </a:spcBef>
            </a:pPr>
            <a:r>
              <a:rPr lang="en-US" sz="1800" dirty="0">
                <a:solidFill>
                  <a:srgbClr val="000000"/>
                </a:solidFill>
                <a:cs typeface="Calibri" panose="020F0502020204030204" pitchFamily="34" charset="0"/>
              </a:rPr>
              <a:t>3 studies used linguistic-specific and culturally appropriate materials to communicate with their target populations.</a:t>
            </a:r>
          </a:p>
          <a:p>
            <a:pPr marL="228600" lvl="1">
              <a:lnSpc>
                <a:spcPct val="100000"/>
              </a:lnSpc>
              <a:spcBef>
                <a:spcPts val="0"/>
              </a:spcBef>
            </a:pPr>
            <a:r>
              <a:rPr lang="en-US" sz="1800" dirty="0">
                <a:solidFill>
                  <a:srgbClr val="000000"/>
                </a:solidFill>
                <a:cs typeface="Calibri" panose="020F0502020204030204" pitchFamily="34" charset="0"/>
              </a:rPr>
              <a:t>Other strategies employed included providing general practitioners with education, a financial incentive, and clinician support; electronic health record prompts; and nurse-led contact tracing systems.</a:t>
            </a:r>
            <a:endParaRPr lang="en-US" sz="1800" b="1" dirty="0"/>
          </a:p>
        </p:txBody>
      </p:sp>
    </p:spTree>
    <p:extLst>
      <p:ext uri="{BB962C8B-B14F-4D97-AF65-F5344CB8AC3E}">
        <p14:creationId xmlns:p14="http://schemas.microsoft.com/office/powerpoint/2010/main" val="3907266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4" cstate="print"/>
          <a:stretch>
            <a:fillRect/>
          </a:stretch>
        </p:blipFill>
        <p:spPr>
          <a:xfrm>
            <a:off x="6056382" y="5939422"/>
            <a:ext cx="2970587" cy="854822"/>
          </a:xfrm>
          <a:prstGeom prst="rect">
            <a:avLst/>
          </a:prstGeom>
        </p:spPr>
      </p:pic>
      <p:sp>
        <p:nvSpPr>
          <p:cNvPr id="12" name="Subtitle 2">
            <a:extLst>
              <a:ext uri="{FF2B5EF4-FFF2-40B4-BE49-F238E27FC236}">
                <a16:creationId xmlns:a16="http://schemas.microsoft.com/office/drawing/2014/main" id="{953E8E53-3B07-D5CE-D8FF-83C023125B82}"/>
              </a:ext>
            </a:extLst>
          </p:cNvPr>
          <p:cNvSpPr txBox="1">
            <a:spLocks/>
          </p:cNvSpPr>
          <p:nvPr/>
        </p:nvSpPr>
        <p:spPr>
          <a:xfrm>
            <a:off x="962916" y="682219"/>
            <a:ext cx="5475984" cy="5105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AU" sz="1800" b="1" kern="0" dirty="0">
                <a:solidFill>
                  <a:prstClr val="black"/>
                </a:solidFill>
              </a:rPr>
              <a:t>Community interventions by country</a:t>
            </a:r>
            <a:endParaRPr lang="en-US" sz="1600" kern="0" dirty="0">
              <a:solidFill>
                <a:prstClr val="black"/>
              </a:solidFill>
            </a:endParaRPr>
          </a:p>
          <a:p>
            <a:pPr marL="0" indent="0">
              <a:lnSpc>
                <a:spcPct val="100000"/>
              </a:lnSpc>
              <a:spcBef>
                <a:spcPts val="0"/>
              </a:spcBef>
              <a:buFontTx/>
              <a:buNone/>
              <a:defRPr/>
            </a:pPr>
            <a:endParaRPr lang="en-AU" sz="1600" kern="0" dirty="0">
              <a:solidFill>
                <a:prstClr val="black"/>
              </a:solidFill>
            </a:endParaRPr>
          </a:p>
          <a:p>
            <a:pPr marL="0" indent="0">
              <a:buFont typeface="Arial" panose="020B0604020202020204" pitchFamily="34" charset="0"/>
              <a:buNone/>
            </a:pPr>
            <a:endParaRPr lang="en-US" sz="1600" b="1" dirty="0"/>
          </a:p>
        </p:txBody>
      </p:sp>
      <p:pic>
        <p:nvPicPr>
          <p:cNvPr id="1028" name="Picture 4" descr="World Maps: World Continent Maps with Name, Area, Population and Countries">
            <a:extLst>
              <a:ext uri="{FF2B5EF4-FFF2-40B4-BE49-F238E27FC236}">
                <a16:creationId xmlns:a16="http://schemas.microsoft.com/office/drawing/2014/main" id="{A98AD79E-36B3-6013-5B6D-F4CB1D796C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588" y="1433105"/>
            <a:ext cx="8239431" cy="4299953"/>
          </a:xfrm>
          <a:prstGeom prst="rect">
            <a:avLst/>
          </a:prstGeom>
          <a:noFill/>
          <a:extLst>
            <a:ext uri="{909E8E84-426E-40DD-AFC4-6F175D3DCCD1}">
              <a14:hiddenFill xmlns:a14="http://schemas.microsoft.com/office/drawing/2010/main">
                <a:solidFill>
                  <a:srgbClr val="FFFFFF"/>
                </a:solidFill>
              </a14:hiddenFill>
            </a:ext>
          </a:extLst>
        </p:spPr>
      </p:pic>
      <p:sp>
        <p:nvSpPr>
          <p:cNvPr id="6" name="Callout: Right Arrow 5">
            <a:extLst>
              <a:ext uri="{FF2B5EF4-FFF2-40B4-BE49-F238E27FC236}">
                <a16:creationId xmlns:a16="http://schemas.microsoft.com/office/drawing/2014/main" id="{DA379CCC-B217-CD41-F308-4B2ADD663986}"/>
              </a:ext>
            </a:extLst>
          </p:cNvPr>
          <p:cNvSpPr/>
          <p:nvPr/>
        </p:nvSpPr>
        <p:spPr>
          <a:xfrm>
            <a:off x="117031" y="2471849"/>
            <a:ext cx="2286000" cy="504231"/>
          </a:xfrm>
          <a:prstGeom prst="right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2 studies USA</a:t>
            </a:r>
          </a:p>
        </p:txBody>
      </p:sp>
      <p:sp>
        <p:nvSpPr>
          <p:cNvPr id="14" name="Callout: Up Arrow 13">
            <a:extLst>
              <a:ext uri="{FF2B5EF4-FFF2-40B4-BE49-F238E27FC236}">
                <a16:creationId xmlns:a16="http://schemas.microsoft.com/office/drawing/2014/main" id="{D1F843A8-FF48-5D47-93DC-82D5F82DB6B0}"/>
              </a:ext>
            </a:extLst>
          </p:cNvPr>
          <p:cNvSpPr/>
          <p:nvPr/>
        </p:nvSpPr>
        <p:spPr>
          <a:xfrm>
            <a:off x="6612835" y="4613286"/>
            <a:ext cx="1974712" cy="692361"/>
          </a:xfrm>
          <a:prstGeom prst="up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1 study Australia</a:t>
            </a:r>
          </a:p>
        </p:txBody>
      </p:sp>
      <p:sp>
        <p:nvSpPr>
          <p:cNvPr id="15" name="Rectangle 14">
            <a:extLst>
              <a:ext uri="{FF2B5EF4-FFF2-40B4-BE49-F238E27FC236}">
                <a16:creationId xmlns:a16="http://schemas.microsoft.com/office/drawing/2014/main" id="{657695B5-F24C-4E02-00A8-BD6376A03314}"/>
              </a:ext>
            </a:extLst>
          </p:cNvPr>
          <p:cNvSpPr/>
          <p:nvPr/>
        </p:nvSpPr>
        <p:spPr>
          <a:xfrm>
            <a:off x="971405" y="5939422"/>
            <a:ext cx="1959419" cy="6337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Total studies = 3</a:t>
            </a:r>
          </a:p>
        </p:txBody>
      </p:sp>
    </p:spTree>
    <p:extLst>
      <p:ext uri="{BB962C8B-B14F-4D97-AF65-F5344CB8AC3E}">
        <p14:creationId xmlns:p14="http://schemas.microsoft.com/office/powerpoint/2010/main" val="3740376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6895BA1-D671-4AAF-A62B-152A1FD50C9B}"/>
              </a:ext>
            </a:extLst>
          </p:cNvPr>
          <p:cNvSpPr>
            <a:spLocks noGrp="1"/>
          </p:cNvSpPr>
          <p:nvPr>
            <p:ph sz="half" idx="1"/>
          </p:nvPr>
        </p:nvSpPr>
        <p:spPr>
          <a:xfrm>
            <a:off x="949770" y="879895"/>
            <a:ext cx="7779560" cy="5280574"/>
          </a:xfrm>
        </p:spPr>
        <p:txBody>
          <a:bodyPr>
            <a:noAutofit/>
          </a:bodyPr>
          <a:lstStyle/>
          <a:p>
            <a:pPr marL="0" indent="0">
              <a:lnSpc>
                <a:spcPct val="100000"/>
              </a:lnSpc>
              <a:spcBef>
                <a:spcPts val="0"/>
              </a:spcBef>
              <a:buNone/>
              <a:defRPr/>
            </a:pPr>
            <a:r>
              <a:rPr lang="en-AU" sz="1800" b="1" kern="0" dirty="0">
                <a:solidFill>
                  <a:prstClr val="black"/>
                </a:solidFill>
              </a:rPr>
              <a:t>Community interventions</a:t>
            </a:r>
          </a:p>
          <a:p>
            <a:pPr>
              <a:lnSpc>
                <a:spcPct val="100000"/>
              </a:lnSpc>
              <a:spcBef>
                <a:spcPts val="0"/>
              </a:spcBef>
              <a:defRPr/>
            </a:pPr>
            <a:r>
              <a:rPr lang="en-US" sz="1800" kern="0" dirty="0">
                <a:solidFill>
                  <a:prstClr val="black"/>
                </a:solidFill>
              </a:rPr>
              <a:t>All 3 studies were effective in encouraging participants to consent to hepatitis B testing, ranging from 19% to 84% of their target populations.</a:t>
            </a:r>
          </a:p>
          <a:p>
            <a:pPr>
              <a:lnSpc>
                <a:spcPct val="100000"/>
              </a:lnSpc>
              <a:spcBef>
                <a:spcPts val="0"/>
              </a:spcBef>
              <a:defRPr/>
            </a:pPr>
            <a:r>
              <a:rPr lang="en-US" sz="1800" kern="0" dirty="0">
                <a:solidFill>
                  <a:prstClr val="black"/>
                </a:solidFill>
              </a:rPr>
              <a:t>No eligible studies were found conducted in Canada or the UK.</a:t>
            </a:r>
          </a:p>
          <a:p>
            <a:pPr marL="0" indent="0">
              <a:lnSpc>
                <a:spcPct val="100000"/>
              </a:lnSpc>
              <a:spcBef>
                <a:spcPts val="0"/>
              </a:spcBef>
              <a:buNone/>
              <a:defRPr/>
            </a:pPr>
            <a:endParaRPr lang="en-AU" sz="1800" b="1" i="1" kern="0" dirty="0">
              <a:solidFill>
                <a:prstClr val="black"/>
              </a:solidFill>
            </a:endParaRPr>
          </a:p>
          <a:p>
            <a:pPr marL="0" lvl="0" indent="0">
              <a:lnSpc>
                <a:spcPct val="100000"/>
              </a:lnSpc>
              <a:spcBef>
                <a:spcPts val="0"/>
              </a:spcBef>
              <a:buNone/>
              <a:defRPr/>
            </a:pPr>
            <a:r>
              <a:rPr lang="en-AU" sz="1800" b="1" kern="0" dirty="0">
                <a:solidFill>
                  <a:prstClr val="black"/>
                </a:solidFill>
              </a:rPr>
              <a:t>Community intervention strategies</a:t>
            </a:r>
          </a:p>
          <a:p>
            <a:pPr marL="228600" lvl="1">
              <a:lnSpc>
                <a:spcPct val="100000"/>
              </a:lnSpc>
              <a:spcBef>
                <a:spcPts val="0"/>
              </a:spcBef>
            </a:pPr>
            <a:r>
              <a:rPr lang="en-US" sz="1800" dirty="0">
                <a:solidFill>
                  <a:srgbClr val="000000"/>
                </a:solidFill>
                <a:cs typeface="Calibri" panose="020F0502020204030204" pitchFamily="34" charset="0"/>
              </a:rPr>
              <a:t>2 studies conducted interventions across community and clinical-based settings, or in community settings only.</a:t>
            </a:r>
          </a:p>
          <a:p>
            <a:pPr marL="228600" lvl="1">
              <a:lnSpc>
                <a:spcPct val="100000"/>
              </a:lnSpc>
              <a:spcBef>
                <a:spcPts val="0"/>
              </a:spcBef>
            </a:pPr>
            <a:r>
              <a:rPr lang="en-US" sz="1800" dirty="0">
                <a:solidFill>
                  <a:srgbClr val="000000"/>
                </a:solidFill>
                <a:cs typeface="Calibri" panose="020F0502020204030204" pitchFamily="34" charset="0"/>
              </a:rPr>
              <a:t>All studies used linguistic-specific and culturally relevant methods to communicate with their target populations. </a:t>
            </a:r>
          </a:p>
          <a:p>
            <a:pPr marL="228600" lvl="1">
              <a:lnSpc>
                <a:spcPct val="100000"/>
              </a:lnSpc>
              <a:spcBef>
                <a:spcPts val="0"/>
              </a:spcBef>
            </a:pPr>
            <a:r>
              <a:rPr lang="en-US" sz="1800" dirty="0">
                <a:solidFill>
                  <a:srgbClr val="000000"/>
                </a:solidFill>
                <a:cs typeface="Calibri" panose="020F0502020204030204" pitchFamily="34" charset="0"/>
              </a:rPr>
              <a:t>Other strategies employed were education workshops and films, dried blood spot sampling, and chain-referral sampling methods.</a:t>
            </a:r>
            <a:endParaRPr lang="en-US" sz="1800" kern="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600" b="0" i="0" u="none" strike="noStrike" kern="0" cap="none" spc="0" normalizeH="0" baseline="0" noProof="0" dirty="0">
              <a:ln>
                <a:noFill/>
              </a:ln>
              <a:solidFill>
                <a:prstClr val="black"/>
              </a:solidFill>
              <a:effectLst/>
              <a:uLnTx/>
              <a:uFillTx/>
              <a:ea typeface="+mn-ea"/>
              <a:cs typeface="+mn-cs"/>
            </a:endParaRPr>
          </a:p>
          <a:p>
            <a:pPr marL="0" indent="0" algn="l">
              <a:buNone/>
            </a:pPr>
            <a:endParaRPr lang="en-US" sz="1600" b="1" dirty="0"/>
          </a:p>
        </p:txBody>
      </p:sp>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4" cstate="print"/>
          <a:stretch>
            <a:fillRect/>
          </a:stretch>
        </p:blipFill>
        <p:spPr>
          <a:xfrm>
            <a:off x="6056382" y="5939422"/>
            <a:ext cx="2970587" cy="854822"/>
          </a:xfrm>
          <a:prstGeom prst="rect">
            <a:avLst/>
          </a:prstGeom>
        </p:spPr>
      </p:pic>
    </p:spTree>
    <p:extLst>
      <p:ext uri="{BB962C8B-B14F-4D97-AF65-F5344CB8AC3E}">
        <p14:creationId xmlns:p14="http://schemas.microsoft.com/office/powerpoint/2010/main" val="2426879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4" cstate="print"/>
          <a:stretch>
            <a:fillRect/>
          </a:stretch>
        </p:blipFill>
        <p:spPr>
          <a:xfrm>
            <a:off x="6056382" y="5939422"/>
            <a:ext cx="2970587" cy="854822"/>
          </a:xfrm>
          <a:prstGeom prst="rect">
            <a:avLst/>
          </a:prstGeom>
        </p:spPr>
      </p:pic>
      <p:sp>
        <p:nvSpPr>
          <p:cNvPr id="12" name="Subtitle 2">
            <a:extLst>
              <a:ext uri="{FF2B5EF4-FFF2-40B4-BE49-F238E27FC236}">
                <a16:creationId xmlns:a16="http://schemas.microsoft.com/office/drawing/2014/main" id="{953E8E53-3B07-D5CE-D8FF-83C023125B82}"/>
              </a:ext>
            </a:extLst>
          </p:cNvPr>
          <p:cNvSpPr txBox="1">
            <a:spLocks/>
          </p:cNvSpPr>
          <p:nvPr/>
        </p:nvSpPr>
        <p:spPr>
          <a:xfrm>
            <a:off x="962916" y="682219"/>
            <a:ext cx="5475984" cy="5105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AU" sz="1800" b="1" kern="0" dirty="0">
                <a:solidFill>
                  <a:prstClr val="black"/>
                </a:solidFill>
              </a:rPr>
              <a:t>Structural interventions by country</a:t>
            </a:r>
            <a:endParaRPr lang="en-US" sz="1600" kern="0" dirty="0">
              <a:solidFill>
                <a:prstClr val="black"/>
              </a:solidFill>
            </a:endParaRPr>
          </a:p>
          <a:p>
            <a:pPr marL="0" indent="0">
              <a:lnSpc>
                <a:spcPct val="100000"/>
              </a:lnSpc>
              <a:spcBef>
                <a:spcPts val="0"/>
              </a:spcBef>
              <a:buFontTx/>
              <a:buNone/>
              <a:defRPr/>
            </a:pPr>
            <a:endParaRPr lang="en-AU" sz="1600" kern="0" dirty="0">
              <a:solidFill>
                <a:prstClr val="black"/>
              </a:solidFill>
            </a:endParaRPr>
          </a:p>
          <a:p>
            <a:pPr marL="0" indent="0">
              <a:buFont typeface="Arial" panose="020B0604020202020204" pitchFamily="34" charset="0"/>
              <a:buNone/>
            </a:pPr>
            <a:endParaRPr lang="en-US" sz="1600" b="1" dirty="0"/>
          </a:p>
        </p:txBody>
      </p:sp>
      <p:pic>
        <p:nvPicPr>
          <p:cNvPr id="1028" name="Picture 4" descr="World Maps: World Continent Maps with Name, Area, Population and Countries">
            <a:extLst>
              <a:ext uri="{FF2B5EF4-FFF2-40B4-BE49-F238E27FC236}">
                <a16:creationId xmlns:a16="http://schemas.microsoft.com/office/drawing/2014/main" id="{A98AD79E-36B3-6013-5B6D-F4CB1D796C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588" y="1433105"/>
            <a:ext cx="8239431" cy="4299953"/>
          </a:xfrm>
          <a:prstGeom prst="rect">
            <a:avLst/>
          </a:prstGeom>
          <a:noFill/>
          <a:extLst>
            <a:ext uri="{909E8E84-426E-40DD-AFC4-6F175D3DCCD1}">
              <a14:hiddenFill xmlns:a14="http://schemas.microsoft.com/office/drawing/2010/main">
                <a:solidFill>
                  <a:srgbClr val="FFFFFF"/>
                </a:solidFill>
              </a14:hiddenFill>
            </a:ext>
          </a:extLst>
        </p:spPr>
      </p:pic>
      <p:sp>
        <p:nvSpPr>
          <p:cNvPr id="13" name="Callout: Down Arrow 12">
            <a:extLst>
              <a:ext uri="{FF2B5EF4-FFF2-40B4-BE49-F238E27FC236}">
                <a16:creationId xmlns:a16="http://schemas.microsoft.com/office/drawing/2014/main" id="{A61B870B-4EF4-BFCD-8117-B6293D4BC26A}"/>
              </a:ext>
            </a:extLst>
          </p:cNvPr>
          <p:cNvSpPr/>
          <p:nvPr/>
        </p:nvSpPr>
        <p:spPr>
          <a:xfrm>
            <a:off x="4876800" y="1124942"/>
            <a:ext cx="1352550" cy="684808"/>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1 study UK</a:t>
            </a:r>
          </a:p>
        </p:txBody>
      </p:sp>
      <p:sp>
        <p:nvSpPr>
          <p:cNvPr id="15" name="Rectangle 14">
            <a:extLst>
              <a:ext uri="{FF2B5EF4-FFF2-40B4-BE49-F238E27FC236}">
                <a16:creationId xmlns:a16="http://schemas.microsoft.com/office/drawing/2014/main" id="{657695B5-F24C-4E02-00A8-BD6376A03314}"/>
              </a:ext>
            </a:extLst>
          </p:cNvPr>
          <p:cNvSpPr/>
          <p:nvPr/>
        </p:nvSpPr>
        <p:spPr>
          <a:xfrm>
            <a:off x="971405" y="5939422"/>
            <a:ext cx="1959419" cy="6337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Total studies = 1</a:t>
            </a:r>
          </a:p>
        </p:txBody>
      </p:sp>
    </p:spTree>
    <p:extLst>
      <p:ext uri="{BB962C8B-B14F-4D97-AF65-F5344CB8AC3E}">
        <p14:creationId xmlns:p14="http://schemas.microsoft.com/office/powerpoint/2010/main" val="546950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6895BA1-D671-4AAF-A62B-152A1FD50C9B}"/>
              </a:ext>
            </a:extLst>
          </p:cNvPr>
          <p:cNvSpPr>
            <a:spLocks noGrp="1"/>
          </p:cNvSpPr>
          <p:nvPr>
            <p:ph sz="half" idx="1"/>
          </p:nvPr>
        </p:nvSpPr>
        <p:spPr>
          <a:xfrm>
            <a:off x="949770" y="897147"/>
            <a:ext cx="7779560" cy="2359009"/>
          </a:xfrm>
        </p:spPr>
        <p:txBody>
          <a:bodyPr>
            <a:noAutofit/>
          </a:bodyPr>
          <a:lstStyle/>
          <a:p>
            <a:pPr marL="0" indent="0">
              <a:lnSpc>
                <a:spcPct val="100000"/>
              </a:lnSpc>
              <a:spcBef>
                <a:spcPts val="0"/>
              </a:spcBef>
              <a:buNone/>
              <a:defRPr/>
            </a:pPr>
            <a:r>
              <a:rPr lang="en-AU" sz="1800" b="1" kern="0" dirty="0">
                <a:solidFill>
                  <a:prstClr val="black"/>
                </a:solidFill>
              </a:rPr>
              <a:t>Structural interventions</a:t>
            </a:r>
          </a:p>
          <a:p>
            <a:pPr>
              <a:lnSpc>
                <a:spcPct val="100000"/>
              </a:lnSpc>
              <a:spcBef>
                <a:spcPts val="0"/>
              </a:spcBef>
              <a:defRPr/>
            </a:pPr>
            <a:r>
              <a:rPr kumimoji="0" lang="en-US" sz="1800" b="0" i="0" u="none" strike="noStrike" kern="0" cap="none" spc="0" normalizeH="0" baseline="0" noProof="0" dirty="0">
                <a:ln>
                  <a:noFill/>
                </a:ln>
                <a:solidFill>
                  <a:prstClr val="black"/>
                </a:solidFill>
                <a:effectLst/>
                <a:uLnTx/>
                <a:uFillTx/>
                <a:ea typeface="+mn-ea"/>
                <a:cs typeface="+mn-cs"/>
              </a:rPr>
              <a:t>1 study reported the results of a mandatory screening </a:t>
            </a:r>
            <a:r>
              <a:rPr kumimoji="0" lang="en-US" sz="1800" b="0" i="0" u="none" strike="noStrike" kern="0" cap="none" spc="0" normalizeH="0" baseline="0" noProof="0" dirty="0" err="1">
                <a:ln>
                  <a:noFill/>
                </a:ln>
                <a:solidFill>
                  <a:prstClr val="black"/>
                </a:solidFill>
                <a:effectLst/>
                <a:uLnTx/>
                <a:uFillTx/>
                <a:ea typeface="+mn-ea"/>
                <a:cs typeface="+mn-cs"/>
              </a:rPr>
              <a:t>programme</a:t>
            </a:r>
            <a:r>
              <a:rPr kumimoji="0" lang="en-US" sz="1800" b="0" i="0" u="none" strike="noStrike" kern="0" cap="none" spc="0" normalizeH="0" baseline="0" noProof="0" dirty="0">
                <a:ln>
                  <a:noFill/>
                </a:ln>
                <a:solidFill>
                  <a:prstClr val="black"/>
                </a:solidFill>
                <a:effectLst/>
                <a:uLnTx/>
                <a:uFillTx/>
                <a:ea typeface="+mn-ea"/>
                <a:cs typeface="+mn-cs"/>
              </a:rPr>
              <a:t> conducted in a clinical-based setting, and the testing yield was notably high at 2.0% (n = 188).</a:t>
            </a:r>
          </a:p>
          <a:p>
            <a:pPr>
              <a:lnSpc>
                <a:spcPct val="100000"/>
              </a:lnSpc>
              <a:spcBef>
                <a:spcPts val="0"/>
              </a:spcBef>
              <a:defRPr/>
            </a:pPr>
            <a:r>
              <a:rPr kumimoji="0" lang="en-US" sz="1800" b="0" i="0" u="none" strike="noStrike" kern="0" cap="none" spc="0" normalizeH="0" baseline="0" noProof="0" dirty="0">
                <a:ln>
                  <a:noFill/>
                </a:ln>
                <a:solidFill>
                  <a:prstClr val="black"/>
                </a:solidFill>
                <a:effectLst/>
                <a:uLnTx/>
                <a:uFillTx/>
                <a:ea typeface="+mn-ea"/>
                <a:cs typeface="+mn-cs"/>
              </a:rPr>
              <a:t>This study cited fear of legal implications affecting migrants’ rights to resettlement as a barrier to the self-reporting of risk factors for infectious diseases.</a:t>
            </a:r>
          </a:p>
          <a:p>
            <a:pPr>
              <a:lnSpc>
                <a:spcPct val="100000"/>
              </a:lnSpc>
              <a:spcBef>
                <a:spcPts val="0"/>
              </a:spcBef>
              <a:defRPr/>
            </a:pPr>
            <a:r>
              <a:rPr kumimoji="0" lang="en-US" sz="1800" b="0" i="0" u="none" strike="noStrike" kern="0" cap="none" spc="0" normalizeH="0" baseline="0" noProof="0" dirty="0">
                <a:ln>
                  <a:noFill/>
                </a:ln>
                <a:solidFill>
                  <a:prstClr val="black"/>
                </a:solidFill>
                <a:effectLst/>
                <a:uLnTx/>
                <a:uFillTx/>
                <a:ea typeface="+mn-ea"/>
                <a:cs typeface="+mn-cs"/>
              </a:rPr>
              <a:t>No eligible studies were found conducted in Canada, the US or Australia.</a:t>
            </a:r>
          </a:p>
          <a:p>
            <a:pPr>
              <a:lnSpc>
                <a:spcPct val="100000"/>
              </a:lnSpc>
              <a:spcBef>
                <a:spcPts val="0"/>
              </a:spcBef>
              <a:defRPr/>
            </a:pPr>
            <a:endParaRPr kumimoji="0" lang="en-AU" sz="1800" b="0" i="0" u="none" strike="noStrike" kern="0" cap="none" spc="0" normalizeH="0" baseline="0" noProof="0" dirty="0">
              <a:ln>
                <a:noFill/>
              </a:ln>
              <a:solidFill>
                <a:prstClr val="black"/>
              </a:solidFill>
              <a:effectLst/>
              <a:uLnTx/>
              <a:uFillTx/>
              <a:ea typeface="+mn-ea"/>
              <a:cs typeface="+mn-cs"/>
            </a:endParaRPr>
          </a:p>
          <a:p>
            <a:pPr marL="0" indent="0" algn="l">
              <a:buNone/>
            </a:pPr>
            <a:endParaRPr lang="en-US" sz="1600" b="1" dirty="0"/>
          </a:p>
        </p:txBody>
      </p:sp>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4" cstate="print"/>
          <a:stretch>
            <a:fillRect/>
          </a:stretch>
        </p:blipFill>
        <p:spPr>
          <a:xfrm>
            <a:off x="6056382" y="5939422"/>
            <a:ext cx="2970587" cy="854822"/>
          </a:xfrm>
          <a:prstGeom prst="rect">
            <a:avLst/>
          </a:prstGeom>
        </p:spPr>
      </p:pic>
    </p:spTree>
    <p:extLst>
      <p:ext uri="{BB962C8B-B14F-4D97-AF65-F5344CB8AC3E}">
        <p14:creationId xmlns:p14="http://schemas.microsoft.com/office/powerpoint/2010/main" val="1085868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D3C4-467A-4B36-98A7-1B4C2814C770}"/>
              </a:ext>
            </a:extLst>
          </p:cNvPr>
          <p:cNvSpPr>
            <a:spLocks noGrp="1"/>
          </p:cNvSpPr>
          <p:nvPr>
            <p:ph type="title"/>
          </p:nvPr>
        </p:nvSpPr>
        <p:spPr>
          <a:xfrm>
            <a:off x="949770" y="661983"/>
            <a:ext cx="7886700" cy="854822"/>
          </a:xfrm>
        </p:spPr>
        <p:txBody>
          <a:bodyPr>
            <a:normAutofit/>
          </a:bodyPr>
          <a:lstStyle/>
          <a:p>
            <a:r>
              <a:rPr lang="en-AU" sz="3200" b="1" dirty="0">
                <a:solidFill>
                  <a:srgbClr val="232852"/>
                </a:solidFill>
                <a:latin typeface="+mn-lt"/>
                <a:ea typeface="Cambria" panose="02040503050406030204" pitchFamily="18" charset="0"/>
              </a:rPr>
              <a:t>Implications for research, policy and practice</a:t>
            </a:r>
          </a:p>
        </p:txBody>
      </p:sp>
      <p:sp>
        <p:nvSpPr>
          <p:cNvPr id="3" name="Subtitle 2">
            <a:extLst>
              <a:ext uri="{FF2B5EF4-FFF2-40B4-BE49-F238E27FC236}">
                <a16:creationId xmlns:a16="http://schemas.microsoft.com/office/drawing/2014/main" id="{76895BA1-D671-4AAF-A62B-152A1FD50C9B}"/>
              </a:ext>
            </a:extLst>
          </p:cNvPr>
          <p:cNvSpPr>
            <a:spLocks noGrp="1"/>
          </p:cNvSpPr>
          <p:nvPr>
            <p:ph sz="half" idx="1"/>
          </p:nvPr>
        </p:nvSpPr>
        <p:spPr>
          <a:xfrm>
            <a:off x="949770" y="1496569"/>
            <a:ext cx="7779560" cy="4205731"/>
          </a:xfrm>
        </p:spPr>
        <p:txBody>
          <a:bodyPr>
            <a:noAutofit/>
          </a:bodyPr>
          <a:lstStyle/>
          <a:p>
            <a:pPr marL="0" lvl="0" indent="0">
              <a:lnSpc>
                <a:spcPct val="100000"/>
              </a:lnSpc>
              <a:spcBef>
                <a:spcPts val="0"/>
              </a:spcBef>
              <a:buNone/>
              <a:defRPr/>
            </a:pPr>
            <a:r>
              <a:rPr lang="en-AU" sz="1500" b="1" kern="0" dirty="0">
                <a:solidFill>
                  <a:prstClr val="black"/>
                </a:solidFill>
              </a:rPr>
              <a:t>Research opportunities</a:t>
            </a:r>
          </a:p>
          <a:p>
            <a:pPr marL="228600" lvl="1">
              <a:lnSpc>
                <a:spcPct val="100000"/>
              </a:lnSpc>
              <a:spcBef>
                <a:spcPts val="0"/>
              </a:spcBef>
            </a:pPr>
            <a:r>
              <a:rPr lang="en-US" sz="1500" dirty="0">
                <a:solidFill>
                  <a:srgbClr val="000000"/>
                </a:solidFill>
                <a:cs typeface="Calibri" panose="020F0502020204030204" pitchFamily="34" charset="0"/>
              </a:rPr>
              <a:t>Interventions should include the simultaneous use of evidence-based individual, community, and structural strategies.</a:t>
            </a:r>
          </a:p>
          <a:p>
            <a:pPr marL="228600" lvl="1">
              <a:lnSpc>
                <a:spcPct val="100000"/>
              </a:lnSpc>
              <a:spcBef>
                <a:spcPts val="0"/>
              </a:spcBef>
            </a:pPr>
            <a:endParaRPr lang="en-US" sz="1500" dirty="0">
              <a:solidFill>
                <a:srgbClr val="000000"/>
              </a:solidFill>
              <a:cs typeface="Calibri" panose="020F0502020204030204" pitchFamily="34" charset="0"/>
            </a:endParaRPr>
          </a:p>
          <a:p>
            <a:pPr marL="0" lvl="0" indent="0">
              <a:lnSpc>
                <a:spcPct val="100000"/>
              </a:lnSpc>
              <a:spcBef>
                <a:spcPts val="0"/>
              </a:spcBef>
              <a:buNone/>
              <a:defRPr/>
            </a:pPr>
            <a:r>
              <a:rPr lang="en-AU" sz="1500" b="1" kern="0" dirty="0">
                <a:solidFill>
                  <a:prstClr val="black"/>
                </a:solidFill>
              </a:rPr>
              <a:t>Clinical practice opportunities</a:t>
            </a:r>
          </a:p>
          <a:p>
            <a:pPr marL="228600" lvl="1">
              <a:lnSpc>
                <a:spcPct val="100000"/>
              </a:lnSpc>
              <a:spcBef>
                <a:spcPts val="0"/>
              </a:spcBef>
            </a:pPr>
            <a:r>
              <a:rPr lang="en-US" sz="1500" dirty="0">
                <a:solidFill>
                  <a:srgbClr val="000000"/>
                </a:solidFill>
                <a:cs typeface="Calibri" panose="020F0502020204030204" pitchFamily="34" charset="0"/>
              </a:rPr>
              <a:t>Interpreters should be </a:t>
            </a:r>
            <a:r>
              <a:rPr lang="en-US" sz="1500" dirty="0" err="1">
                <a:solidFill>
                  <a:srgbClr val="000000"/>
                </a:solidFill>
                <a:cs typeface="Calibri" panose="020F0502020204030204" pitchFamily="34" charset="0"/>
              </a:rPr>
              <a:t>recognised</a:t>
            </a:r>
            <a:r>
              <a:rPr lang="en-US" sz="1500" dirty="0">
                <a:solidFill>
                  <a:srgbClr val="000000"/>
                </a:solidFill>
                <a:cs typeface="Calibri" panose="020F0502020204030204" pitchFamily="34" charset="0"/>
              </a:rPr>
              <a:t> as an essential component of clinical services provided to migrants from CALD backgrounds, and hepatitis B education and awareness materials should be available in multiple languages.</a:t>
            </a:r>
          </a:p>
          <a:p>
            <a:pPr marL="0" lvl="1" indent="0">
              <a:lnSpc>
                <a:spcPct val="100000"/>
              </a:lnSpc>
              <a:spcBef>
                <a:spcPts val="0"/>
              </a:spcBef>
              <a:buNone/>
            </a:pPr>
            <a:endParaRPr lang="en-US" sz="1500" dirty="0">
              <a:solidFill>
                <a:srgbClr val="000000"/>
              </a:solidFill>
              <a:cs typeface="Calibri" panose="020F0502020204030204" pitchFamily="34" charset="0"/>
            </a:endParaRPr>
          </a:p>
          <a:p>
            <a:pPr marL="0" lvl="0" indent="0">
              <a:lnSpc>
                <a:spcPct val="100000"/>
              </a:lnSpc>
              <a:spcBef>
                <a:spcPts val="0"/>
              </a:spcBef>
              <a:buNone/>
              <a:defRPr/>
            </a:pPr>
            <a:r>
              <a:rPr lang="en-AU" sz="1500" b="1" kern="0" dirty="0">
                <a:solidFill>
                  <a:prstClr val="black"/>
                </a:solidFill>
              </a:rPr>
              <a:t>Health promotion opportunities</a:t>
            </a:r>
          </a:p>
          <a:p>
            <a:pPr marL="228600" lvl="1">
              <a:lnSpc>
                <a:spcPct val="100000"/>
              </a:lnSpc>
              <a:spcBef>
                <a:spcPts val="0"/>
              </a:spcBef>
            </a:pPr>
            <a:r>
              <a:rPr lang="en-US" sz="1500" dirty="0">
                <a:solidFill>
                  <a:srgbClr val="000000"/>
                </a:solidFill>
                <a:cs typeface="Calibri" panose="020F0502020204030204" pitchFamily="34" charset="0"/>
              </a:rPr>
              <a:t>The key features of </a:t>
            </a:r>
            <a:r>
              <a:rPr lang="en-US" sz="1500" dirty="0" err="1">
                <a:solidFill>
                  <a:srgbClr val="000000"/>
                </a:solidFill>
                <a:cs typeface="Calibri" panose="020F0502020204030204" pitchFamily="34" charset="0"/>
              </a:rPr>
              <a:t>programmes</a:t>
            </a:r>
            <a:r>
              <a:rPr lang="en-US" sz="1500" dirty="0">
                <a:solidFill>
                  <a:srgbClr val="000000"/>
                </a:solidFill>
                <a:cs typeface="Calibri" panose="020F0502020204030204" pitchFamily="34" charset="0"/>
              </a:rPr>
              <a:t> should correct culturally rooted myths and conceptions about hepatitis B transmission and educate participants on long-term risks and consequences to health. </a:t>
            </a:r>
          </a:p>
          <a:p>
            <a:pPr marL="228600" lvl="1">
              <a:lnSpc>
                <a:spcPct val="100000"/>
              </a:lnSpc>
              <a:spcBef>
                <a:spcPts val="0"/>
              </a:spcBef>
            </a:pPr>
            <a:r>
              <a:rPr lang="en-US" sz="1500" dirty="0">
                <a:solidFill>
                  <a:srgbClr val="000000"/>
                </a:solidFill>
                <a:cs typeface="Calibri" panose="020F0502020204030204" pitchFamily="34" charset="0"/>
              </a:rPr>
              <a:t>Consultation and collaboration with relevant stakeholders, including community and religious leaders, should be considered to promote community dialogue and understanding to reduce stigma and discrimination.</a:t>
            </a:r>
          </a:p>
          <a:p>
            <a:pPr marL="0" lvl="1" indent="0">
              <a:lnSpc>
                <a:spcPct val="100000"/>
              </a:lnSpc>
              <a:spcBef>
                <a:spcPts val="0"/>
              </a:spcBef>
              <a:buNone/>
            </a:pPr>
            <a:endParaRPr lang="en-US" sz="1500" dirty="0">
              <a:solidFill>
                <a:srgbClr val="000000"/>
              </a:solidFill>
              <a:cs typeface="Calibri" panose="020F0502020204030204" pitchFamily="34" charset="0"/>
            </a:endParaRPr>
          </a:p>
          <a:p>
            <a:pPr marL="0" lvl="0" indent="0">
              <a:lnSpc>
                <a:spcPct val="100000"/>
              </a:lnSpc>
              <a:spcBef>
                <a:spcPts val="0"/>
              </a:spcBef>
              <a:buNone/>
              <a:defRPr/>
            </a:pPr>
            <a:r>
              <a:rPr lang="en-AU" sz="1500" b="1" kern="0" dirty="0">
                <a:solidFill>
                  <a:prstClr val="black"/>
                </a:solidFill>
              </a:rPr>
              <a:t>Policy and advocacy opportunities</a:t>
            </a:r>
          </a:p>
          <a:p>
            <a:pPr marL="228600" lvl="1">
              <a:lnSpc>
                <a:spcPct val="100000"/>
              </a:lnSpc>
              <a:spcBef>
                <a:spcPts val="0"/>
              </a:spcBef>
            </a:pPr>
            <a:r>
              <a:rPr lang="en-US" sz="1500" dirty="0">
                <a:solidFill>
                  <a:srgbClr val="000000"/>
                </a:solidFill>
                <a:cs typeface="Calibri" panose="020F0502020204030204" pitchFamily="34" charset="0"/>
              </a:rPr>
              <a:t>A universal tool for recording past </a:t>
            </a:r>
            <a:r>
              <a:rPr lang="en-US" sz="1500" dirty="0" err="1">
                <a:solidFill>
                  <a:srgbClr val="000000"/>
                </a:solidFill>
                <a:cs typeface="Calibri" panose="020F0502020204030204" pitchFamily="34" charset="0"/>
              </a:rPr>
              <a:t>immunisations</a:t>
            </a:r>
            <a:r>
              <a:rPr lang="en-US" sz="1500" dirty="0">
                <a:solidFill>
                  <a:srgbClr val="000000"/>
                </a:solidFill>
                <a:cs typeface="Calibri" panose="020F0502020204030204" pitchFamily="34" charset="0"/>
              </a:rPr>
              <a:t> is recommended.</a:t>
            </a:r>
          </a:p>
          <a:p>
            <a:pPr marL="228600" lvl="1">
              <a:lnSpc>
                <a:spcPct val="100000"/>
              </a:lnSpc>
              <a:spcBef>
                <a:spcPts val="0"/>
              </a:spcBef>
            </a:pPr>
            <a:endParaRPr lang="en-US" sz="1400" dirty="0">
              <a:solidFill>
                <a:srgbClr val="000000"/>
              </a:solidFill>
              <a:cs typeface="Calibri" panose="020F0502020204030204" pitchFamily="34" charset="0"/>
            </a:endParaRPr>
          </a:p>
        </p:txBody>
      </p:sp>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4" cstate="print"/>
          <a:stretch>
            <a:fillRect/>
          </a:stretch>
        </p:blipFill>
        <p:spPr>
          <a:xfrm>
            <a:off x="6056382" y="5939422"/>
            <a:ext cx="2970587" cy="854822"/>
          </a:xfrm>
          <a:prstGeom prst="rect">
            <a:avLst/>
          </a:prstGeom>
        </p:spPr>
      </p:pic>
    </p:spTree>
    <p:extLst>
      <p:ext uri="{BB962C8B-B14F-4D97-AF65-F5344CB8AC3E}">
        <p14:creationId xmlns:p14="http://schemas.microsoft.com/office/powerpoint/2010/main" val="3094343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D3C4-467A-4B36-98A7-1B4C2814C770}"/>
              </a:ext>
            </a:extLst>
          </p:cNvPr>
          <p:cNvSpPr>
            <a:spLocks noGrp="1"/>
          </p:cNvSpPr>
          <p:nvPr>
            <p:ph type="title"/>
          </p:nvPr>
        </p:nvSpPr>
        <p:spPr>
          <a:xfrm>
            <a:off x="949770" y="661983"/>
            <a:ext cx="7886700" cy="854822"/>
          </a:xfrm>
        </p:spPr>
        <p:txBody>
          <a:bodyPr>
            <a:noAutofit/>
          </a:bodyPr>
          <a:lstStyle/>
          <a:p>
            <a:r>
              <a:rPr lang="en-US" sz="3200" b="1" dirty="0">
                <a:solidFill>
                  <a:srgbClr val="232852"/>
                </a:solidFill>
                <a:latin typeface="Calibri" panose="020F0502020204030204" pitchFamily="34" charset="0"/>
                <a:ea typeface="Cambria" panose="02040503050406030204" pitchFamily="18" charset="0"/>
                <a:cs typeface="Calibri" panose="020F0502020204030204" pitchFamily="34" charset="0"/>
              </a:rPr>
              <a:t>Background</a:t>
            </a:r>
            <a:endParaRPr lang="en-AU" sz="2400" b="1" dirty="0">
              <a:solidFill>
                <a:srgbClr val="232852"/>
              </a:solidFill>
              <a:latin typeface="Calibri" panose="020F0502020204030204" pitchFamily="34" charset="0"/>
              <a:ea typeface="Cambria" panose="02040503050406030204" pitchFamily="18" charset="0"/>
              <a:cs typeface="Calibri" panose="020F0502020204030204" pitchFamily="34" charset="0"/>
            </a:endParaRPr>
          </a:p>
        </p:txBody>
      </p:sp>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FE5377ED-474F-9717-FD3D-2A6CB276D0C6}"/>
              </a:ext>
            </a:extLst>
          </p:cNvPr>
          <p:cNvPicPr/>
          <p:nvPr/>
        </p:nvPicPr>
        <p:blipFill>
          <a:blip r:embed="rId4" cstate="print"/>
          <a:stretch>
            <a:fillRect/>
          </a:stretch>
        </p:blipFill>
        <p:spPr>
          <a:xfrm>
            <a:off x="5939350" y="5931032"/>
            <a:ext cx="3087619" cy="854823"/>
          </a:xfrm>
          <a:prstGeom prst="rect">
            <a:avLst/>
          </a:prstGeom>
        </p:spPr>
      </p:pic>
      <p:sp>
        <p:nvSpPr>
          <p:cNvPr id="3" name="Rectangle 2">
            <a:extLst>
              <a:ext uri="{FF2B5EF4-FFF2-40B4-BE49-F238E27FC236}">
                <a16:creationId xmlns:a16="http://schemas.microsoft.com/office/drawing/2014/main" id="{DE721732-5CD2-4525-3661-830BC014BB7B}"/>
              </a:ext>
            </a:extLst>
          </p:cNvPr>
          <p:cNvSpPr/>
          <p:nvPr/>
        </p:nvSpPr>
        <p:spPr>
          <a:xfrm>
            <a:off x="949770" y="1440605"/>
            <a:ext cx="7886700" cy="2045545"/>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buNone/>
            </a:pPr>
            <a:r>
              <a:rPr lang="en-US" sz="1800" dirty="0">
                <a:solidFill>
                  <a:schemeClr val="tx1"/>
                </a:solidFill>
              </a:rPr>
              <a:t>Western Australian targets – by 2023</a:t>
            </a:r>
            <a:r>
              <a:rPr lang="en-US" sz="1800" baseline="30000" dirty="0">
                <a:solidFill>
                  <a:schemeClr val="tx1"/>
                </a:solidFill>
                <a:hlinkClick r:id="rId5"/>
              </a:rPr>
              <a:t>1</a:t>
            </a:r>
            <a:endParaRPr lang="en-US" sz="1800" baseline="30000" dirty="0">
              <a:solidFill>
                <a:schemeClr val="tx1"/>
              </a:solidFill>
            </a:endParaRPr>
          </a:p>
          <a:p>
            <a:pPr marL="342900" indent="-342900">
              <a:lnSpc>
                <a:spcPct val="100000"/>
              </a:lnSpc>
              <a:buFont typeface="+mj-lt"/>
              <a:buAutoNum type="arabicPeriod"/>
            </a:pPr>
            <a:r>
              <a:rPr lang="en-US" sz="1800" dirty="0">
                <a:solidFill>
                  <a:schemeClr val="tx1"/>
                </a:solidFill>
              </a:rPr>
              <a:t>Increase the proportion of people living with chronic hepatitis B who are diagnosed to 80%. </a:t>
            </a:r>
          </a:p>
          <a:p>
            <a:pPr marL="342900" indent="-342900">
              <a:lnSpc>
                <a:spcPct val="100000"/>
              </a:lnSpc>
              <a:buFont typeface="+mj-lt"/>
              <a:buAutoNum type="arabicPeriod"/>
            </a:pPr>
            <a:r>
              <a:rPr lang="en-US" sz="1800" dirty="0">
                <a:solidFill>
                  <a:schemeClr val="tx1"/>
                </a:solidFill>
              </a:rPr>
              <a:t>Increase the proportion of people living with chronic hepatitis B receiving care to 50%.</a:t>
            </a:r>
          </a:p>
          <a:p>
            <a:pPr marL="342900" indent="-342900">
              <a:lnSpc>
                <a:spcPct val="100000"/>
              </a:lnSpc>
              <a:buFont typeface="+mj-lt"/>
              <a:buAutoNum type="arabicPeriod"/>
            </a:pPr>
            <a:r>
              <a:rPr lang="en-US" sz="1800" dirty="0">
                <a:solidFill>
                  <a:schemeClr val="tx1"/>
                </a:solidFill>
              </a:rPr>
              <a:t>Increase the proportion of people living with chronic hepatitis B who are receiving antiviral treatment to 20%.</a:t>
            </a:r>
          </a:p>
        </p:txBody>
      </p:sp>
      <p:sp>
        <p:nvSpPr>
          <p:cNvPr id="12" name="Rectangle 11">
            <a:extLst>
              <a:ext uri="{FF2B5EF4-FFF2-40B4-BE49-F238E27FC236}">
                <a16:creationId xmlns:a16="http://schemas.microsoft.com/office/drawing/2014/main" id="{E9D48522-E03D-F7A8-3DAB-D377BE8B7325}"/>
              </a:ext>
            </a:extLst>
          </p:cNvPr>
          <p:cNvSpPr/>
          <p:nvPr/>
        </p:nvSpPr>
        <p:spPr>
          <a:xfrm>
            <a:off x="949770" y="3647718"/>
            <a:ext cx="7886700" cy="2283314"/>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buNone/>
            </a:pPr>
            <a:r>
              <a:rPr lang="en-US" sz="1800" dirty="0">
                <a:solidFill>
                  <a:schemeClr val="tx1"/>
                </a:solidFill>
              </a:rPr>
              <a:t>Western Australian progress towards targets </a:t>
            </a:r>
          </a:p>
          <a:p>
            <a:pPr marL="342900" indent="-342900">
              <a:buFont typeface="+mj-lt"/>
              <a:buAutoNum type="arabicPeriod"/>
            </a:pPr>
            <a:r>
              <a:rPr lang="en-US" sz="1800" dirty="0">
                <a:solidFill>
                  <a:schemeClr val="tx1"/>
                </a:solidFill>
              </a:rPr>
              <a:t>From 2019 – 2020, the testing rate decreased by 8% (to 59/1,000 population) while the notification and test positivity rates increased by 15% (to 20/100,000 population) and 25% (to 0.21%).</a:t>
            </a:r>
            <a:r>
              <a:rPr lang="en-US" sz="1800" baseline="30000" dirty="0">
                <a:solidFill>
                  <a:schemeClr val="tx1"/>
                </a:solidFill>
                <a:hlinkClick r:id="rId6"/>
              </a:rPr>
              <a:t>2</a:t>
            </a:r>
            <a:endParaRPr lang="en-US" sz="1800" dirty="0">
              <a:solidFill>
                <a:schemeClr val="tx1"/>
              </a:solidFill>
            </a:endParaRPr>
          </a:p>
          <a:p>
            <a:pPr marL="342900" indent="-342900">
              <a:lnSpc>
                <a:spcPct val="100000"/>
              </a:lnSpc>
              <a:buFont typeface="+mj-lt"/>
              <a:buAutoNum type="arabicPeriod"/>
            </a:pPr>
            <a:r>
              <a:rPr lang="en-US" sz="1800" dirty="0">
                <a:solidFill>
                  <a:schemeClr val="tx1"/>
                </a:solidFill>
              </a:rPr>
              <a:t>In </a:t>
            </a:r>
            <a:r>
              <a:rPr lang="en-US" dirty="0">
                <a:solidFill>
                  <a:schemeClr val="tx1"/>
                </a:solidFill>
              </a:rPr>
              <a:t>2020</a:t>
            </a:r>
            <a:r>
              <a:rPr lang="en-US" sz="1800" dirty="0">
                <a:solidFill>
                  <a:schemeClr val="tx1"/>
                </a:solidFill>
              </a:rPr>
              <a:t>, an estimated </a:t>
            </a:r>
            <a:r>
              <a:rPr lang="en-US" dirty="0">
                <a:solidFill>
                  <a:schemeClr val="tx1"/>
                </a:solidFill>
              </a:rPr>
              <a:t>10.2</a:t>
            </a:r>
            <a:r>
              <a:rPr lang="en-US" sz="1800" dirty="0">
                <a:solidFill>
                  <a:schemeClr val="tx1"/>
                </a:solidFill>
              </a:rPr>
              <a:t>% of people living with chronic hepatitis B were engaged in care.</a:t>
            </a:r>
            <a:r>
              <a:rPr lang="en-US" sz="1800" baseline="30000" dirty="0">
                <a:solidFill>
                  <a:schemeClr val="tx1"/>
                </a:solidFill>
                <a:hlinkClick r:id="rId7"/>
              </a:rPr>
              <a:t>3</a:t>
            </a:r>
            <a:endParaRPr lang="en-US" sz="1800" baseline="30000" dirty="0">
              <a:solidFill>
                <a:schemeClr val="tx1"/>
              </a:solidFill>
            </a:endParaRPr>
          </a:p>
          <a:p>
            <a:pPr marL="342900" indent="-342900">
              <a:buFont typeface="+mj-lt"/>
              <a:buAutoNum type="arabicPeriod"/>
            </a:pPr>
            <a:r>
              <a:rPr lang="en-US" sz="1800" dirty="0">
                <a:solidFill>
                  <a:schemeClr val="tx1"/>
                </a:solidFill>
              </a:rPr>
              <a:t>In 2020, an estimated </a:t>
            </a:r>
            <a:r>
              <a:rPr lang="en-US" dirty="0">
                <a:solidFill>
                  <a:schemeClr val="tx1"/>
                </a:solidFill>
              </a:rPr>
              <a:t>6.9</a:t>
            </a:r>
            <a:r>
              <a:rPr lang="en-US" sz="1800" dirty="0">
                <a:solidFill>
                  <a:schemeClr val="tx1"/>
                </a:solidFill>
              </a:rPr>
              <a:t>% of people living with chronic hepatitis B were receiving antiviral treatment.</a:t>
            </a:r>
            <a:r>
              <a:rPr lang="en-US" baseline="30000" dirty="0">
                <a:solidFill>
                  <a:schemeClr val="tx1"/>
                </a:solidFill>
              </a:rPr>
              <a:t> </a:t>
            </a:r>
            <a:r>
              <a:rPr lang="en-US" sz="1800" baseline="30000" dirty="0">
                <a:solidFill>
                  <a:schemeClr val="tx1"/>
                </a:solidFill>
                <a:hlinkClick r:id="rId7"/>
              </a:rPr>
              <a:t>3</a:t>
            </a:r>
            <a:endParaRPr lang="en-US" sz="1800" dirty="0">
              <a:solidFill>
                <a:schemeClr val="tx1"/>
              </a:solidFill>
            </a:endParaRPr>
          </a:p>
          <a:p>
            <a:pPr marL="342900" indent="-342900">
              <a:lnSpc>
                <a:spcPct val="100000"/>
              </a:lnSpc>
              <a:buFont typeface="+mj-lt"/>
              <a:buAutoNum type="arabicPeriod"/>
            </a:pPr>
            <a:endParaRPr lang="en-US" sz="1800" dirty="0">
              <a:solidFill>
                <a:schemeClr val="tx1"/>
              </a:solidFill>
            </a:endParaRPr>
          </a:p>
        </p:txBody>
      </p:sp>
    </p:spTree>
    <p:extLst>
      <p:ext uri="{BB962C8B-B14F-4D97-AF65-F5344CB8AC3E}">
        <p14:creationId xmlns:p14="http://schemas.microsoft.com/office/powerpoint/2010/main" val="2167181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D3C4-467A-4B36-98A7-1B4C2814C770}"/>
              </a:ext>
            </a:extLst>
          </p:cNvPr>
          <p:cNvSpPr>
            <a:spLocks noGrp="1"/>
          </p:cNvSpPr>
          <p:nvPr>
            <p:ph type="title"/>
          </p:nvPr>
        </p:nvSpPr>
        <p:spPr>
          <a:xfrm>
            <a:off x="949770" y="661983"/>
            <a:ext cx="7886700" cy="854822"/>
          </a:xfrm>
        </p:spPr>
        <p:txBody>
          <a:bodyPr>
            <a:normAutofit/>
          </a:bodyPr>
          <a:lstStyle/>
          <a:p>
            <a:r>
              <a:rPr lang="en-AU" sz="3200" b="1" dirty="0">
                <a:solidFill>
                  <a:srgbClr val="232852"/>
                </a:solidFill>
                <a:latin typeface="+mn-lt"/>
                <a:ea typeface="Cambria" panose="02040503050406030204" pitchFamily="18" charset="0"/>
              </a:rPr>
              <a:t>Conclusion</a:t>
            </a:r>
          </a:p>
        </p:txBody>
      </p:sp>
      <p:sp>
        <p:nvSpPr>
          <p:cNvPr id="3" name="Subtitle 2">
            <a:extLst>
              <a:ext uri="{FF2B5EF4-FFF2-40B4-BE49-F238E27FC236}">
                <a16:creationId xmlns:a16="http://schemas.microsoft.com/office/drawing/2014/main" id="{76895BA1-D671-4AAF-A62B-152A1FD50C9B}"/>
              </a:ext>
            </a:extLst>
          </p:cNvPr>
          <p:cNvSpPr>
            <a:spLocks noGrp="1"/>
          </p:cNvSpPr>
          <p:nvPr>
            <p:ph sz="half" idx="1"/>
          </p:nvPr>
        </p:nvSpPr>
        <p:spPr>
          <a:xfrm>
            <a:off x="949770" y="1496569"/>
            <a:ext cx="7779560" cy="4205731"/>
          </a:xfrm>
        </p:spPr>
        <p:txBody>
          <a:bodyPr>
            <a:noAutofit/>
          </a:bodyPr>
          <a:lstStyle/>
          <a:p>
            <a:pPr>
              <a:lnSpc>
                <a:spcPct val="100000"/>
              </a:lnSpc>
              <a:spcAft>
                <a:spcPts val="1000"/>
              </a:spcAft>
            </a:pPr>
            <a:r>
              <a:rPr lang="en-US" sz="1800" dirty="0"/>
              <a:t>To prevent further hepatitis B transmission and chronic viral hepatitis-related morbidity and mortality, there is a critical need for public health approaches that consider broader socioeconomic and sociocultural factors associated with migrants from CALD backgrounds. </a:t>
            </a:r>
          </a:p>
          <a:p>
            <a:pPr>
              <a:lnSpc>
                <a:spcPct val="100000"/>
              </a:lnSpc>
              <a:spcAft>
                <a:spcPts val="1000"/>
              </a:spcAft>
            </a:pPr>
            <a:r>
              <a:rPr lang="en-US" sz="1800" dirty="0"/>
              <a:t>Based on this review, interventions should </a:t>
            </a:r>
            <a:r>
              <a:rPr lang="en-US" sz="1800" dirty="0" err="1"/>
              <a:t>utilise</a:t>
            </a:r>
            <a:r>
              <a:rPr lang="en-US" sz="1800" dirty="0"/>
              <a:t> linguistic-specific and culturally appropriate resources to successfully engage migrants from CALD backgrounds, and community outreach </a:t>
            </a:r>
            <a:r>
              <a:rPr lang="en-US" sz="1800" dirty="0" err="1"/>
              <a:t>programmes</a:t>
            </a:r>
            <a:r>
              <a:rPr lang="en-US" sz="1800" dirty="0"/>
              <a:t> should educate participants to promote community dialogue and understanding to reduce stigma and discrimination.</a:t>
            </a:r>
          </a:p>
        </p:txBody>
      </p:sp>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4" cstate="print"/>
          <a:stretch>
            <a:fillRect/>
          </a:stretch>
        </p:blipFill>
        <p:spPr>
          <a:xfrm>
            <a:off x="6056382" y="5939422"/>
            <a:ext cx="2970587" cy="854822"/>
          </a:xfrm>
          <a:prstGeom prst="rect">
            <a:avLst/>
          </a:prstGeom>
        </p:spPr>
      </p:pic>
    </p:spTree>
    <p:extLst>
      <p:ext uri="{BB962C8B-B14F-4D97-AF65-F5344CB8AC3E}">
        <p14:creationId xmlns:p14="http://schemas.microsoft.com/office/powerpoint/2010/main" val="1416807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D3C4-467A-4B36-98A7-1B4C2814C770}"/>
              </a:ext>
            </a:extLst>
          </p:cNvPr>
          <p:cNvSpPr>
            <a:spLocks noGrp="1"/>
          </p:cNvSpPr>
          <p:nvPr>
            <p:ph type="title"/>
          </p:nvPr>
        </p:nvSpPr>
        <p:spPr>
          <a:xfrm>
            <a:off x="949770" y="661983"/>
            <a:ext cx="7886700" cy="854822"/>
          </a:xfrm>
        </p:spPr>
        <p:txBody>
          <a:bodyPr>
            <a:normAutofit/>
          </a:bodyPr>
          <a:lstStyle/>
          <a:p>
            <a:r>
              <a:rPr lang="en-AU" sz="3200" b="1" dirty="0">
                <a:solidFill>
                  <a:srgbClr val="232852"/>
                </a:solidFill>
                <a:latin typeface="+mn-lt"/>
                <a:ea typeface="Cambria" panose="02040503050406030204" pitchFamily="18" charset="0"/>
              </a:rPr>
              <a:t>Published paper</a:t>
            </a:r>
          </a:p>
        </p:txBody>
      </p:sp>
      <p:sp>
        <p:nvSpPr>
          <p:cNvPr id="3" name="Subtitle 2">
            <a:extLst>
              <a:ext uri="{FF2B5EF4-FFF2-40B4-BE49-F238E27FC236}">
                <a16:creationId xmlns:a16="http://schemas.microsoft.com/office/drawing/2014/main" id="{76895BA1-D671-4AAF-A62B-152A1FD50C9B}"/>
              </a:ext>
            </a:extLst>
          </p:cNvPr>
          <p:cNvSpPr>
            <a:spLocks noGrp="1"/>
          </p:cNvSpPr>
          <p:nvPr>
            <p:ph sz="half" idx="1"/>
          </p:nvPr>
        </p:nvSpPr>
        <p:spPr>
          <a:xfrm>
            <a:off x="949770" y="1496570"/>
            <a:ext cx="7779560" cy="1932430"/>
          </a:xfrm>
        </p:spPr>
        <p:txBody>
          <a:bodyPr>
            <a:normAutofit fontScale="92500" lnSpcReduction="10000"/>
          </a:bodyPr>
          <a:lstStyle/>
          <a:p>
            <a:pPr marL="0" indent="0">
              <a:lnSpc>
                <a:spcPct val="100000"/>
              </a:lnSpc>
              <a:spcBef>
                <a:spcPts val="0"/>
              </a:spcBef>
              <a:buNone/>
              <a:defRPr/>
            </a:pPr>
            <a:r>
              <a:rPr lang="en-US" sz="2100" b="1" kern="0" dirty="0">
                <a:solidFill>
                  <a:prstClr val="black"/>
                </a:solidFill>
                <a:latin typeface="Calibri" panose="020F0502020204030204" pitchFamily="34" charset="0"/>
                <a:cs typeface="Calibri" panose="020F0502020204030204" pitchFamily="34" charset="0"/>
              </a:rPr>
              <a:t>Citation: </a:t>
            </a:r>
            <a:r>
              <a:rPr lang="en-US" sz="2100" kern="0" dirty="0">
                <a:solidFill>
                  <a:prstClr val="black"/>
                </a:solidFill>
                <a:latin typeface="Calibri" panose="020F0502020204030204" pitchFamily="34" charset="0"/>
                <a:cs typeface="Calibri" panose="020F0502020204030204" pitchFamily="34" charset="0"/>
              </a:rPr>
              <a:t>Rajkumar, V.; McCausland, K.; Lobo, R. A Rapid Review of Interventions to Increase Hepatitis B Testing, Treatment, and Monitoring among Migrants Living in Australia. Int. J. Environ. Res. Public Health 2022, 19, 5947. </a:t>
            </a:r>
            <a:r>
              <a:rPr lang="en-US" sz="2100" kern="0" dirty="0">
                <a:solidFill>
                  <a:prstClr val="black"/>
                </a:solidFill>
                <a:latin typeface="Calibri" panose="020F0502020204030204" pitchFamily="34" charset="0"/>
                <a:cs typeface="Calibri" panose="020F0502020204030204" pitchFamily="34" charset="0"/>
                <a:hlinkClick r:id="rId3"/>
              </a:rPr>
              <a:t>https://doi.org/10.3390/ijerph19105947</a:t>
            </a:r>
            <a:r>
              <a:rPr lang="en-US" sz="2100" kern="0" dirty="0">
                <a:solidFill>
                  <a:prstClr val="black"/>
                </a:solidFill>
                <a:latin typeface="Calibri" panose="020F0502020204030204" pitchFamily="34" charset="0"/>
                <a:cs typeface="Calibri" panose="020F0502020204030204" pitchFamily="34" charset="0"/>
              </a:rPr>
              <a:t> </a:t>
            </a:r>
          </a:p>
          <a:p>
            <a:pPr marL="0" indent="0">
              <a:lnSpc>
                <a:spcPct val="100000"/>
              </a:lnSpc>
              <a:spcBef>
                <a:spcPts val="0"/>
              </a:spcBef>
              <a:buNone/>
              <a:defRPr/>
            </a:pPr>
            <a:endParaRPr lang="en-US" sz="1800" kern="0" dirty="0">
              <a:solidFill>
                <a:prstClr val="black"/>
              </a:solidFill>
              <a:latin typeface="Calibri" panose="020F0502020204030204" pitchFamily="34" charset="0"/>
              <a:cs typeface="Calibri" panose="020F0502020204030204" pitchFamily="34" charset="0"/>
            </a:endParaRPr>
          </a:p>
          <a:p>
            <a:pPr marL="0" indent="0">
              <a:lnSpc>
                <a:spcPct val="100000"/>
              </a:lnSpc>
              <a:spcBef>
                <a:spcPts val="0"/>
              </a:spcBef>
              <a:buNone/>
              <a:defRPr/>
            </a:pPr>
            <a:br>
              <a:rPr lang="en-US" sz="1800" b="1" kern="0" dirty="0">
                <a:solidFill>
                  <a:prstClr val="black"/>
                </a:solidFill>
                <a:latin typeface="Calibri" panose="020F0502020204030204" pitchFamily="34" charset="0"/>
                <a:cs typeface="Calibri" panose="020F0502020204030204" pitchFamily="34" charset="0"/>
              </a:rPr>
            </a:br>
            <a:endParaRPr lang="en-US" sz="1800" b="1" kern="0" dirty="0">
              <a:solidFill>
                <a:prstClr val="black"/>
              </a:solidFill>
              <a:latin typeface="Calibri" panose="020F0502020204030204" pitchFamily="34" charset="0"/>
              <a:cs typeface="Calibri" panose="020F0502020204030204" pitchFamily="34" charset="0"/>
            </a:endParaRPr>
          </a:p>
          <a:p>
            <a:pPr marL="0" indent="0">
              <a:lnSpc>
                <a:spcPct val="100000"/>
              </a:lnSpc>
              <a:spcBef>
                <a:spcPts val="0"/>
              </a:spcBef>
              <a:buNone/>
              <a:defRPr/>
            </a:pPr>
            <a:endParaRPr lang="en-US" sz="1800" kern="0" dirty="0">
              <a:solidFill>
                <a:prstClr val="black"/>
              </a:solidFill>
              <a:latin typeface="Calibri" panose="020F0502020204030204" pitchFamily="34" charset="0"/>
              <a:cs typeface="Calibri" panose="020F0502020204030204" pitchFamily="34" charset="0"/>
            </a:endParaRPr>
          </a:p>
          <a:p>
            <a:pPr marL="0" indent="0">
              <a:lnSpc>
                <a:spcPct val="100000"/>
              </a:lnSpc>
              <a:spcBef>
                <a:spcPts val="0"/>
              </a:spcBef>
              <a:buNone/>
              <a:defRPr/>
            </a:pPr>
            <a:endParaRPr lang="en-AU" sz="1800" kern="0" dirty="0">
              <a:solidFill>
                <a:prstClr val="black"/>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8" name="object 2">
            <a:extLst>
              <a:ext uri="{FF2B5EF4-FFF2-40B4-BE49-F238E27FC236}">
                <a16:creationId xmlns:a16="http://schemas.microsoft.com/office/drawing/2014/main" id="{751F8E14-980B-43A6-9A10-3987AA296D69}"/>
              </a:ext>
            </a:extLst>
          </p:cNvPr>
          <p:cNvPicPr/>
          <p:nvPr/>
        </p:nvPicPr>
        <p:blipFill>
          <a:blip r:embed="rId5" cstate="print"/>
          <a:stretch>
            <a:fillRect/>
          </a:stretch>
        </p:blipFill>
        <p:spPr>
          <a:xfrm>
            <a:off x="5939350" y="5931032"/>
            <a:ext cx="3087619" cy="854823"/>
          </a:xfrm>
          <a:prstGeom prst="rect">
            <a:avLst/>
          </a:prstGeom>
        </p:spPr>
      </p:pic>
      <p:sp>
        <p:nvSpPr>
          <p:cNvPr id="10" name="Title 1">
            <a:extLst>
              <a:ext uri="{FF2B5EF4-FFF2-40B4-BE49-F238E27FC236}">
                <a16:creationId xmlns:a16="http://schemas.microsoft.com/office/drawing/2014/main" id="{7F60C3EA-27E5-2606-CC4C-8AD387D75210}"/>
              </a:ext>
            </a:extLst>
          </p:cNvPr>
          <p:cNvSpPr txBox="1">
            <a:spLocks/>
          </p:cNvSpPr>
          <p:nvPr/>
        </p:nvSpPr>
        <p:spPr>
          <a:xfrm>
            <a:off x="949770" y="3292903"/>
            <a:ext cx="7886700" cy="8548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3200" b="1" dirty="0">
                <a:solidFill>
                  <a:srgbClr val="232852"/>
                </a:solidFill>
                <a:latin typeface="+mn-lt"/>
                <a:ea typeface="Cambria" panose="02040503050406030204" pitchFamily="18" charset="0"/>
              </a:rPr>
              <a:t>Contact details</a:t>
            </a:r>
          </a:p>
        </p:txBody>
      </p:sp>
      <p:sp>
        <p:nvSpPr>
          <p:cNvPr id="11" name="TextBox 10">
            <a:extLst>
              <a:ext uri="{FF2B5EF4-FFF2-40B4-BE49-F238E27FC236}">
                <a16:creationId xmlns:a16="http://schemas.microsoft.com/office/drawing/2014/main" id="{C63030E9-333F-7C92-52B3-ED7C8BDAB0BD}"/>
              </a:ext>
            </a:extLst>
          </p:cNvPr>
          <p:cNvSpPr txBox="1"/>
          <p:nvPr/>
        </p:nvSpPr>
        <p:spPr>
          <a:xfrm>
            <a:off x="949770" y="3991965"/>
            <a:ext cx="7357322" cy="923330"/>
          </a:xfrm>
          <a:prstGeom prst="rect">
            <a:avLst/>
          </a:prstGeom>
          <a:noFill/>
        </p:spPr>
        <p:txBody>
          <a:bodyPr wrap="square">
            <a:spAutoFit/>
          </a:bodyPr>
          <a:lstStyle/>
          <a:p>
            <a:pPr marL="285750" indent="-285750">
              <a:lnSpc>
                <a:spcPct val="100000"/>
              </a:lnSpc>
              <a:spcBef>
                <a:spcPts val="0"/>
              </a:spcBef>
              <a:buFont typeface="Arial" panose="020B0604020202020204" pitchFamily="34" charset="0"/>
              <a:buChar char="•"/>
              <a:defRPr/>
            </a:pPr>
            <a:r>
              <a:rPr lang="en-US" sz="1800" kern="0" dirty="0">
                <a:solidFill>
                  <a:prstClr val="black"/>
                </a:solidFill>
                <a:latin typeface="Calibri" panose="020F0502020204030204" pitchFamily="34" charset="0"/>
                <a:cs typeface="Calibri" panose="020F0502020204030204" pitchFamily="34" charset="0"/>
              </a:rPr>
              <a:t>Ms Vishnupriya Rajkumar | </a:t>
            </a:r>
            <a:r>
              <a:rPr lang="en-US" sz="1800" kern="0" dirty="0">
                <a:solidFill>
                  <a:prstClr val="black"/>
                </a:solidFill>
                <a:latin typeface="Calibri" panose="020F0502020204030204" pitchFamily="34" charset="0"/>
                <a:cs typeface="Calibri" panose="020F0502020204030204" pitchFamily="34" charset="0"/>
                <a:hlinkClick r:id="rId6"/>
              </a:rPr>
              <a:t>vishrajkumar89@gmail.com</a:t>
            </a:r>
            <a:r>
              <a:rPr lang="en-US" sz="1800" kern="0" dirty="0">
                <a:solidFill>
                  <a:prstClr val="black"/>
                </a:solidFill>
                <a:latin typeface="Calibri" panose="020F0502020204030204" pitchFamily="34" charset="0"/>
                <a:cs typeface="Calibri" panose="020F0502020204030204" pitchFamily="34" charset="0"/>
              </a:rPr>
              <a:t> </a:t>
            </a:r>
            <a:endParaRPr lang="en-US" kern="0" dirty="0">
              <a:solidFill>
                <a:prstClr val="black"/>
              </a:solidFill>
              <a:latin typeface="Calibri" panose="020F0502020204030204" pitchFamily="34" charset="0"/>
              <a:cs typeface="Calibri" panose="020F0502020204030204" pitchFamily="34" charset="0"/>
            </a:endParaRPr>
          </a:p>
          <a:p>
            <a:pPr marL="285750" indent="-285750">
              <a:lnSpc>
                <a:spcPct val="100000"/>
              </a:lnSpc>
              <a:spcBef>
                <a:spcPts val="0"/>
              </a:spcBef>
              <a:buFont typeface="Arial" panose="020B0604020202020204" pitchFamily="34" charset="0"/>
              <a:buChar char="•"/>
              <a:defRPr/>
            </a:pPr>
            <a:r>
              <a:rPr lang="en-US" sz="1800" kern="0" dirty="0">
                <a:solidFill>
                  <a:prstClr val="black"/>
                </a:solidFill>
                <a:latin typeface="Calibri" panose="020F0502020204030204" pitchFamily="34" charset="0"/>
                <a:cs typeface="Calibri" panose="020F0502020204030204" pitchFamily="34" charset="0"/>
              </a:rPr>
              <a:t>Dr Kahlia McCausland | </a:t>
            </a:r>
            <a:r>
              <a:rPr lang="en-US" sz="1800" kern="0" dirty="0">
                <a:solidFill>
                  <a:prstClr val="black"/>
                </a:solidFill>
                <a:latin typeface="Calibri" panose="020F0502020204030204" pitchFamily="34" charset="0"/>
                <a:cs typeface="Calibri" panose="020F0502020204030204" pitchFamily="34" charset="0"/>
                <a:hlinkClick r:id="rId7"/>
              </a:rPr>
              <a:t>kahlia.mccausland@curtin.edu.au</a:t>
            </a:r>
            <a:r>
              <a:rPr lang="en-US" sz="1800" kern="0" dirty="0">
                <a:solidFill>
                  <a:prstClr val="black"/>
                </a:solidFill>
                <a:latin typeface="Calibri" panose="020F0502020204030204" pitchFamily="34" charset="0"/>
                <a:cs typeface="Calibri" panose="020F0502020204030204" pitchFamily="34" charset="0"/>
              </a:rPr>
              <a:t> </a:t>
            </a:r>
          </a:p>
          <a:p>
            <a:pPr marL="285750" indent="-285750">
              <a:lnSpc>
                <a:spcPct val="100000"/>
              </a:lnSpc>
              <a:spcBef>
                <a:spcPts val="0"/>
              </a:spcBef>
              <a:buFont typeface="Arial" panose="020B0604020202020204" pitchFamily="34" charset="0"/>
              <a:buChar char="•"/>
              <a:defRPr/>
            </a:pPr>
            <a:r>
              <a:rPr lang="en-US" sz="1800" kern="0" dirty="0">
                <a:solidFill>
                  <a:prstClr val="black"/>
                </a:solidFill>
                <a:latin typeface="Calibri" panose="020F0502020204030204" pitchFamily="34" charset="0"/>
                <a:cs typeface="Calibri" panose="020F0502020204030204" pitchFamily="34" charset="0"/>
              </a:rPr>
              <a:t>Dr Roanna Lobo | </a:t>
            </a:r>
            <a:r>
              <a:rPr lang="en-US" sz="1800" kern="0" dirty="0">
                <a:solidFill>
                  <a:prstClr val="black"/>
                </a:solidFill>
                <a:latin typeface="Calibri" panose="020F0502020204030204" pitchFamily="34" charset="0"/>
                <a:cs typeface="Calibri" panose="020F0502020204030204" pitchFamily="34" charset="0"/>
                <a:hlinkClick r:id="rId8"/>
              </a:rPr>
              <a:t>roanna.lobo@curtin.edu.au</a:t>
            </a:r>
            <a:endParaRPr lang="en-US" sz="1800" kern="0" dirty="0">
              <a:solidFill>
                <a:prstClr val="black"/>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8031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D3C4-467A-4B36-98A7-1B4C2814C770}"/>
              </a:ext>
            </a:extLst>
          </p:cNvPr>
          <p:cNvSpPr>
            <a:spLocks noGrp="1"/>
          </p:cNvSpPr>
          <p:nvPr>
            <p:ph type="title"/>
          </p:nvPr>
        </p:nvSpPr>
        <p:spPr>
          <a:xfrm>
            <a:off x="949770" y="661983"/>
            <a:ext cx="7886700" cy="854822"/>
          </a:xfrm>
        </p:spPr>
        <p:txBody>
          <a:bodyPr>
            <a:noAutofit/>
          </a:bodyPr>
          <a:lstStyle/>
          <a:p>
            <a:r>
              <a:rPr lang="en-US" sz="3200" b="1" dirty="0">
                <a:solidFill>
                  <a:srgbClr val="232852"/>
                </a:solidFill>
                <a:latin typeface="Calibri" panose="020F0502020204030204" pitchFamily="34" charset="0"/>
                <a:ea typeface="Cambria" panose="02040503050406030204" pitchFamily="18" charset="0"/>
                <a:cs typeface="Calibri" panose="020F0502020204030204" pitchFamily="34" charset="0"/>
              </a:rPr>
              <a:t>Background</a:t>
            </a:r>
            <a:endParaRPr lang="en-AU" sz="2400" b="1" dirty="0">
              <a:solidFill>
                <a:srgbClr val="232852"/>
              </a:solidFill>
              <a:latin typeface="Calibri" panose="020F0502020204030204" pitchFamily="34" charset="0"/>
              <a:ea typeface="Cambria" panose="02040503050406030204" pitchFamily="18" charset="0"/>
              <a:cs typeface="Calibri" panose="020F0502020204030204" pitchFamily="34" charset="0"/>
            </a:endParaRPr>
          </a:p>
        </p:txBody>
      </p:sp>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FE5377ED-474F-9717-FD3D-2A6CB276D0C6}"/>
              </a:ext>
            </a:extLst>
          </p:cNvPr>
          <p:cNvPicPr/>
          <p:nvPr/>
        </p:nvPicPr>
        <p:blipFill>
          <a:blip r:embed="rId4" cstate="print"/>
          <a:stretch>
            <a:fillRect/>
          </a:stretch>
        </p:blipFill>
        <p:spPr>
          <a:xfrm>
            <a:off x="5939350" y="5931032"/>
            <a:ext cx="3087619" cy="854823"/>
          </a:xfrm>
          <a:prstGeom prst="rect">
            <a:avLst/>
          </a:prstGeom>
        </p:spPr>
      </p:pic>
      <p:sp>
        <p:nvSpPr>
          <p:cNvPr id="10" name="Subtitle 2">
            <a:extLst>
              <a:ext uri="{FF2B5EF4-FFF2-40B4-BE49-F238E27FC236}">
                <a16:creationId xmlns:a16="http://schemas.microsoft.com/office/drawing/2014/main" id="{27DE5742-2331-1B13-915B-7F2C68D63ACB}"/>
              </a:ext>
            </a:extLst>
          </p:cNvPr>
          <p:cNvSpPr txBox="1">
            <a:spLocks/>
          </p:cNvSpPr>
          <p:nvPr/>
        </p:nvSpPr>
        <p:spPr>
          <a:xfrm>
            <a:off x="948910" y="1516806"/>
            <a:ext cx="7779560" cy="46436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Factors influencing diagnosis and treatment targets – hepatitis-related stigma, challenges adapting to new environments and healthcare systems, low levels of hepatitis B knowledge and awareness, and the asymptomatic nature of the disease.</a:t>
            </a:r>
            <a:r>
              <a:rPr lang="en-US" sz="1800" baseline="30000" dirty="0">
                <a:hlinkClick r:id="rId5"/>
              </a:rPr>
              <a:t>1</a:t>
            </a:r>
            <a:r>
              <a:rPr lang="en-US" sz="1800" baseline="30000" dirty="0"/>
              <a:t>,</a:t>
            </a:r>
            <a:r>
              <a:rPr lang="en-US" sz="1800" baseline="30000" dirty="0">
                <a:hlinkClick r:id="rId6"/>
              </a:rPr>
              <a:t>2</a:t>
            </a:r>
            <a:r>
              <a:rPr lang="en-US" sz="1800" baseline="30000" dirty="0"/>
              <a:t>,</a:t>
            </a:r>
            <a:r>
              <a:rPr lang="en-US" sz="1800" baseline="30000" dirty="0">
                <a:hlinkClick r:id="rId7"/>
              </a:rPr>
              <a:t>3</a:t>
            </a:r>
            <a:endParaRPr lang="en-US" sz="1800" baseline="30000" dirty="0"/>
          </a:p>
          <a:p>
            <a:r>
              <a:rPr lang="en-US" sz="1800" dirty="0"/>
              <a:t>Compounding pressures as a result of COVID-19 – disrupted routine vaccination campaigns and vaccine supply chains, altered transmission dynamics, and decreased diagnostic and treatment services.</a:t>
            </a:r>
            <a:r>
              <a:rPr lang="en-US" sz="1800" baseline="30000" dirty="0">
                <a:hlinkClick r:id="rId8"/>
              </a:rPr>
              <a:t>4</a:t>
            </a:r>
            <a:endParaRPr lang="en-US" sz="1800" baseline="30000" dirty="0"/>
          </a:p>
          <a:p>
            <a:r>
              <a:rPr lang="en-US" sz="1800" dirty="0"/>
              <a:t>Currently, no national strategy to systematically screen those at risk for chronic hepatitis B in Australia exists.</a:t>
            </a:r>
            <a:r>
              <a:rPr lang="en-US" sz="1800" baseline="30000" dirty="0">
                <a:hlinkClick r:id="rId9"/>
              </a:rPr>
              <a:t>5</a:t>
            </a:r>
            <a:endParaRPr lang="en-US" sz="1800" baseline="30000" dirty="0"/>
          </a:p>
          <a:p>
            <a:endParaRPr lang="en-US" sz="1600" dirty="0"/>
          </a:p>
          <a:p>
            <a:endParaRPr lang="en-US" sz="2000" b="1" dirty="0"/>
          </a:p>
        </p:txBody>
      </p:sp>
    </p:spTree>
    <p:extLst>
      <p:ext uri="{BB962C8B-B14F-4D97-AF65-F5344CB8AC3E}">
        <p14:creationId xmlns:p14="http://schemas.microsoft.com/office/powerpoint/2010/main" val="3778702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D3C4-467A-4B36-98A7-1B4C2814C770}"/>
              </a:ext>
            </a:extLst>
          </p:cNvPr>
          <p:cNvSpPr>
            <a:spLocks noGrp="1"/>
          </p:cNvSpPr>
          <p:nvPr>
            <p:ph type="title"/>
          </p:nvPr>
        </p:nvSpPr>
        <p:spPr>
          <a:xfrm>
            <a:off x="949770" y="686697"/>
            <a:ext cx="7886700" cy="854822"/>
          </a:xfrm>
        </p:spPr>
        <p:txBody>
          <a:bodyPr>
            <a:normAutofit fontScale="90000"/>
          </a:bodyPr>
          <a:lstStyle/>
          <a:p>
            <a:r>
              <a:rPr lang="en-US" sz="3200" b="1" dirty="0">
                <a:solidFill>
                  <a:srgbClr val="232852"/>
                </a:solidFill>
                <a:latin typeface="Calibri" panose="020F0502020204030204" pitchFamily="34" charset="0"/>
                <a:ea typeface="Cambria" panose="02040503050406030204" pitchFamily="18" charset="0"/>
                <a:cs typeface="Calibri" panose="020F0502020204030204" pitchFamily="34" charset="0"/>
              </a:rPr>
              <a:t>Individual, community-based, and structural interventions</a:t>
            </a:r>
            <a:endParaRPr lang="en-AU" sz="3200" b="1" dirty="0">
              <a:solidFill>
                <a:srgbClr val="232852"/>
              </a:solidFill>
              <a:latin typeface="+mn-lt"/>
              <a:ea typeface="Cambria" panose="02040503050406030204" pitchFamily="18" charset="0"/>
            </a:endParaRPr>
          </a:p>
        </p:txBody>
      </p:sp>
      <p:sp>
        <p:nvSpPr>
          <p:cNvPr id="3" name="Subtitle 2">
            <a:extLst>
              <a:ext uri="{FF2B5EF4-FFF2-40B4-BE49-F238E27FC236}">
                <a16:creationId xmlns:a16="http://schemas.microsoft.com/office/drawing/2014/main" id="{76895BA1-D671-4AAF-A62B-152A1FD50C9B}"/>
              </a:ext>
            </a:extLst>
          </p:cNvPr>
          <p:cNvSpPr>
            <a:spLocks noGrp="1"/>
          </p:cNvSpPr>
          <p:nvPr>
            <p:ph sz="half" idx="1"/>
          </p:nvPr>
        </p:nvSpPr>
        <p:spPr>
          <a:xfrm>
            <a:off x="949770" y="1684181"/>
            <a:ext cx="7779560" cy="4501001"/>
          </a:xfrm>
        </p:spPr>
        <p:txBody>
          <a:bodyPr>
            <a:normAutofit/>
          </a:bodyPr>
          <a:lstStyle/>
          <a:p>
            <a:r>
              <a:rPr lang="en-US" sz="1800" b="1" dirty="0"/>
              <a:t>Individual interventions: </a:t>
            </a:r>
            <a:r>
              <a:rPr lang="en-US" sz="1800" dirty="0"/>
              <a:t>use person-</a:t>
            </a:r>
            <a:r>
              <a:rPr lang="en-US" sz="1800" dirty="0" err="1"/>
              <a:t>centred</a:t>
            </a:r>
            <a:r>
              <a:rPr lang="en-US" sz="1800" dirty="0"/>
              <a:t> strategies in a one-on-one setting, including education, advice, and counselling, to improve people’s knowledge, attitudes, skills, and </a:t>
            </a:r>
            <a:r>
              <a:rPr lang="en-US" sz="1800" dirty="0" err="1"/>
              <a:t>behaviours</a:t>
            </a:r>
            <a:r>
              <a:rPr lang="en-US" sz="1800" dirty="0"/>
              <a:t>, including uptake of testing and treatment adherence.</a:t>
            </a:r>
            <a:r>
              <a:rPr lang="en-US" sz="1800" baseline="30000" dirty="0">
                <a:hlinkClick r:id="rId3"/>
              </a:rPr>
              <a:t>1</a:t>
            </a:r>
            <a:r>
              <a:rPr lang="en-US" sz="1800" dirty="0"/>
              <a:t> </a:t>
            </a:r>
          </a:p>
          <a:p>
            <a:r>
              <a:rPr lang="en-US" sz="1800" b="1" dirty="0"/>
              <a:t>Community interventions: </a:t>
            </a:r>
            <a:r>
              <a:rPr lang="en-US" sz="1800" dirty="0"/>
              <a:t>seek to improve the health of disadvantaged communities by improving social cohesion and mutual support and strongly </a:t>
            </a:r>
            <a:r>
              <a:rPr lang="en-US" sz="1800" dirty="0" err="1"/>
              <a:t>emphasise</a:t>
            </a:r>
            <a:r>
              <a:rPr lang="en-US" sz="1800" dirty="0"/>
              <a:t> lessening social stigma through group-based health promotion, education, advice, and counselling.</a:t>
            </a:r>
            <a:r>
              <a:rPr lang="en-US" sz="1800" baseline="30000" dirty="0">
                <a:hlinkClick r:id="rId3"/>
              </a:rPr>
              <a:t>1</a:t>
            </a:r>
            <a:r>
              <a:rPr lang="en-US" sz="1800" baseline="30000" dirty="0"/>
              <a:t>,</a:t>
            </a:r>
            <a:r>
              <a:rPr lang="en-US" sz="1800" baseline="30000" dirty="0">
                <a:hlinkClick r:id="rId4"/>
              </a:rPr>
              <a:t>2</a:t>
            </a:r>
            <a:endParaRPr lang="en-US" sz="1800" baseline="30000" dirty="0"/>
          </a:p>
          <a:p>
            <a:r>
              <a:rPr lang="en-US" sz="1800" b="1" dirty="0"/>
              <a:t>Structural interventions: </a:t>
            </a:r>
            <a:r>
              <a:rPr lang="en-US" sz="1800" dirty="0"/>
              <a:t>such as policy change, attempt to improve the social, physical, economic, and political contexts that influence the standard of living achieved by the whole population and their importance in treating hepatitis B and other STI.</a:t>
            </a:r>
            <a:r>
              <a:rPr lang="en-US" sz="1800" baseline="30000" dirty="0">
                <a:hlinkClick r:id="rId5"/>
              </a:rPr>
              <a:t>3</a:t>
            </a:r>
            <a:r>
              <a:rPr lang="en-US" sz="1800" baseline="30000" dirty="0"/>
              <a:t>,</a:t>
            </a:r>
            <a:r>
              <a:rPr lang="en-US" sz="1800" baseline="30000" dirty="0">
                <a:hlinkClick r:id="rId6"/>
              </a:rPr>
              <a:t>4</a:t>
            </a:r>
            <a:r>
              <a:rPr lang="en-US" sz="1800" baseline="30000" dirty="0"/>
              <a:t>,</a:t>
            </a:r>
            <a:r>
              <a:rPr lang="en-US" sz="1800" baseline="30000" dirty="0">
                <a:hlinkClick r:id="rId7"/>
              </a:rPr>
              <a:t>5</a:t>
            </a:r>
            <a:r>
              <a:rPr lang="en-US" sz="1800" baseline="30000" dirty="0"/>
              <a:t>,</a:t>
            </a:r>
            <a:r>
              <a:rPr lang="en-US" sz="1800" baseline="30000" dirty="0">
                <a:hlinkClick r:id="rId8"/>
              </a:rPr>
              <a:t>6</a:t>
            </a:r>
            <a:endParaRPr lang="en-US" sz="1800" baseline="30000" dirty="0"/>
          </a:p>
          <a:p>
            <a:endParaRPr lang="en-US" sz="1600" dirty="0"/>
          </a:p>
        </p:txBody>
      </p:sp>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0" name="object 2">
            <a:extLst>
              <a:ext uri="{FF2B5EF4-FFF2-40B4-BE49-F238E27FC236}">
                <a16:creationId xmlns:a16="http://schemas.microsoft.com/office/drawing/2014/main" id="{035C61A1-2D4D-4547-836C-EA5BBEC22A9B}"/>
              </a:ext>
            </a:extLst>
          </p:cNvPr>
          <p:cNvPicPr/>
          <p:nvPr/>
        </p:nvPicPr>
        <p:blipFill>
          <a:blip r:embed="rId10" cstate="print"/>
          <a:stretch>
            <a:fillRect/>
          </a:stretch>
        </p:blipFill>
        <p:spPr>
          <a:xfrm>
            <a:off x="5939350" y="5931032"/>
            <a:ext cx="3087619" cy="854823"/>
          </a:xfrm>
          <a:prstGeom prst="rect">
            <a:avLst/>
          </a:prstGeom>
        </p:spPr>
      </p:pic>
    </p:spTree>
    <p:extLst>
      <p:ext uri="{BB962C8B-B14F-4D97-AF65-F5344CB8AC3E}">
        <p14:creationId xmlns:p14="http://schemas.microsoft.com/office/powerpoint/2010/main" val="380170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D3C4-467A-4B36-98A7-1B4C2814C770}"/>
              </a:ext>
            </a:extLst>
          </p:cNvPr>
          <p:cNvSpPr>
            <a:spLocks noGrp="1"/>
          </p:cNvSpPr>
          <p:nvPr>
            <p:ph type="title"/>
          </p:nvPr>
        </p:nvSpPr>
        <p:spPr>
          <a:xfrm>
            <a:off x="949770" y="661983"/>
            <a:ext cx="7886700" cy="854822"/>
          </a:xfrm>
        </p:spPr>
        <p:txBody>
          <a:bodyPr>
            <a:normAutofit/>
          </a:bodyPr>
          <a:lstStyle/>
          <a:p>
            <a:r>
              <a:rPr lang="en-AU" sz="3200" b="1" dirty="0">
                <a:solidFill>
                  <a:srgbClr val="232852"/>
                </a:solidFill>
                <a:latin typeface="+mn-lt"/>
                <a:ea typeface="Cambria" panose="02040503050406030204" pitchFamily="18" charset="0"/>
              </a:rPr>
              <a:t>Aim</a:t>
            </a:r>
          </a:p>
        </p:txBody>
      </p:sp>
      <p:sp>
        <p:nvSpPr>
          <p:cNvPr id="3" name="Subtitle 2">
            <a:extLst>
              <a:ext uri="{FF2B5EF4-FFF2-40B4-BE49-F238E27FC236}">
                <a16:creationId xmlns:a16="http://schemas.microsoft.com/office/drawing/2014/main" id="{76895BA1-D671-4AAF-A62B-152A1FD50C9B}"/>
              </a:ext>
            </a:extLst>
          </p:cNvPr>
          <p:cNvSpPr>
            <a:spLocks noGrp="1"/>
          </p:cNvSpPr>
          <p:nvPr>
            <p:ph sz="half" idx="1"/>
          </p:nvPr>
        </p:nvSpPr>
        <p:spPr>
          <a:xfrm>
            <a:off x="949770" y="1496568"/>
            <a:ext cx="7779560" cy="1407269"/>
          </a:xfrm>
        </p:spPr>
        <p:txBody>
          <a:bodyPr>
            <a:normAutofit lnSpcReduction="10000"/>
          </a:bodyPr>
          <a:lstStyle/>
          <a:p>
            <a:pPr>
              <a:lnSpc>
                <a:spcPct val="100000"/>
              </a:lnSpc>
              <a:spcBef>
                <a:spcPts val="0"/>
              </a:spcBef>
              <a:defRPr/>
            </a:pPr>
            <a:r>
              <a:rPr lang="en-AU" sz="1800" kern="0" noProof="0" dirty="0">
                <a:solidFill>
                  <a:prstClr val="black"/>
                </a:solidFill>
              </a:rPr>
              <a:t>To </a:t>
            </a:r>
            <a:r>
              <a:rPr lang="en-US" sz="1800" kern="0" noProof="0" dirty="0">
                <a:solidFill>
                  <a:prstClr val="black"/>
                </a:solidFill>
              </a:rPr>
              <a:t>conduct a rapid review of the available evidence on the effectiveness of interventions that aim to increase hepatitis B testing, treatment, and/or monitoring among migrants from culturally and linguistically diverse (CALD) backgrounds living in Australia and other high-income countries: the United Kingdom (UK), Canada, New Zealand (NZ), and the United States (US). </a:t>
            </a:r>
            <a:endParaRPr kumimoji="0" lang="en-AU" sz="1800" b="0" i="0" u="none" strike="noStrike" kern="0" cap="none" spc="0" normalizeH="0" baseline="0" noProof="0" dirty="0">
              <a:ln>
                <a:noFill/>
              </a:ln>
              <a:solidFill>
                <a:prstClr val="black"/>
              </a:solidFill>
              <a:effectLst/>
              <a:uLnTx/>
              <a:uFillTx/>
              <a:latin typeface="Calibri"/>
              <a:ea typeface="+mn-ea"/>
              <a:cs typeface="+mn-cs"/>
            </a:endParaRPr>
          </a:p>
          <a:p>
            <a:pPr marL="0" indent="0" algn="l">
              <a:buNone/>
            </a:pPr>
            <a:endParaRPr lang="en-US" sz="2000" b="1" dirty="0"/>
          </a:p>
        </p:txBody>
      </p:sp>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4" cstate="print"/>
          <a:stretch>
            <a:fillRect/>
          </a:stretch>
        </p:blipFill>
        <p:spPr>
          <a:xfrm>
            <a:off x="5939350" y="5931032"/>
            <a:ext cx="3087619" cy="854823"/>
          </a:xfrm>
          <a:prstGeom prst="rect">
            <a:avLst/>
          </a:prstGeom>
        </p:spPr>
      </p:pic>
    </p:spTree>
    <p:extLst>
      <p:ext uri="{BB962C8B-B14F-4D97-AF65-F5344CB8AC3E}">
        <p14:creationId xmlns:p14="http://schemas.microsoft.com/office/powerpoint/2010/main" val="1994271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D3C4-467A-4B36-98A7-1B4C2814C770}"/>
              </a:ext>
            </a:extLst>
          </p:cNvPr>
          <p:cNvSpPr>
            <a:spLocks noGrp="1"/>
          </p:cNvSpPr>
          <p:nvPr>
            <p:ph type="title"/>
          </p:nvPr>
        </p:nvSpPr>
        <p:spPr>
          <a:xfrm>
            <a:off x="949770" y="661983"/>
            <a:ext cx="7886700" cy="854822"/>
          </a:xfrm>
        </p:spPr>
        <p:txBody>
          <a:bodyPr>
            <a:normAutofit/>
          </a:bodyPr>
          <a:lstStyle/>
          <a:p>
            <a:r>
              <a:rPr lang="en-AU" sz="3200" b="1" dirty="0">
                <a:solidFill>
                  <a:srgbClr val="232852"/>
                </a:solidFill>
                <a:latin typeface="+mn-lt"/>
                <a:ea typeface="Cambria" panose="02040503050406030204" pitchFamily="18" charset="0"/>
              </a:rPr>
              <a:t>Methods</a:t>
            </a:r>
          </a:p>
        </p:txBody>
      </p:sp>
      <p:sp>
        <p:nvSpPr>
          <p:cNvPr id="3" name="Subtitle 2">
            <a:extLst>
              <a:ext uri="{FF2B5EF4-FFF2-40B4-BE49-F238E27FC236}">
                <a16:creationId xmlns:a16="http://schemas.microsoft.com/office/drawing/2014/main" id="{76895BA1-D671-4AAF-A62B-152A1FD50C9B}"/>
              </a:ext>
            </a:extLst>
          </p:cNvPr>
          <p:cNvSpPr>
            <a:spLocks noGrp="1"/>
          </p:cNvSpPr>
          <p:nvPr>
            <p:ph sz="half" idx="1"/>
          </p:nvPr>
        </p:nvSpPr>
        <p:spPr>
          <a:xfrm>
            <a:off x="949770" y="1496569"/>
            <a:ext cx="7779560" cy="4663899"/>
          </a:xfrm>
        </p:spPr>
        <p:txBody>
          <a:bodyPr/>
          <a:lstStyle/>
          <a:p>
            <a:pPr marL="342900" indent="-342900">
              <a:lnSpc>
                <a:spcPct val="100000"/>
              </a:lnSpc>
              <a:spcBef>
                <a:spcPts val="0"/>
              </a:spcBef>
              <a:defRPr/>
            </a:pPr>
            <a:r>
              <a:rPr lang="en-US" sz="1800" kern="0" dirty="0">
                <a:solidFill>
                  <a:prstClr val="black"/>
                </a:solidFill>
              </a:rPr>
              <a:t>A comprehensive search of three databases (Medline, Embase, and Scopus) and two search engines (Google and Google Scholar) was conducted.</a:t>
            </a:r>
          </a:p>
          <a:p>
            <a:pPr marL="342900" indent="-342900">
              <a:lnSpc>
                <a:spcPct val="100000"/>
              </a:lnSpc>
              <a:spcBef>
                <a:spcPts val="0"/>
              </a:spcBef>
              <a:defRPr/>
            </a:pPr>
            <a:r>
              <a:rPr lang="en-US" sz="1800" kern="0" dirty="0">
                <a:solidFill>
                  <a:prstClr val="black"/>
                </a:solidFill>
              </a:rPr>
              <a:t>Search strategy:</a:t>
            </a:r>
          </a:p>
          <a:p>
            <a:pPr marL="0" indent="0">
              <a:lnSpc>
                <a:spcPct val="100000"/>
              </a:lnSpc>
              <a:spcBef>
                <a:spcPts val="0"/>
              </a:spcBef>
              <a:buNone/>
              <a:defRPr/>
            </a:pPr>
            <a:r>
              <a:rPr lang="en-US" sz="1800" kern="0" dirty="0">
                <a:solidFill>
                  <a:prstClr val="black"/>
                </a:solidFill>
              </a:rPr>
              <a:t>	- Grey and peer-reviewed literature (quantitative and qualitative)</a:t>
            </a:r>
          </a:p>
          <a:p>
            <a:pPr marL="0" indent="0">
              <a:lnSpc>
                <a:spcPct val="100000"/>
              </a:lnSpc>
              <a:spcBef>
                <a:spcPts val="0"/>
              </a:spcBef>
              <a:buNone/>
              <a:defRPr/>
            </a:pPr>
            <a:r>
              <a:rPr lang="en-US" sz="1800" kern="0" dirty="0">
                <a:solidFill>
                  <a:prstClr val="black"/>
                </a:solidFill>
              </a:rPr>
              <a:t>	- Published between January 2012 and December 2021</a:t>
            </a:r>
          </a:p>
          <a:p>
            <a:pPr marL="0" indent="0">
              <a:lnSpc>
                <a:spcPct val="100000"/>
              </a:lnSpc>
              <a:spcBef>
                <a:spcPts val="0"/>
              </a:spcBef>
              <a:buNone/>
              <a:defRPr/>
            </a:pPr>
            <a:r>
              <a:rPr lang="en-US" sz="1800" kern="0" dirty="0">
                <a:solidFill>
                  <a:prstClr val="black"/>
                </a:solidFill>
              </a:rPr>
              <a:t>	- Published in English language </a:t>
            </a:r>
          </a:p>
          <a:p>
            <a:pPr marL="0" indent="0">
              <a:lnSpc>
                <a:spcPct val="100000"/>
              </a:lnSpc>
              <a:spcBef>
                <a:spcPts val="0"/>
              </a:spcBef>
              <a:buNone/>
              <a:defRPr/>
            </a:pPr>
            <a:r>
              <a:rPr lang="en-US" sz="1800" kern="0" dirty="0">
                <a:solidFill>
                  <a:prstClr val="black"/>
                </a:solidFill>
              </a:rPr>
              <a:t>	- Studies included those conducted with first- and/or second-	generation migrants from CALD backgrounds living in Australia, the UK, 	Canada, NZ, and the US</a:t>
            </a:r>
          </a:p>
          <a:p>
            <a:pPr marL="342900" indent="-342900">
              <a:lnSpc>
                <a:spcPct val="100000"/>
              </a:lnSpc>
              <a:spcBef>
                <a:spcPts val="0"/>
              </a:spcBef>
              <a:defRPr/>
            </a:pPr>
            <a:endParaRPr lang="en-US" sz="1600" kern="0" dirty="0">
              <a:solidFill>
                <a:prstClr val="black"/>
              </a:solidFill>
            </a:endParaRPr>
          </a:p>
          <a:p>
            <a:pPr marL="342900" indent="-342900">
              <a:lnSpc>
                <a:spcPct val="100000"/>
              </a:lnSpc>
              <a:spcBef>
                <a:spcPts val="0"/>
              </a:spcBef>
              <a:defRPr/>
            </a:pPr>
            <a:endParaRPr lang="en-AU" sz="1600" kern="0" dirty="0">
              <a:solidFill>
                <a:prstClr val="black"/>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prstClr val="black"/>
              </a:solidFill>
              <a:effectLst/>
              <a:uLnTx/>
              <a:uFillTx/>
              <a:latin typeface="Calibri"/>
              <a:ea typeface="+mn-ea"/>
              <a:cs typeface="+mn-cs"/>
            </a:endParaRPr>
          </a:p>
          <a:p>
            <a:pPr marL="0" indent="0" algn="l">
              <a:buNone/>
            </a:pPr>
            <a:endParaRPr lang="en-US" sz="2000" b="1" dirty="0"/>
          </a:p>
        </p:txBody>
      </p:sp>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4" cstate="print"/>
          <a:stretch>
            <a:fillRect/>
          </a:stretch>
        </p:blipFill>
        <p:spPr>
          <a:xfrm>
            <a:off x="5939350" y="5931032"/>
            <a:ext cx="3087619" cy="854823"/>
          </a:xfrm>
          <a:prstGeom prst="rect">
            <a:avLst/>
          </a:prstGeom>
        </p:spPr>
      </p:pic>
    </p:spTree>
    <p:extLst>
      <p:ext uri="{BB962C8B-B14F-4D97-AF65-F5344CB8AC3E}">
        <p14:creationId xmlns:p14="http://schemas.microsoft.com/office/powerpoint/2010/main" val="3986765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D3C4-467A-4B36-98A7-1B4C2814C770}"/>
              </a:ext>
            </a:extLst>
          </p:cNvPr>
          <p:cNvSpPr>
            <a:spLocks noGrp="1"/>
          </p:cNvSpPr>
          <p:nvPr>
            <p:ph type="title"/>
          </p:nvPr>
        </p:nvSpPr>
        <p:spPr>
          <a:xfrm>
            <a:off x="949770" y="661983"/>
            <a:ext cx="7886700" cy="854822"/>
          </a:xfrm>
        </p:spPr>
        <p:txBody>
          <a:bodyPr>
            <a:normAutofit/>
          </a:bodyPr>
          <a:lstStyle/>
          <a:p>
            <a:r>
              <a:rPr lang="en-AU" sz="3200" b="1" dirty="0">
                <a:solidFill>
                  <a:srgbClr val="232852"/>
                </a:solidFill>
                <a:latin typeface="+mn-lt"/>
                <a:ea typeface="Cambria" panose="02040503050406030204" pitchFamily="18" charset="0"/>
              </a:rPr>
              <a:t>Results</a:t>
            </a:r>
          </a:p>
        </p:txBody>
      </p:sp>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0" name="Picture 9" descr="Diagram&#10;&#10;Description automatically generated">
            <a:extLst>
              <a:ext uri="{FF2B5EF4-FFF2-40B4-BE49-F238E27FC236}">
                <a16:creationId xmlns:a16="http://schemas.microsoft.com/office/drawing/2014/main" id="{EBA5444A-0217-B691-4E60-BA72B12A02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9770" y="1766807"/>
            <a:ext cx="5238786" cy="4742481"/>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5" cstate="print"/>
          <a:stretch>
            <a:fillRect/>
          </a:stretch>
        </p:blipFill>
        <p:spPr>
          <a:xfrm>
            <a:off x="6056382" y="5939422"/>
            <a:ext cx="2970587" cy="854822"/>
          </a:xfrm>
          <a:prstGeom prst="rect">
            <a:avLst/>
          </a:prstGeom>
        </p:spPr>
      </p:pic>
      <p:sp>
        <p:nvSpPr>
          <p:cNvPr id="12" name="Subtitle 2">
            <a:extLst>
              <a:ext uri="{FF2B5EF4-FFF2-40B4-BE49-F238E27FC236}">
                <a16:creationId xmlns:a16="http://schemas.microsoft.com/office/drawing/2014/main" id="{953E8E53-3B07-D5CE-D8FF-83C023125B82}"/>
              </a:ext>
            </a:extLst>
          </p:cNvPr>
          <p:cNvSpPr txBox="1">
            <a:spLocks/>
          </p:cNvSpPr>
          <p:nvPr/>
        </p:nvSpPr>
        <p:spPr>
          <a:xfrm>
            <a:off x="949770" y="1451592"/>
            <a:ext cx="7779560" cy="28838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n-AU" sz="1800" b="1" kern="0" dirty="0">
                <a:solidFill>
                  <a:prstClr val="black"/>
                </a:solidFill>
              </a:rPr>
              <a:t>Screening process overview</a:t>
            </a:r>
            <a:endParaRPr lang="en-AU" sz="1800" dirty="0">
              <a:ea typeface="Times New Roman" panose="02020603050405020304" pitchFamily="18" charset="0"/>
              <a:cs typeface="Times New Roman" panose="02020603050405020304" pitchFamily="18" charset="0"/>
            </a:endParaRPr>
          </a:p>
          <a:p>
            <a:pPr marL="0" indent="0">
              <a:lnSpc>
                <a:spcPct val="100000"/>
              </a:lnSpc>
              <a:spcBef>
                <a:spcPts val="0"/>
              </a:spcBef>
              <a:buFont typeface="Arial" panose="020B0604020202020204" pitchFamily="34" charset="0"/>
              <a:buNone/>
              <a:defRPr/>
            </a:pPr>
            <a:endParaRPr lang="en-US" sz="1600" kern="0" dirty="0">
              <a:solidFill>
                <a:prstClr val="black"/>
              </a:solidFill>
            </a:endParaRPr>
          </a:p>
          <a:p>
            <a:pPr marL="0" indent="0">
              <a:lnSpc>
                <a:spcPct val="100000"/>
              </a:lnSpc>
              <a:spcBef>
                <a:spcPts val="0"/>
              </a:spcBef>
              <a:buFontTx/>
              <a:buNone/>
              <a:defRPr/>
            </a:pPr>
            <a:endParaRPr lang="en-AU" sz="1600" kern="0" dirty="0">
              <a:solidFill>
                <a:prstClr val="black"/>
              </a:solidFill>
            </a:endParaRPr>
          </a:p>
          <a:p>
            <a:pPr marL="0" indent="0">
              <a:buFont typeface="Arial" panose="020B0604020202020204" pitchFamily="34" charset="0"/>
              <a:buNone/>
            </a:pPr>
            <a:endParaRPr lang="en-US" sz="1600" b="1" dirty="0"/>
          </a:p>
        </p:txBody>
      </p:sp>
    </p:spTree>
    <p:extLst>
      <p:ext uri="{BB962C8B-B14F-4D97-AF65-F5344CB8AC3E}">
        <p14:creationId xmlns:p14="http://schemas.microsoft.com/office/powerpoint/2010/main" val="2207214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4" cstate="print"/>
          <a:stretch>
            <a:fillRect/>
          </a:stretch>
        </p:blipFill>
        <p:spPr>
          <a:xfrm>
            <a:off x="6056382" y="5939422"/>
            <a:ext cx="2970587" cy="854822"/>
          </a:xfrm>
          <a:prstGeom prst="rect">
            <a:avLst/>
          </a:prstGeom>
        </p:spPr>
      </p:pic>
      <p:sp>
        <p:nvSpPr>
          <p:cNvPr id="12" name="Subtitle 2">
            <a:extLst>
              <a:ext uri="{FF2B5EF4-FFF2-40B4-BE49-F238E27FC236}">
                <a16:creationId xmlns:a16="http://schemas.microsoft.com/office/drawing/2014/main" id="{953E8E53-3B07-D5CE-D8FF-83C023125B82}"/>
              </a:ext>
            </a:extLst>
          </p:cNvPr>
          <p:cNvSpPr txBox="1">
            <a:spLocks/>
          </p:cNvSpPr>
          <p:nvPr/>
        </p:nvSpPr>
        <p:spPr>
          <a:xfrm>
            <a:off x="962916" y="682219"/>
            <a:ext cx="3609084" cy="2893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n-AU" sz="1800" b="1" kern="0" dirty="0">
                <a:solidFill>
                  <a:prstClr val="black"/>
                </a:solidFill>
              </a:rPr>
              <a:t>Overview of studies by country</a:t>
            </a:r>
            <a:endParaRPr lang="en-AU" sz="1800" dirty="0">
              <a:ea typeface="Times New Roman" panose="02020603050405020304" pitchFamily="18" charset="0"/>
              <a:cs typeface="Times New Roman" panose="02020603050405020304" pitchFamily="18" charset="0"/>
            </a:endParaRPr>
          </a:p>
          <a:p>
            <a:pPr marL="0" indent="0">
              <a:lnSpc>
                <a:spcPct val="100000"/>
              </a:lnSpc>
              <a:spcBef>
                <a:spcPts val="0"/>
              </a:spcBef>
              <a:buFont typeface="Arial" panose="020B0604020202020204" pitchFamily="34" charset="0"/>
              <a:buNone/>
              <a:defRPr/>
            </a:pPr>
            <a:endParaRPr lang="en-US" sz="1600" kern="0" dirty="0">
              <a:solidFill>
                <a:prstClr val="black"/>
              </a:solidFill>
            </a:endParaRPr>
          </a:p>
          <a:p>
            <a:pPr marL="0" indent="0">
              <a:lnSpc>
                <a:spcPct val="100000"/>
              </a:lnSpc>
              <a:spcBef>
                <a:spcPts val="0"/>
              </a:spcBef>
              <a:buFontTx/>
              <a:buNone/>
              <a:defRPr/>
            </a:pPr>
            <a:endParaRPr lang="en-AU" sz="1600" kern="0" dirty="0">
              <a:solidFill>
                <a:prstClr val="black"/>
              </a:solidFill>
            </a:endParaRPr>
          </a:p>
          <a:p>
            <a:pPr marL="0" indent="0">
              <a:buFont typeface="Arial" panose="020B0604020202020204" pitchFamily="34" charset="0"/>
              <a:buNone/>
            </a:pPr>
            <a:endParaRPr lang="en-US" sz="1600" b="1" dirty="0"/>
          </a:p>
        </p:txBody>
      </p:sp>
      <p:pic>
        <p:nvPicPr>
          <p:cNvPr id="1028" name="Picture 4" descr="World Maps: World Continent Maps with Name, Area, Population and Countries">
            <a:extLst>
              <a:ext uri="{FF2B5EF4-FFF2-40B4-BE49-F238E27FC236}">
                <a16:creationId xmlns:a16="http://schemas.microsoft.com/office/drawing/2014/main" id="{A98AD79E-36B3-6013-5B6D-F4CB1D796C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588" y="1433105"/>
            <a:ext cx="8239431" cy="4299953"/>
          </a:xfrm>
          <a:prstGeom prst="rect">
            <a:avLst/>
          </a:prstGeom>
          <a:noFill/>
          <a:extLst>
            <a:ext uri="{909E8E84-426E-40DD-AFC4-6F175D3DCCD1}">
              <a14:hiddenFill xmlns:a14="http://schemas.microsoft.com/office/drawing/2010/main">
                <a:solidFill>
                  <a:srgbClr val="FFFFFF"/>
                </a:solidFill>
              </a14:hiddenFill>
            </a:ext>
          </a:extLst>
        </p:spPr>
      </p:pic>
      <p:sp>
        <p:nvSpPr>
          <p:cNvPr id="16" name="Callout: Right Arrow 15">
            <a:extLst>
              <a:ext uri="{FF2B5EF4-FFF2-40B4-BE49-F238E27FC236}">
                <a16:creationId xmlns:a16="http://schemas.microsoft.com/office/drawing/2014/main" id="{AEFF4BCA-4EDD-41B7-5967-4B7EDBB18092}"/>
              </a:ext>
            </a:extLst>
          </p:cNvPr>
          <p:cNvSpPr/>
          <p:nvPr/>
        </p:nvSpPr>
        <p:spPr>
          <a:xfrm>
            <a:off x="107654" y="1783325"/>
            <a:ext cx="2286000" cy="590550"/>
          </a:xfrm>
          <a:prstGeom prst="right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1 study Canada</a:t>
            </a:r>
          </a:p>
        </p:txBody>
      </p:sp>
      <p:sp>
        <p:nvSpPr>
          <p:cNvPr id="15" name="Rectangle 14">
            <a:extLst>
              <a:ext uri="{FF2B5EF4-FFF2-40B4-BE49-F238E27FC236}">
                <a16:creationId xmlns:a16="http://schemas.microsoft.com/office/drawing/2014/main" id="{657695B5-F24C-4E02-00A8-BD6376A03314}"/>
              </a:ext>
            </a:extLst>
          </p:cNvPr>
          <p:cNvSpPr/>
          <p:nvPr/>
        </p:nvSpPr>
        <p:spPr>
          <a:xfrm>
            <a:off x="971405" y="5939422"/>
            <a:ext cx="1959419" cy="6337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Total studies = 17</a:t>
            </a:r>
          </a:p>
        </p:txBody>
      </p:sp>
      <p:sp>
        <p:nvSpPr>
          <p:cNvPr id="20" name="Callout: Down Arrow 19">
            <a:extLst>
              <a:ext uri="{FF2B5EF4-FFF2-40B4-BE49-F238E27FC236}">
                <a16:creationId xmlns:a16="http://schemas.microsoft.com/office/drawing/2014/main" id="{5FAEB5E1-FD97-9C20-63CE-06D0F2CFEE80}"/>
              </a:ext>
            </a:extLst>
          </p:cNvPr>
          <p:cNvSpPr/>
          <p:nvPr/>
        </p:nvSpPr>
        <p:spPr>
          <a:xfrm>
            <a:off x="4876800" y="1124942"/>
            <a:ext cx="1352550" cy="684808"/>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5 studies UK</a:t>
            </a:r>
          </a:p>
        </p:txBody>
      </p:sp>
      <p:sp>
        <p:nvSpPr>
          <p:cNvPr id="21" name="Callout: Up Arrow 20">
            <a:extLst>
              <a:ext uri="{FF2B5EF4-FFF2-40B4-BE49-F238E27FC236}">
                <a16:creationId xmlns:a16="http://schemas.microsoft.com/office/drawing/2014/main" id="{6A0D5BDF-750F-E687-FEF6-D51EEF2DFA8C}"/>
              </a:ext>
            </a:extLst>
          </p:cNvPr>
          <p:cNvSpPr/>
          <p:nvPr/>
        </p:nvSpPr>
        <p:spPr>
          <a:xfrm>
            <a:off x="6612835" y="4613286"/>
            <a:ext cx="1974712" cy="692361"/>
          </a:xfrm>
          <a:prstGeom prst="up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2 studies Australia</a:t>
            </a:r>
          </a:p>
        </p:txBody>
      </p:sp>
      <p:sp>
        <p:nvSpPr>
          <p:cNvPr id="22" name="Callout: Right Arrow 21">
            <a:extLst>
              <a:ext uri="{FF2B5EF4-FFF2-40B4-BE49-F238E27FC236}">
                <a16:creationId xmlns:a16="http://schemas.microsoft.com/office/drawing/2014/main" id="{8706587E-56A3-6EB6-55B2-88A9B52A82E1}"/>
              </a:ext>
            </a:extLst>
          </p:cNvPr>
          <p:cNvSpPr/>
          <p:nvPr/>
        </p:nvSpPr>
        <p:spPr>
          <a:xfrm>
            <a:off x="117031" y="2471849"/>
            <a:ext cx="2286000" cy="504231"/>
          </a:xfrm>
          <a:prstGeom prst="right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9 studies USA</a:t>
            </a:r>
          </a:p>
        </p:txBody>
      </p:sp>
    </p:spTree>
    <p:extLst>
      <p:ext uri="{BB962C8B-B14F-4D97-AF65-F5344CB8AC3E}">
        <p14:creationId xmlns:p14="http://schemas.microsoft.com/office/powerpoint/2010/main" val="1007803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3421CF-646E-4E32-A5CA-F5328D8BD435}"/>
              </a:ext>
            </a:extLst>
          </p:cNvPr>
          <p:cNvSpPr/>
          <p:nvPr/>
        </p:nvSpPr>
        <p:spPr>
          <a:xfrm>
            <a:off x="0" y="0"/>
            <a:ext cx="786809" cy="6858000"/>
          </a:xfrm>
          <a:prstGeom prst="rect">
            <a:avLst/>
          </a:prstGeom>
          <a:solidFill>
            <a:srgbClr val="2328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330066"/>
              </a:solidFill>
              <a:highlight>
                <a:srgbClr val="232852"/>
              </a:highlight>
            </a:endParaRPr>
          </a:p>
        </p:txBody>
      </p:sp>
      <p:sp>
        <p:nvSpPr>
          <p:cNvPr id="7" name="Rectangle 6">
            <a:extLst>
              <a:ext uri="{FF2B5EF4-FFF2-40B4-BE49-F238E27FC236}">
                <a16:creationId xmlns:a16="http://schemas.microsoft.com/office/drawing/2014/main" id="{319D20B7-E86B-47DE-8A3E-7EFE277B1519}"/>
              </a:ext>
            </a:extLst>
          </p:cNvPr>
          <p:cNvSpPr/>
          <p:nvPr/>
        </p:nvSpPr>
        <p:spPr>
          <a:xfrm>
            <a:off x="0" y="5305647"/>
            <a:ext cx="786809" cy="854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descr="A black background with white text&#10;&#10;Description automatically generated with low confidence">
            <a:extLst>
              <a:ext uri="{FF2B5EF4-FFF2-40B4-BE49-F238E27FC236}">
                <a16:creationId xmlns:a16="http://schemas.microsoft.com/office/drawing/2014/main" id="{9B53B0FB-5AAA-47D1-B531-49A17E75CAE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056382" y="171681"/>
            <a:ext cx="3087618" cy="510537"/>
          </a:xfrm>
          <a:prstGeom prst="rect">
            <a:avLst/>
          </a:prstGeom>
        </p:spPr>
      </p:pic>
      <p:pic>
        <p:nvPicPr>
          <p:cNvPr id="11" name="object 2">
            <a:extLst>
              <a:ext uri="{FF2B5EF4-FFF2-40B4-BE49-F238E27FC236}">
                <a16:creationId xmlns:a16="http://schemas.microsoft.com/office/drawing/2014/main" id="{16E476C4-34DF-4F53-90A3-F4C27B63CC5B}"/>
              </a:ext>
            </a:extLst>
          </p:cNvPr>
          <p:cNvPicPr/>
          <p:nvPr/>
        </p:nvPicPr>
        <p:blipFill>
          <a:blip r:embed="rId4" cstate="print"/>
          <a:stretch>
            <a:fillRect/>
          </a:stretch>
        </p:blipFill>
        <p:spPr>
          <a:xfrm>
            <a:off x="6056382" y="5939422"/>
            <a:ext cx="2970587" cy="854822"/>
          </a:xfrm>
          <a:prstGeom prst="rect">
            <a:avLst/>
          </a:prstGeom>
        </p:spPr>
      </p:pic>
      <p:sp>
        <p:nvSpPr>
          <p:cNvPr id="12" name="Subtitle 2">
            <a:extLst>
              <a:ext uri="{FF2B5EF4-FFF2-40B4-BE49-F238E27FC236}">
                <a16:creationId xmlns:a16="http://schemas.microsoft.com/office/drawing/2014/main" id="{953E8E53-3B07-D5CE-D8FF-83C023125B82}"/>
              </a:ext>
            </a:extLst>
          </p:cNvPr>
          <p:cNvSpPr txBox="1">
            <a:spLocks/>
          </p:cNvSpPr>
          <p:nvPr/>
        </p:nvSpPr>
        <p:spPr>
          <a:xfrm>
            <a:off x="962916" y="682219"/>
            <a:ext cx="4237734" cy="2363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n-AU" sz="1800" b="1" kern="0" dirty="0">
                <a:solidFill>
                  <a:prstClr val="black"/>
                </a:solidFill>
              </a:rPr>
              <a:t>Overview of studies by intervention type</a:t>
            </a:r>
            <a:endParaRPr lang="en-AU" sz="1800" dirty="0">
              <a:ea typeface="Times New Roman" panose="02020603050405020304" pitchFamily="18" charset="0"/>
              <a:cs typeface="Times New Roman" panose="02020603050405020304" pitchFamily="18" charset="0"/>
            </a:endParaRPr>
          </a:p>
          <a:p>
            <a:pPr marL="0" indent="0">
              <a:lnSpc>
                <a:spcPct val="100000"/>
              </a:lnSpc>
              <a:spcBef>
                <a:spcPts val="0"/>
              </a:spcBef>
              <a:buFont typeface="Arial" panose="020B0604020202020204" pitchFamily="34" charset="0"/>
              <a:buNone/>
              <a:defRPr/>
            </a:pPr>
            <a:endParaRPr lang="en-US" sz="1600" kern="0" dirty="0">
              <a:solidFill>
                <a:prstClr val="black"/>
              </a:solidFill>
            </a:endParaRPr>
          </a:p>
          <a:p>
            <a:pPr marL="0" indent="0">
              <a:lnSpc>
                <a:spcPct val="100000"/>
              </a:lnSpc>
              <a:spcBef>
                <a:spcPts val="0"/>
              </a:spcBef>
              <a:buFontTx/>
              <a:buNone/>
              <a:defRPr/>
            </a:pPr>
            <a:endParaRPr lang="en-AU" sz="1600" kern="0" dirty="0">
              <a:solidFill>
                <a:prstClr val="black"/>
              </a:solidFill>
            </a:endParaRPr>
          </a:p>
          <a:p>
            <a:pPr marL="0" indent="0">
              <a:buFont typeface="Arial" panose="020B0604020202020204" pitchFamily="34" charset="0"/>
              <a:buNone/>
            </a:pPr>
            <a:endParaRPr lang="en-US" sz="1600" b="1" dirty="0"/>
          </a:p>
        </p:txBody>
      </p:sp>
      <p:sp>
        <p:nvSpPr>
          <p:cNvPr id="15" name="Rectangle 14">
            <a:extLst>
              <a:ext uri="{FF2B5EF4-FFF2-40B4-BE49-F238E27FC236}">
                <a16:creationId xmlns:a16="http://schemas.microsoft.com/office/drawing/2014/main" id="{657695B5-F24C-4E02-00A8-BD6376A03314}"/>
              </a:ext>
            </a:extLst>
          </p:cNvPr>
          <p:cNvSpPr/>
          <p:nvPr/>
        </p:nvSpPr>
        <p:spPr>
          <a:xfrm>
            <a:off x="971405" y="5939422"/>
            <a:ext cx="1959419" cy="633775"/>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Total studies = 17</a:t>
            </a:r>
          </a:p>
        </p:txBody>
      </p:sp>
      <p:graphicFrame>
        <p:nvGraphicFramePr>
          <p:cNvPr id="6" name="Object 5">
            <a:extLst>
              <a:ext uri="{FF2B5EF4-FFF2-40B4-BE49-F238E27FC236}">
                <a16:creationId xmlns:a16="http://schemas.microsoft.com/office/drawing/2014/main" id="{38E516CB-974F-AC15-D722-ECD51689A07D}"/>
              </a:ext>
            </a:extLst>
          </p:cNvPr>
          <p:cNvGraphicFramePr>
            <a:graphicFrameLocks noChangeAspect="1"/>
          </p:cNvGraphicFramePr>
          <p:nvPr>
            <p:extLst>
              <p:ext uri="{D42A27DB-BD31-4B8C-83A1-F6EECF244321}">
                <p14:modId xmlns:p14="http://schemas.microsoft.com/office/powerpoint/2010/main" val="2839536961"/>
              </p:ext>
            </p:extLst>
          </p:nvPr>
        </p:nvGraphicFramePr>
        <p:xfrm>
          <a:off x="2513106" y="1472140"/>
          <a:ext cx="4641397" cy="3913720"/>
        </p:xfrm>
        <a:graphic>
          <a:graphicData uri="http://schemas.openxmlformats.org/presentationml/2006/ole">
            <mc:AlternateContent xmlns:mc="http://schemas.openxmlformats.org/markup-compatibility/2006">
              <mc:Choice xmlns:v="urn:schemas-microsoft-com:vml" Requires="v">
                <p:oleObj name="Bitmap Image" r:id="rId5" imgW="4495680" imgH="3790800" progId="Paint.Picture">
                  <p:embed/>
                </p:oleObj>
              </mc:Choice>
              <mc:Fallback>
                <p:oleObj name="Bitmap Image" r:id="rId5" imgW="4495680" imgH="3790800" progId="Paint.Picture">
                  <p:embed/>
                  <p:pic>
                    <p:nvPicPr>
                      <p:cNvPr id="0" name=""/>
                      <p:cNvPicPr/>
                      <p:nvPr/>
                    </p:nvPicPr>
                    <p:blipFill>
                      <a:blip r:embed="rId6"/>
                      <a:stretch>
                        <a:fillRect/>
                      </a:stretch>
                    </p:blipFill>
                    <p:spPr>
                      <a:xfrm>
                        <a:off x="2513106" y="1472140"/>
                        <a:ext cx="4641397" cy="3913720"/>
                      </a:xfrm>
                      <a:prstGeom prst="rect">
                        <a:avLst/>
                      </a:prstGeom>
                    </p:spPr>
                  </p:pic>
                </p:oleObj>
              </mc:Fallback>
            </mc:AlternateContent>
          </a:graphicData>
        </a:graphic>
      </p:graphicFrame>
      <p:sp>
        <p:nvSpPr>
          <p:cNvPr id="17" name="Callout: Right Arrow 16">
            <a:extLst>
              <a:ext uri="{FF2B5EF4-FFF2-40B4-BE49-F238E27FC236}">
                <a16:creationId xmlns:a16="http://schemas.microsoft.com/office/drawing/2014/main" id="{7A7C1BF3-CAD5-912B-FCA0-ECEFBE5E9243}"/>
              </a:ext>
            </a:extLst>
          </p:cNvPr>
          <p:cNvSpPr/>
          <p:nvPr/>
        </p:nvSpPr>
        <p:spPr>
          <a:xfrm>
            <a:off x="1162050" y="2199550"/>
            <a:ext cx="1768774" cy="590550"/>
          </a:xfrm>
          <a:prstGeom prst="right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13 individual</a:t>
            </a:r>
          </a:p>
        </p:txBody>
      </p:sp>
      <p:sp>
        <p:nvSpPr>
          <p:cNvPr id="4" name="Callout: Left Arrow 3">
            <a:extLst>
              <a:ext uri="{FF2B5EF4-FFF2-40B4-BE49-F238E27FC236}">
                <a16:creationId xmlns:a16="http://schemas.microsoft.com/office/drawing/2014/main" id="{A1A2FBEB-DE2F-469A-53EC-F4CE242D56DF}"/>
              </a:ext>
            </a:extLst>
          </p:cNvPr>
          <p:cNvSpPr/>
          <p:nvPr/>
        </p:nvSpPr>
        <p:spPr>
          <a:xfrm>
            <a:off x="6767247" y="2204675"/>
            <a:ext cx="1738312" cy="590550"/>
          </a:xfrm>
          <a:prstGeom prst="left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1 structural</a:t>
            </a:r>
          </a:p>
        </p:txBody>
      </p:sp>
      <p:sp>
        <p:nvSpPr>
          <p:cNvPr id="14" name="Callout: Up Arrow 13">
            <a:extLst>
              <a:ext uri="{FF2B5EF4-FFF2-40B4-BE49-F238E27FC236}">
                <a16:creationId xmlns:a16="http://schemas.microsoft.com/office/drawing/2014/main" id="{F844D190-1EC8-B4F5-9DF4-6E16DE33557F}"/>
              </a:ext>
            </a:extLst>
          </p:cNvPr>
          <p:cNvSpPr/>
          <p:nvPr/>
        </p:nvSpPr>
        <p:spPr>
          <a:xfrm>
            <a:off x="3912367" y="5269741"/>
            <a:ext cx="1974712" cy="854821"/>
          </a:xfrm>
          <a:prstGeom prst="upArrowCallout">
            <a:avLst>
              <a:gd name="adj1" fmla="val 25000"/>
              <a:gd name="adj2" fmla="val 19174"/>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3 community</a:t>
            </a:r>
          </a:p>
        </p:txBody>
      </p:sp>
    </p:spTree>
    <p:extLst>
      <p:ext uri="{BB962C8B-B14F-4D97-AF65-F5344CB8AC3E}">
        <p14:creationId xmlns:p14="http://schemas.microsoft.com/office/powerpoint/2010/main" val="42118037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1700</TotalTime>
  <Words>1452</Words>
  <Application>Microsoft Office PowerPoint</Application>
  <PresentationFormat>On-screen Show (4:3)</PresentationFormat>
  <Paragraphs>149</Paragraphs>
  <Slides>21</Slides>
  <Notes>21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Calibri Light</vt:lpstr>
      <vt:lpstr>Office Theme</vt:lpstr>
      <vt:lpstr>Bitmap Image</vt:lpstr>
      <vt:lpstr>A Rapid Review of Interventions to Increase Hepatitis B Testing, Treatment, and Monitoring among Migrants Living in Australia</vt:lpstr>
      <vt:lpstr>Background</vt:lpstr>
      <vt:lpstr>Background</vt:lpstr>
      <vt:lpstr>Individual, community-based, and structural interventions</vt:lpstr>
      <vt:lpstr>Aim</vt:lpstr>
      <vt:lpstr>Methods</vt:lpstr>
      <vt:lpstr>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Implications for research, policy and practice</vt:lpstr>
      <vt:lpstr>Conclusion</vt:lpstr>
      <vt:lpstr>Published paper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SiREN Project Steering Group Meeting</dc:title>
  <dc:creator>Karina Reeves</dc:creator>
  <cp:lastModifiedBy>Kahlia McCausland</cp:lastModifiedBy>
  <cp:revision>69</cp:revision>
  <dcterms:created xsi:type="dcterms:W3CDTF">2021-10-12T07:08:03Z</dcterms:created>
  <dcterms:modified xsi:type="dcterms:W3CDTF">2022-06-15T04:29:45Z</dcterms:modified>
</cp:coreProperties>
</file>