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76" r:id="rId5"/>
    <p:sldId id="465" r:id="rId6"/>
    <p:sldId id="941" r:id="rId7"/>
    <p:sldId id="936" r:id="rId8"/>
    <p:sldId id="554" r:id="rId9"/>
    <p:sldId id="819" r:id="rId10"/>
    <p:sldId id="951" r:id="rId11"/>
    <p:sldId id="952" r:id="rId12"/>
    <p:sldId id="946" r:id="rId13"/>
    <p:sldId id="935" r:id="rId14"/>
    <p:sldId id="939" r:id="rId15"/>
    <p:sldId id="947" r:id="rId16"/>
    <p:sldId id="873" r:id="rId17"/>
    <p:sldId id="909" r:id="rId18"/>
    <p:sldId id="910" r:id="rId19"/>
    <p:sldId id="911" r:id="rId20"/>
    <p:sldId id="912" r:id="rId21"/>
    <p:sldId id="931" r:id="rId22"/>
    <p:sldId id="932" r:id="rId23"/>
    <p:sldId id="933" r:id="rId24"/>
    <p:sldId id="934" r:id="rId25"/>
    <p:sldId id="913" r:id="rId26"/>
    <p:sldId id="914" r:id="rId27"/>
    <p:sldId id="916" r:id="rId28"/>
    <p:sldId id="917" r:id="rId29"/>
    <p:sldId id="918" r:id="rId30"/>
    <p:sldId id="919" r:id="rId31"/>
    <p:sldId id="920" r:id="rId32"/>
    <p:sldId id="953" r:id="rId33"/>
    <p:sldId id="956" r:id="rId34"/>
    <p:sldId id="957" r:id="rId35"/>
    <p:sldId id="954" r:id="rId36"/>
    <p:sldId id="955" r:id="rId37"/>
    <p:sldId id="958" r:id="rId38"/>
    <p:sldId id="961" r:id="rId39"/>
    <p:sldId id="960" r:id="rId40"/>
    <p:sldId id="962" r:id="rId41"/>
    <p:sldId id="963" r:id="rId42"/>
    <p:sldId id="965" r:id="rId43"/>
    <p:sldId id="964" r:id="rId44"/>
    <p:sldId id="966" r:id="rId45"/>
    <p:sldId id="9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0" autoAdjust="0"/>
    <p:restoredTop sz="94291" autoAdjust="0"/>
  </p:normalViewPr>
  <p:slideViewPr>
    <p:cSldViewPr snapToGrid="0" snapToObjects="1">
      <p:cViewPr varScale="1">
        <p:scale>
          <a:sx n="112" d="100"/>
          <a:sy n="112" d="100"/>
        </p:scale>
        <p:origin x="942" y="96"/>
      </p:cViewPr>
      <p:guideLst/>
    </p:cSldViewPr>
  </p:slideViewPr>
  <p:notesTextViewPr>
    <p:cViewPr>
      <p:scale>
        <a:sx n="1" d="1"/>
        <a:sy n="1" d="1"/>
      </p:scale>
      <p:origin x="0" y="0"/>
    </p:cViewPr>
  </p:notesTextViewPr>
  <p:sorterViewPr>
    <p:cViewPr>
      <p:scale>
        <a:sx n="100" d="100"/>
        <a:sy n="100" d="100"/>
      </p:scale>
      <p:origin x="0" y="-26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38DF0-660F-F144-ADED-C563F230D70F}"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6C6FE-03D5-DC4E-97CB-6AFCEC2E03CF}" type="slidenum">
              <a:rPr lang="en-US" smtClean="0"/>
              <a:t>‹#›</a:t>
            </a:fld>
            <a:endParaRPr lang="en-US"/>
          </a:p>
        </p:txBody>
      </p:sp>
    </p:spTree>
    <p:extLst>
      <p:ext uri="{BB962C8B-B14F-4D97-AF65-F5344CB8AC3E}">
        <p14:creationId xmlns:p14="http://schemas.microsoft.com/office/powerpoint/2010/main" val="342149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C26AFD3-ACDC-2246-B905-C6090D17F9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8697B24A-A60B-234E-8FCE-238EE0C7E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Intro: Bridget</a:t>
            </a:r>
          </a:p>
        </p:txBody>
      </p:sp>
      <p:sp>
        <p:nvSpPr>
          <p:cNvPr id="16387" name="Slide Number Placeholder 3">
            <a:extLst>
              <a:ext uri="{FF2B5EF4-FFF2-40B4-BE49-F238E27FC236}">
                <a16:creationId xmlns:a16="http://schemas.microsoft.com/office/drawing/2014/main" id="{EBFCD5E7-A5FE-2E41-9A46-77AC3F1E1B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4D56CA-A1B4-7A4B-80B1-E00B833644CC}" type="slidenum">
              <a:rPr lang="en-US" altLang="en-US">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4143527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4619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5096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69250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81190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6303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654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49895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9386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0382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87394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AF64D28-B103-DD4A-A248-C57AA092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8C5B25F-E6A4-E647-B0BB-4096906B5F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DBDBAEB5-EFEE-0946-81D3-193E0C8015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C73C39-DEEB-254B-B237-30A63683F52C}"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377992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714709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21</a:t>
            </a:fld>
            <a:endParaRPr lang="en-US" altLang="en-US" sz="1200">
              <a:latin typeface="Calibri" panose="020F0502020204030204" pitchFamily="34" charset="0"/>
            </a:endParaRPr>
          </a:p>
        </p:txBody>
      </p:sp>
    </p:spTree>
    <p:extLst>
      <p:ext uri="{BB962C8B-B14F-4D97-AF65-F5344CB8AC3E}">
        <p14:creationId xmlns:p14="http://schemas.microsoft.com/office/powerpoint/2010/main" val="83873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68276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20211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63699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02006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5473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906551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94521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29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5872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A50084B2-8754-8542-8794-F6A35D5695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68E32887-1D20-B64D-AE72-C5EA586BBD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3" name="Slide Number Placeholder 3">
            <a:extLst>
              <a:ext uri="{FF2B5EF4-FFF2-40B4-BE49-F238E27FC236}">
                <a16:creationId xmlns:a16="http://schemas.microsoft.com/office/drawing/2014/main" id="{DD1F59D7-FB4F-A849-A2C8-9077561AC3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6C61EB-55E0-0B47-8D54-DA95A568EB94}"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4244871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602668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6706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96264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75298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58228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79310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36</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0026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83865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08984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39</a:t>
            </a:fld>
            <a:endParaRPr lang="en-US" altLang="en-US" sz="1200">
              <a:latin typeface="Calibri" panose="020F0502020204030204" pitchFamily="34" charset="0"/>
            </a:endParaRPr>
          </a:p>
        </p:txBody>
      </p:sp>
    </p:spTree>
    <p:extLst>
      <p:ext uri="{BB962C8B-B14F-4D97-AF65-F5344CB8AC3E}">
        <p14:creationId xmlns:p14="http://schemas.microsoft.com/office/powerpoint/2010/main" val="5420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17499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40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08607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41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95677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42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7852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63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DECC13-4D6A-D940-B3A1-7B436213BB0F}" type="slidenum">
              <a:rPr lang="en-US" smtClean="0"/>
              <a:t>6</a:t>
            </a:fld>
            <a:endParaRPr lang="en-US"/>
          </a:p>
        </p:txBody>
      </p:sp>
    </p:spTree>
    <p:extLst>
      <p:ext uri="{BB962C8B-B14F-4D97-AF65-F5344CB8AC3E}">
        <p14:creationId xmlns:p14="http://schemas.microsoft.com/office/powerpoint/2010/main" val="231488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3666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6B1FCC-A586-0D43-9255-E10901D00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EB47000B-8090-684A-AFE2-30580E054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Kai</a:t>
            </a:r>
          </a:p>
        </p:txBody>
      </p:sp>
      <p:sp>
        <p:nvSpPr>
          <p:cNvPr id="26627" name="Slide Number Placeholder 3">
            <a:extLst>
              <a:ext uri="{FF2B5EF4-FFF2-40B4-BE49-F238E27FC236}">
                <a16:creationId xmlns:a16="http://schemas.microsoft.com/office/drawing/2014/main" id="{7CC91AA7-BBBE-544E-A9B9-C15D74B6F0EF}"/>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B0B9267-060F-3F40-AC12-3E8F2ABAB4A1}" type="slidenum">
              <a:rPr lang="en-US" altLang="en-US" sz="1200">
                <a:latin typeface="Calibri" panose="020F0502020204030204" pitchFamily="34" charset="0"/>
              </a:rPr>
              <a:pPr algn="r"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8882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Shape 156">
            <a:extLst>
              <a:ext uri="{FF2B5EF4-FFF2-40B4-BE49-F238E27FC236}">
                <a16:creationId xmlns:a16="http://schemas.microsoft.com/office/drawing/2014/main" id="{7DCBC57D-1AF4-BC4B-BAEB-808B4C5B378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a:t>Kai- intersex content</a:t>
            </a:r>
          </a:p>
        </p:txBody>
      </p:sp>
      <p:sp>
        <p:nvSpPr>
          <p:cNvPr id="65538" name="Shape 157">
            <a:extLst>
              <a:ext uri="{FF2B5EF4-FFF2-40B4-BE49-F238E27FC236}">
                <a16:creationId xmlns:a16="http://schemas.microsoft.com/office/drawing/2014/main" id="{44538A74-6E2D-D044-9E2D-2A7F112D19C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31156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58842-058B-8245-A613-5A3E9A13D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11117-9AA6-F241-B4FE-59887052C3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532489-598F-5443-8D60-F55E70382C23}"/>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F8F6A740-D31B-884F-A896-73F53125B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0C59F-DA21-474E-8CC7-AFCEEDC5840C}"/>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1337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0F6B-0F20-D94C-8EC6-7D35CA3CE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88BCAD-0185-C142-93DF-19CB2AE31A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F852A-9DF5-574A-B6B8-5106B5A081E5}"/>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20A1D0A3-DADA-5445-AD46-8F71F54F1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D04E3-8F33-0C46-AEBF-5E0AD5DFE834}"/>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219188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CA6AC9-91A3-124E-B910-BD4F5BE0B5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453D2-22AD-3D44-8F42-DAF7D1EA1F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238B6-AC31-B142-BED7-8E54E0E101B9}"/>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3DCC4D30-305D-9140-8510-D704394DE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2ED07-11D9-C84F-B366-654D740F1362}"/>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380349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1FD-A48F-9E42-B025-E9B11D972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073AA-989E-A347-AD85-8832B9EE6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B3A17-4D19-B448-90A3-F95FE45A0310}"/>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13462A33-83A1-B642-AF3B-8A9566912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ABE4F-326F-2640-B2E3-E690B78BE0F2}"/>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222590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108D-B906-EA44-A597-44B4F2FEA5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86324B-FD15-804D-9355-A8452F952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7E3B64-5FA1-904D-81CC-ACB3018AD8A2}"/>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6E2C4799-9012-5642-96C0-64E152CAB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A2A89-D88B-7C4A-B4B8-2052EA294C0F}"/>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370425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F10F-0E5E-BE4D-A974-7AE9BAB06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3B164-5672-CB41-970B-7D427944DB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999DDA-6F93-DB4A-8CE8-E5F23FF11C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1C3FC-2022-BB4F-90E0-97028DF5F8D4}"/>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6" name="Footer Placeholder 5">
            <a:extLst>
              <a:ext uri="{FF2B5EF4-FFF2-40B4-BE49-F238E27FC236}">
                <a16:creationId xmlns:a16="http://schemas.microsoft.com/office/drawing/2014/main" id="{2B9DAB18-027F-F24A-B1D2-BF8EE8E44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2C7FB-7586-9940-B34E-5F01C3BA1C24}"/>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395663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8202-F02B-0D41-8461-193A88DD30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74707-9AB4-484E-9437-03A7AD38A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57755E-FD78-B143-BC12-91C624E7BC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18A3-77BC-7140-B643-717B4F70C9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1D5F7F-AEDB-AB4D-A09A-D4A560AD2F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AE15D7-37E4-6246-81E4-63F430485195}"/>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8" name="Footer Placeholder 7">
            <a:extLst>
              <a:ext uri="{FF2B5EF4-FFF2-40B4-BE49-F238E27FC236}">
                <a16:creationId xmlns:a16="http://schemas.microsoft.com/office/drawing/2014/main" id="{EFD704BC-DD7E-C941-B7EF-AA24EE52E5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26E1D-0597-974C-AEA6-1A1C5F68043E}"/>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106768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F2AE-E09F-D54D-B902-3A49E1B94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F07736-54CD-5D4F-863A-003D750DCF70}"/>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4" name="Footer Placeholder 3">
            <a:extLst>
              <a:ext uri="{FF2B5EF4-FFF2-40B4-BE49-F238E27FC236}">
                <a16:creationId xmlns:a16="http://schemas.microsoft.com/office/drawing/2014/main" id="{325A6FB6-CECB-B647-B385-2E958D2F04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88995D-FCCA-804F-903D-5CFAD56EDDA0}"/>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203474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DB54E-E494-B446-861B-2B0DAC1282A9}"/>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3" name="Footer Placeholder 2">
            <a:extLst>
              <a:ext uri="{FF2B5EF4-FFF2-40B4-BE49-F238E27FC236}">
                <a16:creationId xmlns:a16="http://schemas.microsoft.com/office/drawing/2014/main" id="{768036B8-6829-6546-B16B-31F8432EE2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6825C-3EF2-7F48-BFAB-45DA412568FE}"/>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257293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1669-87DD-7D41-8E2A-D1E14B32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6A27E5-4933-E14D-A71A-2BFCA1B7F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52BE0-EBFD-F842-8E3E-47D65748E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48D30C-F68E-9744-851B-16CB7F7D5E5B}"/>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6" name="Footer Placeholder 5">
            <a:extLst>
              <a:ext uri="{FF2B5EF4-FFF2-40B4-BE49-F238E27FC236}">
                <a16:creationId xmlns:a16="http://schemas.microsoft.com/office/drawing/2014/main" id="{836B4DDC-51CE-0D4E-9CC8-AE532426F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F8C55-0CE9-1045-9F55-E0CEC1BABF2F}"/>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4031351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2F2E-B2E4-6341-B351-55C70C0A2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A59382-4DA4-1A4C-8BDB-EC17CB3D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9C7C2-20F4-F94D-9AF9-3A66A0629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54C9-318C-584B-A5AA-4B9ECB736F93}"/>
              </a:ext>
            </a:extLst>
          </p:cNvPr>
          <p:cNvSpPr>
            <a:spLocks noGrp="1"/>
          </p:cNvSpPr>
          <p:nvPr>
            <p:ph type="dt" sz="half" idx="10"/>
          </p:nvPr>
        </p:nvSpPr>
        <p:spPr/>
        <p:txBody>
          <a:bodyPr/>
          <a:lstStyle/>
          <a:p>
            <a:fld id="{E55463E2-959D-9749-BFEC-228EDC04330B}" type="datetimeFigureOut">
              <a:rPr lang="en-US" smtClean="0"/>
              <a:t>6/15/2022</a:t>
            </a:fld>
            <a:endParaRPr lang="en-US"/>
          </a:p>
        </p:txBody>
      </p:sp>
      <p:sp>
        <p:nvSpPr>
          <p:cNvPr id="6" name="Footer Placeholder 5">
            <a:extLst>
              <a:ext uri="{FF2B5EF4-FFF2-40B4-BE49-F238E27FC236}">
                <a16:creationId xmlns:a16="http://schemas.microsoft.com/office/drawing/2014/main" id="{0B2AD27D-AE71-B841-B9C8-3F7DA7F57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88D61-DB03-6A44-A81E-92F10D72552B}"/>
              </a:ext>
            </a:extLst>
          </p:cNvPr>
          <p:cNvSpPr>
            <a:spLocks noGrp="1"/>
          </p:cNvSpPr>
          <p:nvPr>
            <p:ph type="sldNum" sz="quarter" idx="12"/>
          </p:nvPr>
        </p:nvSpPr>
        <p:spPr/>
        <p:txBody>
          <a:bodyPr/>
          <a:lstStyle/>
          <a:p>
            <a:fld id="{C8BBDBAC-9D2A-614A-9604-31E883EB3ACF}" type="slidenum">
              <a:rPr lang="en-US" smtClean="0"/>
              <a:t>‹#›</a:t>
            </a:fld>
            <a:endParaRPr lang="en-US"/>
          </a:p>
        </p:txBody>
      </p:sp>
    </p:spTree>
    <p:extLst>
      <p:ext uri="{BB962C8B-B14F-4D97-AF65-F5344CB8AC3E}">
        <p14:creationId xmlns:p14="http://schemas.microsoft.com/office/powerpoint/2010/main" val="41807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DE0E2-1A56-0646-B445-406BA437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18A37F-2A81-9C42-901A-27E3152A5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32B39-9CAA-D740-A425-99FA81630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463E2-959D-9749-BFEC-228EDC04330B}" type="datetimeFigureOut">
              <a:rPr lang="en-US" smtClean="0"/>
              <a:t>6/15/2022</a:t>
            </a:fld>
            <a:endParaRPr lang="en-US"/>
          </a:p>
        </p:txBody>
      </p:sp>
      <p:sp>
        <p:nvSpPr>
          <p:cNvPr id="5" name="Footer Placeholder 4">
            <a:extLst>
              <a:ext uri="{FF2B5EF4-FFF2-40B4-BE49-F238E27FC236}">
                <a16:creationId xmlns:a16="http://schemas.microsoft.com/office/drawing/2014/main" id="{DDDFC145-CA9F-2B41-8436-FAF5C280F4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C57777-4B24-B649-AB62-D2B522334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BDBAC-9D2A-614A-9604-31E883EB3ACF}" type="slidenum">
              <a:rPr lang="en-US" smtClean="0"/>
              <a:t>‹#›</a:t>
            </a:fld>
            <a:endParaRPr lang="en-US"/>
          </a:p>
        </p:txBody>
      </p:sp>
    </p:spTree>
    <p:extLst>
      <p:ext uri="{BB962C8B-B14F-4D97-AF65-F5344CB8AC3E}">
        <p14:creationId xmlns:p14="http://schemas.microsoft.com/office/powerpoint/2010/main" val="73488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theyepproject.org.au/resources/referral-resource-2020/" TargetMode="External"/><Relationship Id="rId5" Type="http://schemas.openxmlformats.org/officeDocument/2006/relationships/image" Target="../media/image17.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jpe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jpe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jpe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jpeg"/><Relationship Id="rId7"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jpeg"/><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B05C0A7-AD98-EA48-969D-C9EAE688B0E9}"/>
              </a:ext>
            </a:extLst>
          </p:cNvPr>
          <p:cNvSpPr>
            <a:spLocks noGrp="1"/>
          </p:cNvSpPr>
          <p:nvPr>
            <p:ph type="ctrTitle"/>
          </p:nvPr>
        </p:nvSpPr>
        <p:spPr/>
        <p:txBody>
          <a:bodyPr/>
          <a:lstStyle/>
          <a:p>
            <a:pPr eaLnBrk="1" hangingPunct="1"/>
            <a:endParaRPr lang="en-US" altLang="en-US"/>
          </a:p>
        </p:txBody>
      </p:sp>
      <p:sp>
        <p:nvSpPr>
          <p:cNvPr id="15362" name="Subtitle 2">
            <a:extLst>
              <a:ext uri="{FF2B5EF4-FFF2-40B4-BE49-F238E27FC236}">
                <a16:creationId xmlns:a16="http://schemas.microsoft.com/office/drawing/2014/main" id="{D0ACC959-BCEF-C145-8EAD-DADD4591632E}"/>
              </a:ext>
            </a:extLst>
          </p:cNvPr>
          <p:cNvSpPr>
            <a:spLocks noGrp="1"/>
          </p:cNvSpPr>
          <p:nvPr>
            <p:ph type="subTitle" idx="1"/>
          </p:nvPr>
        </p:nvSpPr>
        <p:spPr/>
        <p:txBody>
          <a:bodyPr/>
          <a:lstStyle/>
          <a:p>
            <a:pPr eaLnBrk="1" hangingPunct="1"/>
            <a:endParaRPr lang="en-US" altLang="en-US"/>
          </a:p>
        </p:txBody>
      </p:sp>
      <p:pic>
        <p:nvPicPr>
          <p:cNvPr id="15363" name="Picture 3" descr="YEP-title-background.jpg">
            <a:extLst>
              <a:ext uri="{FF2B5EF4-FFF2-40B4-BE49-F238E27FC236}">
                <a16:creationId xmlns:a16="http://schemas.microsoft.com/office/drawing/2014/main" id="{7CDB0808-C2AA-0E45-8F7C-878D50BD3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a:extLst>
              <a:ext uri="{FF2B5EF4-FFF2-40B4-BE49-F238E27FC236}">
                <a16:creationId xmlns:a16="http://schemas.microsoft.com/office/drawing/2014/main" id="{F8CCB234-F5F3-5147-ABF3-7A6FE938FF8F}"/>
              </a:ext>
            </a:extLst>
          </p:cNvPr>
          <p:cNvSpPr txBox="1">
            <a:spLocks noChangeArrowheads="1"/>
          </p:cNvSpPr>
          <p:nvPr/>
        </p:nvSpPr>
        <p:spPr bwMode="auto">
          <a:xfrm>
            <a:off x="2225223" y="2565847"/>
            <a:ext cx="7741554"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solidFill>
                  <a:schemeClr val="bg1"/>
                </a:solidFill>
                <a:latin typeface="+mn-lt"/>
                <a:ea typeface="Eurostile" panose="020B0504020202050204" pitchFamily="34" charset="77"/>
                <a:cs typeface="Eurostile" panose="020B0504020202050204" pitchFamily="34" charset="77"/>
              </a:rPr>
              <a:t>The YEP Project</a:t>
            </a:r>
          </a:p>
          <a:p>
            <a:pPr algn="ctr" eaLnBrk="1" hangingPunct="1">
              <a:lnSpc>
                <a:spcPct val="100000"/>
              </a:lnSpc>
              <a:spcBef>
                <a:spcPct val="0"/>
              </a:spcBef>
              <a:buFontTx/>
              <a:buNone/>
            </a:pPr>
            <a:r>
              <a:rPr lang="en-US" sz="2400" i="1" dirty="0">
                <a:solidFill>
                  <a:schemeClr val="bg1"/>
                </a:solidFill>
                <a:latin typeface="+mn-lt"/>
              </a:rPr>
              <a:t>SiREN Symposium 2022</a:t>
            </a:r>
          </a:p>
          <a:p>
            <a:pPr algn="ctr" eaLnBrk="1" hangingPunct="1">
              <a:lnSpc>
                <a:spcPct val="100000"/>
              </a:lnSpc>
              <a:spcBef>
                <a:spcPct val="0"/>
              </a:spcBef>
              <a:buFontTx/>
              <a:buNone/>
            </a:pPr>
            <a:endParaRPr lang="en-IE" sz="1800" i="1" dirty="0">
              <a:solidFill>
                <a:schemeClr val="bg1"/>
              </a:solidFill>
              <a:latin typeface="+mn-lt"/>
            </a:endParaRPr>
          </a:p>
          <a:p>
            <a:pPr algn="ctr" eaLnBrk="1" hangingPunct="1">
              <a:lnSpc>
                <a:spcPct val="100000"/>
              </a:lnSpc>
              <a:spcBef>
                <a:spcPct val="0"/>
              </a:spcBef>
              <a:buFontTx/>
              <a:buNone/>
            </a:pPr>
            <a:r>
              <a:rPr lang="en-AU" sz="2600" b="1" dirty="0">
                <a:solidFill>
                  <a:schemeClr val="bg1"/>
                </a:solidFill>
                <a:effectLst/>
                <a:latin typeface="Calibri" panose="020F0502020204030204" pitchFamily="34" charset="0"/>
                <a:ea typeface="Calibri" panose="020F0502020204030204" pitchFamily="34" charset="0"/>
              </a:rPr>
              <a:t>Innovative adaptions in youth sexual health education, in response to COVID-19.</a:t>
            </a:r>
            <a:endParaRPr lang="en-US" altLang="en-US" sz="2600" b="1" dirty="0">
              <a:solidFill>
                <a:schemeClr val="bg1"/>
              </a:solidFill>
              <a:latin typeface="+mn-lt"/>
              <a:ea typeface="Eurostile" panose="020B0504020202050204" pitchFamily="34" charset="77"/>
              <a:cs typeface="Eurostile" panose="020B0504020202050204" pitchFamily="34" charset="77"/>
            </a:endParaRPr>
          </a:p>
        </p:txBody>
      </p:sp>
      <p:sp>
        <p:nvSpPr>
          <p:cNvPr id="8" name="Rectangle 7">
            <a:extLst>
              <a:ext uri="{FF2B5EF4-FFF2-40B4-BE49-F238E27FC236}">
                <a16:creationId xmlns:a16="http://schemas.microsoft.com/office/drawing/2014/main" id="{6DE7991F-55BA-8A45-BEB6-D247FDD0FE94}"/>
              </a:ext>
            </a:extLst>
          </p:cNvPr>
          <p:cNvSpPr>
            <a:spLocks noChangeArrowheads="1"/>
          </p:cNvSpPr>
          <p:nvPr/>
        </p:nvSpPr>
        <p:spPr bwMode="auto">
          <a:xfrm>
            <a:off x="7562850" y="1244600"/>
            <a:ext cx="2800350" cy="908050"/>
          </a:xfrm>
          <a:prstGeom prst="rect">
            <a:avLst/>
          </a:prstGeom>
          <a:solidFill>
            <a:schemeClr val="bg1"/>
          </a:solidFill>
          <a:ln w="6350">
            <a:solidFill>
              <a:schemeClr val="bg1"/>
            </a:solidFill>
            <a:miter lim="800000"/>
            <a:headEnd/>
            <a:tailEnd/>
          </a:ln>
          <a:effectLst>
            <a:outerShdw blurRad="63500" dist="23000" dir="5400000" rotWithShape="0">
              <a:srgbClr val="000000">
                <a:alpha val="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AU" altLang="en-US" sz="1800">
              <a:solidFill>
                <a:srgbClr val="FFFFFF"/>
              </a:solidFill>
            </a:endParaRPr>
          </a:p>
        </p:txBody>
      </p:sp>
      <p:pic>
        <p:nvPicPr>
          <p:cNvPr id="15366" name="Picture 6" descr="YEP-background.jpg">
            <a:extLst>
              <a:ext uri="{FF2B5EF4-FFF2-40B4-BE49-F238E27FC236}">
                <a16:creationId xmlns:a16="http://schemas.microsoft.com/office/drawing/2014/main" id="{CA22FC2F-F819-E04D-8F7A-41A5557B20CA}"/>
              </a:ext>
            </a:extLst>
          </p:cNvPr>
          <p:cNvPicPr>
            <a:picLocks noChangeAspect="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30163"/>
            <a:ext cx="4651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YACWA logo PURPLE (1).jpg">
            <a:extLst>
              <a:ext uri="{FF2B5EF4-FFF2-40B4-BE49-F238E27FC236}">
                <a16:creationId xmlns:a16="http://schemas.microsoft.com/office/drawing/2014/main" id="{74A1E0B5-A282-8746-9BC4-785164E89A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62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02154" y="410285"/>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Key Aims During COVID-19</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1610943"/>
            <a:ext cx="9948153" cy="4708981"/>
          </a:xfrm>
          <a:prstGeom prst="rect">
            <a:avLst/>
          </a:prstGeom>
          <a:noFill/>
        </p:spPr>
        <p:txBody>
          <a:bodyPr wrap="square" rtlCol="0">
            <a:spAutoFit/>
          </a:bodyPr>
          <a:lstStyle/>
          <a:p>
            <a:pPr fontAlgn="base"/>
            <a:r>
              <a:rPr lang="en-US" sz="2200" b="1" dirty="0"/>
              <a:t>Provide responsive and engaging sexual health messaging </a:t>
            </a:r>
          </a:p>
          <a:p>
            <a:pPr fontAlgn="base"/>
            <a:r>
              <a:rPr lang="en-US" sz="2200" b="1" dirty="0"/>
              <a:t>for young people and the youth sector.</a:t>
            </a:r>
          </a:p>
          <a:p>
            <a:pPr fontAlgn="base"/>
            <a:endParaRPr lang="en-US" sz="2200" b="1" dirty="0"/>
          </a:p>
          <a:p>
            <a:pPr fontAlgn="base"/>
            <a:r>
              <a:rPr lang="en-US" dirty="0"/>
              <a:t>Pivot to online delivery:</a:t>
            </a:r>
          </a:p>
          <a:p>
            <a:pPr marL="285750" indent="-285750" fontAlgn="base">
              <a:buFont typeface="Arial" panose="020B0604020202020204" pitchFamily="34" charset="0"/>
              <a:buChar char="•"/>
            </a:pPr>
            <a:r>
              <a:rPr lang="en-US" dirty="0"/>
              <a:t>Increase YEP’s presence on social media to provide responsive and up-to-date information to young people directly and the youth sector. </a:t>
            </a:r>
          </a:p>
          <a:p>
            <a:pPr marL="285750" indent="-285750" fontAlgn="base">
              <a:buFont typeface="Arial" panose="020B0604020202020204" pitchFamily="34" charset="0"/>
              <a:buChar char="•"/>
            </a:pPr>
            <a:r>
              <a:rPr lang="en-US" dirty="0"/>
              <a:t>Improve access for young people who do not have access to technology or the internet, create resources that are youth friendly, engaging and in easy English. Ensure that these can be easily used by young people independently, but can also be used by youth workers in their roles by downloading and shared directly with clients or posted to a location.</a:t>
            </a:r>
          </a:p>
          <a:p>
            <a:pPr marL="285750" indent="-285750" fontAlgn="base">
              <a:buFont typeface="Arial" panose="020B0604020202020204" pitchFamily="34" charset="0"/>
              <a:buChar char="•"/>
            </a:pPr>
            <a:r>
              <a:rPr lang="en-US" dirty="0"/>
              <a:t>Provide topical and relevant youth sector professional development via webinars.</a:t>
            </a:r>
          </a:p>
          <a:p>
            <a:pPr marL="285750" indent="-285750" fontAlgn="base">
              <a:buFont typeface="Arial" panose="020B0604020202020204" pitchFamily="34" charset="0"/>
              <a:buChar char="•"/>
            </a:pPr>
            <a:r>
              <a:rPr lang="en-US" dirty="0"/>
              <a:t>Provide youth services with youth peer webinars for their clients.</a:t>
            </a:r>
          </a:p>
          <a:p>
            <a:pPr fontAlgn="base"/>
            <a:r>
              <a:rPr lang="en-US" i="1" dirty="0"/>
              <a:t>      (this included services like the City of </a:t>
            </a:r>
            <a:r>
              <a:rPr lang="en-US" i="1" dirty="0" err="1"/>
              <a:t>Kwinana</a:t>
            </a:r>
            <a:r>
              <a:rPr lang="en-US" i="1" dirty="0"/>
              <a:t>, the Shire of </a:t>
            </a:r>
            <a:r>
              <a:rPr lang="en-US" i="1" dirty="0" err="1"/>
              <a:t>Jarradahle</a:t>
            </a:r>
            <a:r>
              <a:rPr lang="en-US" i="1" dirty="0"/>
              <a:t> and North Metro </a:t>
            </a:r>
            <a:r>
              <a:rPr lang="en-US" i="1" dirty="0" err="1"/>
              <a:t>Tafe</a:t>
            </a:r>
            <a:r>
              <a:rPr lang="en-US" i="1" dirty="0"/>
              <a:t>).</a:t>
            </a:r>
          </a:p>
          <a:p>
            <a:pPr marL="285750" indent="-285750" fontAlgn="base">
              <a:buFont typeface="Arial" panose="020B0604020202020204" pitchFamily="34" charset="0"/>
              <a:buChar char="•"/>
            </a:pPr>
            <a:r>
              <a:rPr lang="en-US" dirty="0"/>
              <a:t>Provide messaging across a number of channels through a variety of mediums to increase reach of sub demographics and learning needs.</a:t>
            </a:r>
          </a:p>
          <a:p>
            <a:pPr fontAlgn="base"/>
            <a:endParaRPr lang="en-US" dirty="0"/>
          </a:p>
        </p:txBody>
      </p:sp>
    </p:spTree>
    <p:extLst>
      <p:ext uri="{BB962C8B-B14F-4D97-AF65-F5344CB8AC3E}">
        <p14:creationId xmlns:p14="http://schemas.microsoft.com/office/powerpoint/2010/main" val="179636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7326312" y="2047876"/>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ea typeface="Eurostile" panose="020B0504020202050204" pitchFamily="34" charset="77"/>
                <a:cs typeface="Eurostile" panose="020B0504020202050204" pitchFamily="34" charset="77"/>
              </a:rPr>
              <a:t>Youth Sector Webinars</a:t>
            </a:r>
          </a:p>
          <a:p>
            <a:pPr eaLnBrk="1" hangingPunct="1">
              <a:lnSpc>
                <a:spcPct val="100000"/>
              </a:lnSpc>
              <a:spcBef>
                <a:spcPct val="0"/>
              </a:spcBef>
              <a:buFontTx/>
              <a:buNone/>
            </a:pPr>
            <a:r>
              <a:rPr lang="en-US" altLang="en-US" sz="2400" b="1" dirty="0">
                <a:ea typeface="Eurostile" panose="020B0504020202050204" pitchFamily="34" charset="77"/>
                <a:cs typeface="Eurostile" panose="020B0504020202050204" pitchFamily="34" charset="77"/>
              </a:rPr>
              <a:t> via Zoom</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4396883-B4FA-4390-93AA-10D462695F92}"/>
              </a:ext>
            </a:extLst>
          </p:cNvPr>
          <p:cNvPicPr>
            <a:picLocks noChangeAspect="1"/>
          </p:cNvPicPr>
          <p:nvPr/>
        </p:nvPicPr>
        <p:blipFill>
          <a:blip r:embed="rId5"/>
          <a:stretch>
            <a:fillRect/>
          </a:stretch>
        </p:blipFill>
        <p:spPr>
          <a:xfrm>
            <a:off x="1524000" y="1694437"/>
            <a:ext cx="4620638" cy="4620638"/>
          </a:xfrm>
          <a:prstGeom prst="rect">
            <a:avLst/>
          </a:prstGeom>
        </p:spPr>
      </p:pic>
      <p:sp>
        <p:nvSpPr>
          <p:cNvPr id="7" name="Rectangle 8">
            <a:extLst>
              <a:ext uri="{FF2B5EF4-FFF2-40B4-BE49-F238E27FC236}">
                <a16:creationId xmlns:a16="http://schemas.microsoft.com/office/drawing/2014/main" id="{70B02E45-F9D1-E545-9F3D-DC09ABAF1D64}"/>
              </a:ext>
            </a:extLst>
          </p:cNvPr>
          <p:cNvSpPr>
            <a:spLocks noChangeArrowheads="1"/>
          </p:cNvSpPr>
          <p:nvPr/>
        </p:nvSpPr>
        <p:spPr bwMode="auto">
          <a:xfrm>
            <a:off x="1849438" y="423069"/>
            <a:ext cx="513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 Webinars</a:t>
            </a:r>
          </a:p>
        </p:txBody>
      </p:sp>
      <p:sp>
        <p:nvSpPr>
          <p:cNvPr id="2" name="TextBox 1">
            <a:extLst>
              <a:ext uri="{FF2B5EF4-FFF2-40B4-BE49-F238E27FC236}">
                <a16:creationId xmlns:a16="http://schemas.microsoft.com/office/drawing/2014/main" id="{038AF42F-605B-564B-A880-43184BAB8A4C}"/>
              </a:ext>
            </a:extLst>
          </p:cNvPr>
          <p:cNvSpPr txBox="1"/>
          <p:nvPr/>
        </p:nvSpPr>
        <p:spPr>
          <a:xfrm>
            <a:off x="1524000" y="1579563"/>
            <a:ext cx="4805363" cy="4964112"/>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59097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ea typeface="Monda"/>
                <a:cs typeface="Monda"/>
                <a:sym typeface="Monda"/>
              </a:rPr>
              <a:t>#SociallyDistantSTITesting</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00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839912" y="493714"/>
            <a:ext cx="513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400" b="1" dirty="0">
                <a:solidFill>
                  <a:schemeClr val="bg1"/>
                </a:solidFill>
                <a:ea typeface="Eurostile" panose="020B0504020202050204" pitchFamily="34" charset="77"/>
                <a:cs typeface="Eurostile" panose="020B0504020202050204" pitchFamily="34" charset="77"/>
              </a:rPr>
              <a:t>#</a:t>
            </a:r>
            <a:r>
              <a:rPr lang="en-US" altLang="en-US" sz="2400" b="1" dirty="0" err="1">
                <a:solidFill>
                  <a:schemeClr val="bg1"/>
                </a:solidFill>
                <a:ea typeface="Eurostile" panose="020B0504020202050204" pitchFamily="34" charset="77"/>
                <a:cs typeface="Eurostile" panose="020B0504020202050204" pitchFamily="34" charset="77"/>
              </a:rPr>
              <a:t>SociallyDistantSTITesting</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389518"/>
            <a:ext cx="6793523" cy="4572678"/>
          </a:xfrm>
          <a:prstGeom prst="rect">
            <a:avLst/>
          </a:prstGeom>
        </p:spPr>
      </p:pic>
      <p:sp>
        <p:nvSpPr>
          <p:cNvPr id="5" name="TextBox 4"/>
          <p:cNvSpPr txBox="1"/>
          <p:nvPr/>
        </p:nvSpPr>
        <p:spPr>
          <a:xfrm flipH="1">
            <a:off x="2066972" y="6179620"/>
            <a:ext cx="7589912" cy="369332"/>
          </a:xfrm>
          <a:prstGeom prst="rect">
            <a:avLst/>
          </a:prstGeom>
          <a:noFill/>
        </p:spPr>
        <p:txBody>
          <a:bodyPr wrap="square" rtlCol="0">
            <a:spAutoFit/>
          </a:bodyPr>
          <a:lstStyle/>
          <a:p>
            <a:r>
              <a:rPr lang="en-US" dirty="0" err="1">
                <a:solidFill>
                  <a:srgbClr val="7030A0"/>
                </a:solidFill>
              </a:rPr>
              <a:t>theyepproject.org.au</a:t>
            </a:r>
            <a:r>
              <a:rPr lang="en-US" dirty="0">
                <a:solidFill>
                  <a:srgbClr val="7030A0"/>
                </a:solidFill>
              </a:rPr>
              <a:t>/blog/</a:t>
            </a:r>
            <a:r>
              <a:rPr lang="en-US" dirty="0" err="1">
                <a:solidFill>
                  <a:srgbClr val="7030A0"/>
                </a:solidFill>
              </a:rPr>
              <a:t>sociallydistantstitesting</a:t>
            </a:r>
            <a:r>
              <a:rPr lang="en-US" dirty="0">
                <a:solidFill>
                  <a:srgbClr val="7030A0"/>
                </a:solidFill>
              </a:rPr>
              <a:t>-campaign-resources/</a:t>
            </a:r>
          </a:p>
        </p:txBody>
      </p:sp>
    </p:spTree>
    <p:extLst>
      <p:ext uri="{BB962C8B-B14F-4D97-AF65-F5344CB8AC3E}">
        <p14:creationId xmlns:p14="http://schemas.microsoft.com/office/powerpoint/2010/main" val="114446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7948" r="8230"/>
          <a:stretch/>
        </p:blipFill>
        <p:spPr>
          <a:xfrm>
            <a:off x="5280037" y="1891841"/>
            <a:ext cx="3230896" cy="380887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9918" b="71229"/>
          <a:stretch/>
        </p:blipFill>
        <p:spPr>
          <a:xfrm>
            <a:off x="1524000" y="1891841"/>
            <a:ext cx="3530090" cy="1965784"/>
          </a:xfrm>
          <a:prstGeom prst="rect">
            <a:avLst/>
          </a:prstGeom>
        </p:spPr>
      </p:pic>
      <p:sp>
        <p:nvSpPr>
          <p:cNvPr id="9" name="Rectangle 8"/>
          <p:cNvSpPr/>
          <p:nvPr/>
        </p:nvSpPr>
        <p:spPr>
          <a:xfrm>
            <a:off x="3392731" y="6404073"/>
            <a:ext cx="8464061" cy="307777"/>
          </a:xfrm>
          <a:prstGeom prst="rect">
            <a:avLst/>
          </a:prstGeom>
        </p:spPr>
        <p:txBody>
          <a:bodyPr wrap="square">
            <a:spAutoFit/>
          </a:bodyPr>
          <a:lstStyle/>
          <a:p>
            <a:r>
              <a:rPr lang="en-US" sz="1400" dirty="0" err="1">
                <a:solidFill>
                  <a:srgbClr val="7030A0"/>
                </a:solidFill>
              </a:rPr>
              <a:t>theyepproject.org.au</a:t>
            </a:r>
            <a:r>
              <a:rPr lang="en-US" sz="1400" dirty="0">
                <a:solidFill>
                  <a:srgbClr val="7030A0"/>
                </a:solidFill>
              </a:rPr>
              <a:t>/blog/</a:t>
            </a:r>
            <a:r>
              <a:rPr lang="en-US" sz="1400" dirty="0" err="1">
                <a:solidFill>
                  <a:srgbClr val="7030A0"/>
                </a:solidFill>
              </a:rPr>
              <a:t>sociallydistantstitesting</a:t>
            </a:r>
            <a:r>
              <a:rPr lang="en-US" sz="1400" dirty="0">
                <a:solidFill>
                  <a:srgbClr val="7030A0"/>
                </a:solidFill>
              </a:rPr>
              <a:t>-campaign-resources</a:t>
            </a:r>
            <a:endParaRPr lang="en-US" sz="1400" dirty="0"/>
          </a:p>
        </p:txBody>
      </p:sp>
      <p:sp>
        <p:nvSpPr>
          <p:cNvPr id="12" name="Rectangle 8">
            <a:extLst>
              <a:ext uri="{FF2B5EF4-FFF2-40B4-BE49-F238E27FC236}">
                <a16:creationId xmlns:a16="http://schemas.microsoft.com/office/drawing/2014/main" id="{67FE3661-2FCA-A346-92B6-48DDEF54D9BF}"/>
              </a:ext>
            </a:extLst>
          </p:cNvPr>
          <p:cNvSpPr>
            <a:spLocks noChangeArrowheads="1"/>
          </p:cNvSpPr>
          <p:nvPr/>
        </p:nvSpPr>
        <p:spPr bwMode="auto">
          <a:xfrm>
            <a:off x="1706564" y="312278"/>
            <a:ext cx="4522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400" b="1" dirty="0">
                <a:solidFill>
                  <a:schemeClr val="bg1"/>
                </a:solidFill>
                <a:ea typeface="Eurostile" panose="020B0504020202050204" pitchFamily="34" charset="77"/>
                <a:cs typeface="Eurostile" panose="020B0504020202050204" pitchFamily="34" charset="77"/>
              </a:rPr>
              <a:t>#</a:t>
            </a:r>
            <a:r>
              <a:rPr lang="en-US" altLang="en-US" sz="2400" b="1" dirty="0" err="1">
                <a:solidFill>
                  <a:schemeClr val="bg1"/>
                </a:solidFill>
                <a:ea typeface="Eurostile" panose="020B0504020202050204" pitchFamily="34" charset="77"/>
                <a:cs typeface="Eurostile" panose="020B0504020202050204" pitchFamily="34" charset="77"/>
              </a:rPr>
              <a:t>SociallyDistantSTITesting</a:t>
            </a:r>
            <a:r>
              <a:rPr lang="en-US" altLang="en-US" sz="2400" b="1" dirty="0">
                <a:solidFill>
                  <a:schemeClr val="bg1"/>
                </a:solidFill>
                <a:ea typeface="Eurostile" panose="020B0504020202050204" pitchFamily="34" charset="77"/>
                <a:cs typeface="Eurostile" panose="020B0504020202050204" pitchFamily="34" charset="77"/>
              </a:rPr>
              <a:t> Campaign Resources</a:t>
            </a:r>
          </a:p>
        </p:txBody>
      </p:sp>
    </p:spTree>
    <p:extLst>
      <p:ext uri="{BB962C8B-B14F-4D97-AF65-F5344CB8AC3E}">
        <p14:creationId xmlns:p14="http://schemas.microsoft.com/office/powerpoint/2010/main" val="113983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ea typeface="Monda"/>
                <a:cs typeface="Monda"/>
                <a:sym typeface="Monda"/>
              </a:rPr>
              <a:t>Educational Videos</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5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Educational Videos</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1431073"/>
            <a:ext cx="3902270" cy="233594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575" y="2550592"/>
            <a:ext cx="4232804" cy="243284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4794" y="3917837"/>
            <a:ext cx="4001477" cy="2560501"/>
          </a:xfrm>
          <a:prstGeom prst="rect">
            <a:avLst/>
          </a:prstGeom>
        </p:spPr>
      </p:pic>
      <p:sp>
        <p:nvSpPr>
          <p:cNvPr id="13" name="Rectangle 12"/>
          <p:cNvSpPr/>
          <p:nvPr/>
        </p:nvSpPr>
        <p:spPr>
          <a:xfrm>
            <a:off x="1641231" y="6550223"/>
            <a:ext cx="8464061" cy="307777"/>
          </a:xfrm>
          <a:prstGeom prst="rect">
            <a:avLst/>
          </a:prstGeom>
        </p:spPr>
        <p:txBody>
          <a:bodyPr wrap="square">
            <a:spAutoFit/>
          </a:bodyPr>
          <a:lstStyle/>
          <a:p>
            <a:r>
              <a:rPr lang="en-US" sz="1400" dirty="0" err="1">
                <a:solidFill>
                  <a:srgbClr val="7030A0"/>
                </a:solidFill>
              </a:rPr>
              <a:t>theyepproject.org.au</a:t>
            </a:r>
            <a:r>
              <a:rPr lang="en-US" sz="1400" dirty="0">
                <a:solidFill>
                  <a:srgbClr val="7030A0"/>
                </a:solidFill>
              </a:rPr>
              <a:t>/blog/</a:t>
            </a:r>
            <a:r>
              <a:rPr lang="en-US" sz="1400" dirty="0" err="1">
                <a:solidFill>
                  <a:srgbClr val="7030A0"/>
                </a:solidFill>
              </a:rPr>
              <a:t>sociallydistantstitesting</a:t>
            </a:r>
            <a:r>
              <a:rPr lang="en-US" sz="1400" dirty="0">
                <a:solidFill>
                  <a:srgbClr val="7030A0"/>
                </a:solidFill>
              </a:rPr>
              <a:t>-campaign-resources</a:t>
            </a:r>
            <a:endParaRPr lang="en-US" sz="1400" dirty="0"/>
          </a:p>
        </p:txBody>
      </p:sp>
    </p:spTree>
    <p:extLst>
      <p:ext uri="{BB962C8B-B14F-4D97-AF65-F5344CB8AC3E}">
        <p14:creationId xmlns:p14="http://schemas.microsoft.com/office/powerpoint/2010/main" val="111006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Educational Videos</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7375" y="2295100"/>
            <a:ext cx="4405287" cy="252144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200203"/>
            <a:ext cx="4457669" cy="2521447"/>
          </a:xfrm>
          <a:prstGeom prst="rect">
            <a:avLst/>
          </a:prstGeom>
        </p:spPr>
      </p:pic>
      <p:sp>
        <p:nvSpPr>
          <p:cNvPr id="13" name="Rectangle 12"/>
          <p:cNvSpPr/>
          <p:nvPr/>
        </p:nvSpPr>
        <p:spPr>
          <a:xfrm>
            <a:off x="1863969" y="6315075"/>
            <a:ext cx="8464061" cy="307777"/>
          </a:xfrm>
          <a:prstGeom prst="rect">
            <a:avLst/>
          </a:prstGeom>
        </p:spPr>
        <p:txBody>
          <a:bodyPr wrap="square">
            <a:spAutoFit/>
          </a:bodyPr>
          <a:lstStyle/>
          <a:p>
            <a:r>
              <a:rPr lang="en-US" sz="1400" dirty="0" err="1">
                <a:solidFill>
                  <a:srgbClr val="7030A0"/>
                </a:solidFill>
              </a:rPr>
              <a:t>theyepproject.org.au</a:t>
            </a:r>
            <a:r>
              <a:rPr lang="en-US" sz="1400" dirty="0">
                <a:solidFill>
                  <a:srgbClr val="7030A0"/>
                </a:solidFill>
              </a:rPr>
              <a:t>/blog/</a:t>
            </a:r>
            <a:r>
              <a:rPr lang="en-US" sz="1400" dirty="0" err="1">
                <a:solidFill>
                  <a:srgbClr val="7030A0"/>
                </a:solidFill>
              </a:rPr>
              <a:t>sociallydistantstitesting</a:t>
            </a:r>
            <a:r>
              <a:rPr lang="en-US" sz="1400" dirty="0">
                <a:solidFill>
                  <a:srgbClr val="7030A0"/>
                </a:solidFill>
              </a:rPr>
              <a:t>-campaign-resources</a:t>
            </a:r>
            <a:endParaRPr lang="en-US" sz="1400" dirty="0"/>
          </a:p>
        </p:txBody>
      </p:sp>
    </p:spTree>
    <p:extLst>
      <p:ext uri="{BB962C8B-B14F-4D97-AF65-F5344CB8AC3E}">
        <p14:creationId xmlns:p14="http://schemas.microsoft.com/office/powerpoint/2010/main" val="140904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825625" y="300038"/>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Youth Friendly Sexual Health Service</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Referral Resource </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925CE9-3E01-403C-9F60-8A41DD4068A3}"/>
              </a:ext>
            </a:extLst>
          </p:cNvPr>
          <p:cNvPicPr>
            <a:picLocks noChangeAspect="1"/>
          </p:cNvPicPr>
          <p:nvPr/>
        </p:nvPicPr>
        <p:blipFill rotWithShape="1">
          <a:blip r:embed="rId5"/>
          <a:srcRect b="13590"/>
          <a:stretch/>
        </p:blipFill>
        <p:spPr>
          <a:xfrm>
            <a:off x="1646581" y="1431073"/>
            <a:ext cx="6013176" cy="5195973"/>
          </a:xfrm>
          <a:prstGeom prst="rect">
            <a:avLst/>
          </a:prstGeom>
        </p:spPr>
      </p:pic>
      <p:sp>
        <p:nvSpPr>
          <p:cNvPr id="5" name="TextBox 4">
            <a:extLst>
              <a:ext uri="{FF2B5EF4-FFF2-40B4-BE49-F238E27FC236}">
                <a16:creationId xmlns:a16="http://schemas.microsoft.com/office/drawing/2014/main" id="{245851C9-E456-475E-99BE-E886BEAD21DC}"/>
              </a:ext>
            </a:extLst>
          </p:cNvPr>
          <p:cNvSpPr txBox="1"/>
          <p:nvPr/>
        </p:nvSpPr>
        <p:spPr>
          <a:xfrm>
            <a:off x="5638800" y="2670313"/>
            <a:ext cx="914400" cy="914400"/>
          </a:xfrm>
          <a:prstGeom prst="rect">
            <a:avLst/>
          </a:prstGeom>
          <a:noFill/>
        </p:spPr>
        <p:txBody>
          <a:bodyPr wrap="square" rtlCol="0">
            <a:spAutoFit/>
          </a:bodyPr>
          <a:lstStyle/>
          <a:p>
            <a:endParaRPr lang="en-IE" dirty="0"/>
          </a:p>
        </p:txBody>
      </p:sp>
      <p:sp>
        <p:nvSpPr>
          <p:cNvPr id="7" name="TextBox 6">
            <a:extLst>
              <a:ext uri="{FF2B5EF4-FFF2-40B4-BE49-F238E27FC236}">
                <a16:creationId xmlns:a16="http://schemas.microsoft.com/office/drawing/2014/main" id="{FFC672AC-E36C-43EC-9298-8F2EA81B59C1}"/>
              </a:ext>
            </a:extLst>
          </p:cNvPr>
          <p:cNvSpPr txBox="1"/>
          <p:nvPr/>
        </p:nvSpPr>
        <p:spPr>
          <a:xfrm>
            <a:off x="8034132" y="2453396"/>
            <a:ext cx="3959085" cy="923330"/>
          </a:xfrm>
          <a:prstGeom prst="rect">
            <a:avLst/>
          </a:prstGeom>
          <a:noFill/>
        </p:spPr>
        <p:txBody>
          <a:bodyPr wrap="square" rtlCol="0">
            <a:spAutoFit/>
          </a:bodyPr>
          <a:lstStyle/>
          <a:p>
            <a:r>
              <a:rPr lang="en-IE" dirty="0"/>
              <a:t>Download from our website:</a:t>
            </a:r>
          </a:p>
          <a:p>
            <a:r>
              <a:rPr lang="en-IE" dirty="0">
                <a:hlinkClick r:id="rId6"/>
              </a:rPr>
              <a:t>https://theyepproject.org.au/resources/referral-resource-2020/</a:t>
            </a:r>
            <a:r>
              <a:rPr lang="en-IE" dirty="0"/>
              <a:t> </a:t>
            </a:r>
          </a:p>
        </p:txBody>
      </p:sp>
    </p:spTree>
    <p:extLst>
      <p:ext uri="{BB962C8B-B14F-4D97-AF65-F5344CB8AC3E}">
        <p14:creationId xmlns:p14="http://schemas.microsoft.com/office/powerpoint/2010/main" val="88699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825625" y="300038"/>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Youth Friendly Sexual Health Service</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Referral Resource </a:t>
            </a:r>
          </a:p>
        </p:txBody>
      </p:sp>
      <p:pic>
        <p:nvPicPr>
          <p:cNvPr id="4" name="Picture 3">
            <a:extLst>
              <a:ext uri="{FF2B5EF4-FFF2-40B4-BE49-F238E27FC236}">
                <a16:creationId xmlns:a16="http://schemas.microsoft.com/office/drawing/2014/main" id="{6B1BC301-8149-480E-9C5E-49B1B7C058A0}"/>
              </a:ext>
            </a:extLst>
          </p:cNvPr>
          <p:cNvPicPr>
            <a:picLocks noChangeAspect="1"/>
          </p:cNvPicPr>
          <p:nvPr/>
        </p:nvPicPr>
        <p:blipFill>
          <a:blip r:embed="rId3"/>
          <a:stretch>
            <a:fillRect/>
          </a:stretch>
        </p:blipFill>
        <p:spPr>
          <a:xfrm>
            <a:off x="1056861" y="-308839"/>
            <a:ext cx="10078277" cy="7124377"/>
          </a:xfrm>
          <a:prstGeom prst="rect">
            <a:avLst/>
          </a:prstGeom>
        </p:spPr>
      </p:pic>
    </p:spTree>
    <p:extLst>
      <p:ext uri="{BB962C8B-B14F-4D97-AF65-F5344CB8AC3E}">
        <p14:creationId xmlns:p14="http://schemas.microsoft.com/office/powerpoint/2010/main" val="149365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YEP-subpage.jpg">
            <a:extLst>
              <a:ext uri="{FF2B5EF4-FFF2-40B4-BE49-F238E27FC236}">
                <a16:creationId xmlns:a16="http://schemas.microsoft.com/office/drawing/2014/main" id="{80378E38-6CF1-934B-84BF-D8D83CC73F62}"/>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YEP-subpage.jpg">
            <a:extLst>
              <a:ext uri="{FF2B5EF4-FFF2-40B4-BE49-F238E27FC236}">
                <a16:creationId xmlns:a16="http://schemas.microsoft.com/office/drawing/2014/main" id="{55FFAC04-A73C-0743-B052-96BC984B9B69}"/>
              </a:ext>
            </a:extLst>
          </p:cNvPr>
          <p:cNvPicPr>
            <a:picLocks noChangeAspect="1"/>
          </p:cNvPicPr>
          <p:nvPr/>
        </p:nvPicPr>
        <p:blipFill>
          <a:blip r:embed="rId3">
            <a:extLst>
              <a:ext uri="{28A0092B-C50C-407E-A947-70E740481C1C}">
                <a14:useLocalDpi xmlns:a14="http://schemas.microsoft.com/office/drawing/2010/main" val="0"/>
              </a:ext>
            </a:extLst>
          </a:blip>
          <a:srcRect t="78876"/>
          <a:stretch>
            <a:fillRect/>
          </a:stretch>
        </p:blipFill>
        <p:spPr bwMode="auto">
          <a:xfrm>
            <a:off x="1524000" y="5772150"/>
            <a:ext cx="9144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B8F1B41D-55B1-2543-BD23-0B64F5C48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2164" y="1498600"/>
            <a:ext cx="3325813"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YACWA logo PURPLE (1).jpg">
            <a:extLst>
              <a:ext uri="{FF2B5EF4-FFF2-40B4-BE49-F238E27FC236}">
                <a16:creationId xmlns:a16="http://schemas.microsoft.com/office/drawing/2014/main" id="{D209A8ED-E256-2845-89A4-31BEED88AB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1">
            <a:extLst>
              <a:ext uri="{FF2B5EF4-FFF2-40B4-BE49-F238E27FC236}">
                <a16:creationId xmlns:a16="http://schemas.microsoft.com/office/drawing/2014/main" id="{9A912376-3CA5-8048-83D7-85ECC1E1C878}"/>
              </a:ext>
            </a:extLst>
          </p:cNvPr>
          <p:cNvSpPr txBox="1">
            <a:spLocks noChangeArrowheads="1"/>
          </p:cNvSpPr>
          <p:nvPr/>
        </p:nvSpPr>
        <p:spPr bwMode="auto">
          <a:xfrm>
            <a:off x="1751013" y="466725"/>
            <a:ext cx="481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FFFF"/>
                </a:solidFill>
                <a:ea typeface="Eurostile" panose="020B0504020202050204" pitchFamily="34" charset="77"/>
                <a:cs typeface="Eurostile" panose="020B0504020202050204" pitchFamily="34" charset="77"/>
              </a:rPr>
              <a:t>Acknowledgement of Country</a:t>
            </a:r>
          </a:p>
        </p:txBody>
      </p:sp>
    </p:spTree>
    <p:extLst>
      <p:ext uri="{BB962C8B-B14F-4D97-AF65-F5344CB8AC3E}">
        <p14:creationId xmlns:p14="http://schemas.microsoft.com/office/powerpoint/2010/main" val="3568652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825625" y="300038"/>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Youth Friendly Sexual Health Service</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Referral Resource </a:t>
            </a:r>
          </a:p>
        </p:txBody>
      </p:sp>
      <p:pic>
        <p:nvPicPr>
          <p:cNvPr id="6" name="Picture 5">
            <a:extLst>
              <a:ext uri="{FF2B5EF4-FFF2-40B4-BE49-F238E27FC236}">
                <a16:creationId xmlns:a16="http://schemas.microsoft.com/office/drawing/2014/main" id="{D1523036-3E0D-4734-B53A-26F2C03194D2}"/>
              </a:ext>
            </a:extLst>
          </p:cNvPr>
          <p:cNvPicPr>
            <a:picLocks noChangeAspect="1"/>
          </p:cNvPicPr>
          <p:nvPr/>
        </p:nvPicPr>
        <p:blipFill>
          <a:blip r:embed="rId3"/>
          <a:stretch>
            <a:fillRect/>
          </a:stretch>
        </p:blipFill>
        <p:spPr>
          <a:xfrm>
            <a:off x="1007491" y="-318052"/>
            <a:ext cx="10177018" cy="7194177"/>
          </a:xfrm>
          <a:prstGeom prst="rect">
            <a:avLst/>
          </a:prstGeom>
        </p:spPr>
      </p:pic>
    </p:spTree>
    <p:extLst>
      <p:ext uri="{BB962C8B-B14F-4D97-AF65-F5344CB8AC3E}">
        <p14:creationId xmlns:p14="http://schemas.microsoft.com/office/powerpoint/2010/main" val="31921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825625" y="300038"/>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Youth Friendly Sexual Health Service</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Referral Resource </a:t>
            </a:r>
          </a:p>
        </p:txBody>
      </p:sp>
      <p:pic>
        <p:nvPicPr>
          <p:cNvPr id="8" name="Picture 7">
            <a:extLst>
              <a:ext uri="{FF2B5EF4-FFF2-40B4-BE49-F238E27FC236}">
                <a16:creationId xmlns:a16="http://schemas.microsoft.com/office/drawing/2014/main" id="{6F3A5F9C-AE3A-440E-ABB3-831988CE6743}"/>
              </a:ext>
            </a:extLst>
          </p:cNvPr>
          <p:cNvPicPr>
            <a:picLocks noChangeAspect="1"/>
          </p:cNvPicPr>
          <p:nvPr/>
        </p:nvPicPr>
        <p:blipFill>
          <a:blip r:embed="rId3"/>
          <a:stretch>
            <a:fillRect/>
          </a:stretch>
        </p:blipFill>
        <p:spPr>
          <a:xfrm>
            <a:off x="1028284" y="-262423"/>
            <a:ext cx="10135432" cy="7164780"/>
          </a:xfrm>
          <a:prstGeom prst="rect">
            <a:avLst/>
          </a:prstGeom>
        </p:spPr>
      </p:pic>
    </p:spTree>
    <p:extLst>
      <p:ext uri="{BB962C8B-B14F-4D97-AF65-F5344CB8AC3E}">
        <p14:creationId xmlns:p14="http://schemas.microsoft.com/office/powerpoint/2010/main" val="123970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err="1">
                <a:solidFill>
                  <a:srgbClr val="FFFFFF"/>
                </a:solidFill>
                <a:ea typeface="Monda"/>
                <a:cs typeface="Monda"/>
                <a:sym typeface="Monda"/>
              </a:rPr>
              <a:t>TikToks</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171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Educational Videos</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616" y="1777054"/>
            <a:ext cx="3111476" cy="378944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9069" y="1761669"/>
            <a:ext cx="3156249" cy="38313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4295" y="1761669"/>
            <a:ext cx="3111062" cy="3770714"/>
          </a:xfrm>
          <a:prstGeom prst="rect">
            <a:avLst/>
          </a:prstGeom>
        </p:spPr>
      </p:pic>
      <p:sp>
        <p:nvSpPr>
          <p:cNvPr id="14" name="Rectangle 13"/>
          <p:cNvSpPr/>
          <p:nvPr/>
        </p:nvSpPr>
        <p:spPr>
          <a:xfrm>
            <a:off x="1863969" y="6315075"/>
            <a:ext cx="8464061" cy="307777"/>
          </a:xfrm>
          <a:prstGeom prst="rect">
            <a:avLst/>
          </a:prstGeom>
        </p:spPr>
        <p:txBody>
          <a:bodyPr wrap="square">
            <a:spAutoFit/>
          </a:bodyPr>
          <a:lstStyle/>
          <a:p>
            <a:r>
              <a:rPr lang="en-US" sz="1400" dirty="0" err="1">
                <a:solidFill>
                  <a:srgbClr val="7030A0"/>
                </a:solidFill>
              </a:rPr>
              <a:t>theyepproject.org.au</a:t>
            </a:r>
            <a:r>
              <a:rPr lang="en-US" sz="1400" dirty="0">
                <a:solidFill>
                  <a:srgbClr val="7030A0"/>
                </a:solidFill>
              </a:rPr>
              <a:t>/blog/</a:t>
            </a:r>
            <a:r>
              <a:rPr lang="en-US" sz="1400" dirty="0" err="1">
                <a:solidFill>
                  <a:srgbClr val="7030A0"/>
                </a:solidFill>
              </a:rPr>
              <a:t>sociallydistantstitesting</a:t>
            </a:r>
            <a:r>
              <a:rPr lang="en-US" sz="1400" dirty="0">
                <a:solidFill>
                  <a:srgbClr val="7030A0"/>
                </a:solidFill>
              </a:rPr>
              <a:t>-campaign-resources</a:t>
            </a:r>
            <a:endParaRPr lang="en-US" sz="1400" dirty="0"/>
          </a:p>
        </p:txBody>
      </p:sp>
    </p:spTree>
    <p:extLst>
      <p:ext uri="{BB962C8B-B14F-4D97-AF65-F5344CB8AC3E}">
        <p14:creationId xmlns:p14="http://schemas.microsoft.com/office/powerpoint/2010/main" val="131741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Educational Videos</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863969" y="6315075"/>
            <a:ext cx="8464061" cy="307777"/>
          </a:xfrm>
          <a:prstGeom prst="rect">
            <a:avLst/>
          </a:prstGeom>
        </p:spPr>
        <p:txBody>
          <a:bodyPr wrap="square">
            <a:spAutoFit/>
          </a:bodyPr>
          <a:lstStyle/>
          <a:p>
            <a:r>
              <a:rPr lang="en-US" sz="1400" dirty="0" err="1">
                <a:solidFill>
                  <a:srgbClr val="7030A0"/>
                </a:solidFill>
              </a:rPr>
              <a:t>theyepproject.org.au</a:t>
            </a:r>
            <a:r>
              <a:rPr lang="en-US" sz="1400" dirty="0">
                <a:solidFill>
                  <a:srgbClr val="7030A0"/>
                </a:solidFill>
              </a:rPr>
              <a:t>/blog/</a:t>
            </a:r>
            <a:r>
              <a:rPr lang="en-US" sz="1400" dirty="0" err="1">
                <a:solidFill>
                  <a:srgbClr val="7030A0"/>
                </a:solidFill>
              </a:rPr>
              <a:t>sociallydistantstitesting</a:t>
            </a:r>
            <a:r>
              <a:rPr lang="en-US" sz="1400" dirty="0">
                <a:solidFill>
                  <a:srgbClr val="7030A0"/>
                </a:solidFill>
              </a:rPr>
              <a:t>-campaign-resources</a:t>
            </a:r>
            <a:endParaRPr lang="en-US" sz="1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06215"/>
            <a:ext cx="3247820" cy="394179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960" y="1664678"/>
            <a:ext cx="3235878" cy="3940318"/>
          </a:xfrm>
          <a:prstGeom prst="rect">
            <a:avLst/>
          </a:prstGeom>
        </p:spPr>
      </p:pic>
    </p:spTree>
    <p:extLst>
      <p:ext uri="{BB962C8B-B14F-4D97-AF65-F5344CB8AC3E}">
        <p14:creationId xmlns:p14="http://schemas.microsoft.com/office/powerpoint/2010/main" val="197387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Infographics for Social Media </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38030" y="6202011"/>
            <a:ext cx="8729785" cy="369332"/>
          </a:xfrm>
          <a:prstGeom prst="rect">
            <a:avLst/>
          </a:prstGeom>
        </p:spPr>
        <p:txBody>
          <a:bodyPr wrap="square">
            <a:spAutoFit/>
          </a:bodyPr>
          <a:lstStyle/>
          <a:p>
            <a:r>
              <a:rPr lang="en-US" u="sng" dirty="0" err="1">
                <a:solidFill>
                  <a:srgbClr val="7030A0"/>
                </a:solidFill>
              </a:rPr>
              <a:t>theyepproject.org.au</a:t>
            </a:r>
            <a:r>
              <a:rPr lang="en-US" u="sng" dirty="0">
                <a:solidFill>
                  <a:srgbClr val="7030A0"/>
                </a:solidFill>
              </a:rPr>
              <a:t>/blog/there-is-no-one-</a:t>
            </a:r>
            <a:r>
              <a:rPr lang="en-US" u="sng" dirty="0" err="1">
                <a:solidFill>
                  <a:srgbClr val="7030A0"/>
                </a:solidFill>
              </a:rPr>
              <a:t>sti</a:t>
            </a:r>
            <a:r>
              <a:rPr lang="en-US" u="sng" dirty="0">
                <a:solidFill>
                  <a:srgbClr val="7030A0"/>
                </a:solidFill>
              </a:rPr>
              <a:t>-test/</a:t>
            </a:r>
          </a:p>
        </p:txBody>
      </p:sp>
      <p:pic>
        <p:nvPicPr>
          <p:cNvPr id="13" name="Picture 12">
            <a:extLst>
              <a:ext uri="{FF2B5EF4-FFF2-40B4-BE49-F238E27FC236}">
                <a16:creationId xmlns:a16="http://schemas.microsoft.com/office/drawing/2014/main" id="{C4B1C68F-E494-2945-92F3-F2CF9A23022B}"/>
              </a:ext>
            </a:extLst>
          </p:cNvPr>
          <p:cNvPicPr>
            <a:picLocks noChangeAspect="1"/>
          </p:cNvPicPr>
          <p:nvPr/>
        </p:nvPicPr>
        <p:blipFill>
          <a:blip r:embed="rId5"/>
          <a:stretch>
            <a:fillRect/>
          </a:stretch>
        </p:blipFill>
        <p:spPr>
          <a:xfrm>
            <a:off x="1524000" y="1705956"/>
            <a:ext cx="3761480" cy="3761480"/>
          </a:xfrm>
          <a:prstGeom prst="rect">
            <a:avLst/>
          </a:prstGeom>
        </p:spPr>
      </p:pic>
      <p:pic>
        <p:nvPicPr>
          <p:cNvPr id="14" name="Picture 13">
            <a:extLst>
              <a:ext uri="{FF2B5EF4-FFF2-40B4-BE49-F238E27FC236}">
                <a16:creationId xmlns:a16="http://schemas.microsoft.com/office/drawing/2014/main" id="{EAC20360-C279-7743-B7DA-8AFAFBED4A77}"/>
              </a:ext>
            </a:extLst>
          </p:cNvPr>
          <p:cNvPicPr>
            <a:picLocks noChangeAspect="1"/>
          </p:cNvPicPr>
          <p:nvPr/>
        </p:nvPicPr>
        <p:blipFill>
          <a:blip r:embed="rId6"/>
          <a:stretch>
            <a:fillRect/>
          </a:stretch>
        </p:blipFill>
        <p:spPr>
          <a:xfrm>
            <a:off x="5802922" y="1705956"/>
            <a:ext cx="3761480" cy="3761480"/>
          </a:xfrm>
          <a:prstGeom prst="rect">
            <a:avLst/>
          </a:prstGeom>
        </p:spPr>
      </p:pic>
    </p:spTree>
    <p:extLst>
      <p:ext uri="{BB962C8B-B14F-4D97-AF65-F5344CB8AC3E}">
        <p14:creationId xmlns:p14="http://schemas.microsoft.com/office/powerpoint/2010/main" val="1270026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Infographics for Social Media </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38030" y="6202011"/>
            <a:ext cx="8729785" cy="369332"/>
          </a:xfrm>
          <a:prstGeom prst="rect">
            <a:avLst/>
          </a:prstGeom>
        </p:spPr>
        <p:txBody>
          <a:bodyPr wrap="square">
            <a:spAutoFit/>
          </a:bodyPr>
          <a:lstStyle/>
          <a:p>
            <a:r>
              <a:rPr lang="en-US" dirty="0" err="1"/>
              <a:t>theyepproject.org.au</a:t>
            </a:r>
            <a:r>
              <a:rPr lang="en-US" dirty="0"/>
              <a:t>/blog/</a:t>
            </a:r>
            <a:r>
              <a:rPr lang="en-US" dirty="0" err="1"/>
              <a:t>sociallydistantstitesting</a:t>
            </a:r>
            <a:r>
              <a:rPr lang="en-US" dirty="0"/>
              <a:t>-campaign-resources/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803993"/>
            <a:ext cx="6950638" cy="3900521"/>
          </a:xfrm>
          <a:prstGeom prst="rect">
            <a:avLst/>
          </a:prstGeom>
        </p:spPr>
      </p:pic>
    </p:spTree>
    <p:extLst>
      <p:ext uri="{BB962C8B-B14F-4D97-AF65-F5344CB8AC3E}">
        <p14:creationId xmlns:p14="http://schemas.microsoft.com/office/powerpoint/2010/main" val="1959404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Infographics for Social Media </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38030" y="6202011"/>
            <a:ext cx="8729785" cy="369332"/>
          </a:xfrm>
          <a:prstGeom prst="rect">
            <a:avLst/>
          </a:prstGeom>
        </p:spPr>
        <p:txBody>
          <a:bodyPr wrap="square">
            <a:spAutoFit/>
          </a:bodyPr>
          <a:lstStyle/>
          <a:p>
            <a:r>
              <a:rPr lang="en-US" dirty="0" err="1">
                <a:solidFill>
                  <a:srgbClr val="7030A0"/>
                </a:solidFill>
              </a:rPr>
              <a:t>theyepproject.org.au</a:t>
            </a:r>
            <a:r>
              <a:rPr lang="en-US" dirty="0">
                <a:solidFill>
                  <a:srgbClr val="7030A0"/>
                </a:solidFill>
              </a:rPr>
              <a:t>/blog/</a:t>
            </a:r>
            <a:r>
              <a:rPr lang="en-US" dirty="0" err="1">
                <a:solidFill>
                  <a:srgbClr val="7030A0"/>
                </a:solidFill>
              </a:rPr>
              <a:t>sociallydistantstitesting</a:t>
            </a:r>
            <a:r>
              <a:rPr lang="en-US" dirty="0">
                <a:solidFill>
                  <a:srgbClr val="7030A0"/>
                </a:solidFill>
              </a:rPr>
              <a:t>-campaign-resources/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525" y="1793806"/>
            <a:ext cx="3496182" cy="379585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600" y="1808641"/>
            <a:ext cx="3414840" cy="3869413"/>
          </a:xfrm>
          <a:prstGeom prst="rect">
            <a:avLst/>
          </a:prstGeom>
        </p:spPr>
      </p:pic>
    </p:spTree>
    <p:extLst>
      <p:ext uri="{BB962C8B-B14F-4D97-AF65-F5344CB8AC3E}">
        <p14:creationId xmlns:p14="http://schemas.microsoft.com/office/powerpoint/2010/main" val="702039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41231" y="460044"/>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Poster Infographic</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38030" y="6202011"/>
            <a:ext cx="8729785" cy="369332"/>
          </a:xfrm>
          <a:prstGeom prst="rect">
            <a:avLst/>
          </a:prstGeom>
        </p:spPr>
        <p:txBody>
          <a:bodyPr wrap="square">
            <a:spAutoFit/>
          </a:bodyPr>
          <a:lstStyle/>
          <a:p>
            <a:r>
              <a:rPr lang="en-US" dirty="0" err="1"/>
              <a:t>theyepproject.org.au</a:t>
            </a:r>
            <a:r>
              <a:rPr lang="en-US" dirty="0"/>
              <a:t>/blog/</a:t>
            </a:r>
            <a:r>
              <a:rPr lang="en-US" dirty="0" err="1"/>
              <a:t>sociallydistantstitesting</a:t>
            </a:r>
            <a:r>
              <a:rPr lang="en-US" dirty="0"/>
              <a:t>-campaign-resources/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39803"/>
            <a:ext cx="3282462" cy="4631356"/>
          </a:xfrm>
          <a:prstGeom prst="rect">
            <a:avLst/>
          </a:prstGeom>
        </p:spPr>
      </p:pic>
    </p:spTree>
    <p:extLst>
      <p:ext uri="{BB962C8B-B14F-4D97-AF65-F5344CB8AC3E}">
        <p14:creationId xmlns:p14="http://schemas.microsoft.com/office/powerpoint/2010/main" val="185263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725371" y="475136"/>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Learnings from that first lockdown…</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1387027"/>
            <a:ext cx="10472257" cy="5770811"/>
          </a:xfrm>
          <a:prstGeom prst="rect">
            <a:avLst/>
          </a:prstGeom>
          <a:noFill/>
        </p:spPr>
        <p:txBody>
          <a:bodyPr wrap="square" rtlCol="0">
            <a:spAutoFit/>
          </a:bodyPr>
          <a:lstStyle/>
          <a:p>
            <a:pPr marL="285750" indent="-285750" fontAlgn="base">
              <a:lnSpc>
                <a:spcPct val="150000"/>
              </a:lnSpc>
              <a:buFont typeface="Arial" panose="020B0604020202020204" pitchFamily="34" charset="0"/>
              <a:buChar char="•"/>
            </a:pPr>
            <a:r>
              <a:rPr lang="en-US" dirty="0"/>
              <a:t>Provide responsive, accurate and engaging education material in a timely manner</a:t>
            </a:r>
          </a:p>
          <a:p>
            <a:pPr marL="285750" indent="-285750" fontAlgn="base">
              <a:lnSpc>
                <a:spcPct val="150000"/>
              </a:lnSpc>
              <a:buFont typeface="Arial" panose="020B0604020202020204" pitchFamily="34" charset="0"/>
              <a:buChar char="•"/>
            </a:pPr>
            <a:r>
              <a:rPr lang="en-US" dirty="0"/>
              <a:t>Provide messaging across a number of channels through a variety of mediums </a:t>
            </a:r>
          </a:p>
          <a:p>
            <a:pPr marL="285750" indent="-285750" fontAlgn="base">
              <a:lnSpc>
                <a:spcPct val="150000"/>
              </a:lnSpc>
              <a:buFont typeface="Arial" panose="020B0604020202020204" pitchFamily="34" charset="0"/>
              <a:buChar char="•"/>
            </a:pPr>
            <a:r>
              <a:rPr lang="en-US" dirty="0"/>
              <a:t>Seek input from young people and the youth sector about the topic choices and messaging (what they want and how they want it).</a:t>
            </a:r>
          </a:p>
          <a:p>
            <a:pPr marL="285750" indent="-285750" fontAlgn="base">
              <a:lnSpc>
                <a:spcPct val="150000"/>
              </a:lnSpc>
              <a:buFont typeface="Arial" panose="020B0604020202020204" pitchFamily="34" charset="0"/>
              <a:buChar char="•"/>
            </a:pPr>
            <a:r>
              <a:rPr lang="en-US" dirty="0"/>
              <a:t>Continuously seek and review feedback from young people and implement it </a:t>
            </a:r>
          </a:p>
          <a:p>
            <a:pPr marL="285750" indent="-285750" fontAlgn="base">
              <a:lnSpc>
                <a:spcPct val="150000"/>
              </a:lnSpc>
              <a:buFont typeface="Arial" panose="020B0604020202020204" pitchFamily="34" charset="0"/>
              <a:buChar char="•"/>
            </a:pPr>
            <a:r>
              <a:rPr lang="en-US" dirty="0"/>
              <a:t>Question why some resources or strategies were more successful than others and build on this</a:t>
            </a:r>
          </a:p>
          <a:p>
            <a:pPr marL="285750" indent="-285750" fontAlgn="base">
              <a:lnSpc>
                <a:spcPct val="150000"/>
              </a:lnSpc>
              <a:buFont typeface="Arial" panose="020B0604020202020204" pitchFamily="34" charset="0"/>
              <a:buChar char="•"/>
            </a:pPr>
            <a:r>
              <a:rPr lang="en-US" dirty="0"/>
              <a:t>Promote and liaise with external agencies that can support the work and messaging</a:t>
            </a:r>
          </a:p>
          <a:p>
            <a:pPr marL="285750" indent="-285750" fontAlgn="base">
              <a:lnSpc>
                <a:spcPct val="150000"/>
              </a:lnSpc>
              <a:buFont typeface="Arial" panose="020B0604020202020204" pitchFamily="34" charset="0"/>
              <a:buChar char="•"/>
            </a:pPr>
            <a:r>
              <a:rPr lang="en-US" dirty="0"/>
              <a:t>Utilize social media trends</a:t>
            </a:r>
          </a:p>
          <a:p>
            <a:pPr marL="285750" indent="-285750" fontAlgn="base">
              <a:lnSpc>
                <a:spcPct val="150000"/>
              </a:lnSpc>
              <a:buFont typeface="Arial" panose="020B0604020202020204" pitchFamily="34" charset="0"/>
              <a:buChar char="•"/>
            </a:pPr>
            <a:r>
              <a:rPr lang="en-US" dirty="0"/>
              <a:t>Build momentum and regular engagement</a:t>
            </a:r>
          </a:p>
          <a:p>
            <a:pPr marL="285750" indent="-285750" fontAlgn="base">
              <a:lnSpc>
                <a:spcPct val="150000"/>
              </a:lnSpc>
              <a:buFont typeface="Arial" panose="020B0604020202020204" pitchFamily="34" charset="0"/>
              <a:buChar char="•"/>
            </a:pPr>
            <a:r>
              <a:rPr lang="en-US" dirty="0"/>
              <a:t>Create material that is accessible for people with low literacy and those with a variety of disabilities</a:t>
            </a:r>
          </a:p>
          <a:p>
            <a:pPr marL="285750" indent="-285750" fontAlgn="base">
              <a:lnSpc>
                <a:spcPct val="150000"/>
              </a:lnSpc>
              <a:buFont typeface="Arial" panose="020B0604020202020204" pitchFamily="34" charset="0"/>
              <a:buChar char="•"/>
            </a:pPr>
            <a:r>
              <a:rPr lang="en-US" dirty="0"/>
              <a:t>Promote messaging that is sex positive, validating and includes visible peers</a:t>
            </a:r>
          </a:p>
          <a:p>
            <a:pPr marL="285750" indent="-285750" fontAlgn="base">
              <a:lnSpc>
                <a:spcPct val="150000"/>
              </a:lnSpc>
              <a:buFont typeface="Arial" panose="020B0604020202020204" pitchFamily="34" charset="0"/>
              <a:buChar char="•"/>
            </a:pPr>
            <a:r>
              <a:rPr lang="en-AU" sz="1800" dirty="0">
                <a:effectLst/>
                <a:ea typeface="Times New Roman" panose="02020603050405020304" pitchFamily="18" charset="0"/>
                <a:cs typeface="Times New Roman" panose="02020603050405020304" pitchFamily="18" charset="0"/>
              </a:rPr>
              <a:t>Promote local self testing services, how to self collect and provide a peer perspective on what it was like to get tested this way</a:t>
            </a:r>
            <a:r>
              <a:rPr lang="en-AU" sz="18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dirty="0"/>
          </a:p>
          <a:p>
            <a:pPr fontAlgn="base"/>
            <a:endParaRPr lang="en-US" dirty="0"/>
          </a:p>
        </p:txBody>
      </p:sp>
    </p:spTree>
    <p:extLst>
      <p:ext uri="{BB962C8B-B14F-4D97-AF65-F5344CB8AC3E}">
        <p14:creationId xmlns:p14="http://schemas.microsoft.com/office/powerpoint/2010/main" val="256133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YEP-subpage.jpg">
            <a:extLst>
              <a:ext uri="{FF2B5EF4-FFF2-40B4-BE49-F238E27FC236}">
                <a16:creationId xmlns:a16="http://schemas.microsoft.com/office/drawing/2014/main" id="{2486332C-EFD8-1B4B-B0CB-0E8656C43AC4}"/>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1">
            <a:extLst>
              <a:ext uri="{FF2B5EF4-FFF2-40B4-BE49-F238E27FC236}">
                <a16:creationId xmlns:a16="http://schemas.microsoft.com/office/drawing/2014/main" id="{091B08F3-380E-0B4F-B732-9D568D54EE61}"/>
              </a:ext>
            </a:extLst>
          </p:cNvPr>
          <p:cNvSpPr txBox="1">
            <a:spLocks noChangeArrowheads="1"/>
          </p:cNvSpPr>
          <p:nvPr/>
        </p:nvSpPr>
        <p:spPr bwMode="auto">
          <a:xfrm>
            <a:off x="1751013" y="466725"/>
            <a:ext cx="481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Presentation Overview</a:t>
            </a:r>
          </a:p>
        </p:txBody>
      </p:sp>
      <p:pic>
        <p:nvPicPr>
          <p:cNvPr id="19460" name="Picture 5" descr="YACWA logo PURPLE (1).jpg">
            <a:extLst>
              <a:ext uri="{FF2B5EF4-FFF2-40B4-BE49-F238E27FC236}">
                <a16:creationId xmlns:a16="http://schemas.microsoft.com/office/drawing/2014/main" id="{AE05E78C-E0E7-9043-95C5-CDBE433D7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127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id="{50DC122B-C889-8F4D-81A3-143275C08ABC}"/>
              </a:ext>
            </a:extLst>
          </p:cNvPr>
          <p:cNvSpPr txBox="1">
            <a:spLocks noChangeArrowheads="1"/>
          </p:cNvSpPr>
          <p:nvPr/>
        </p:nvSpPr>
        <p:spPr bwMode="auto">
          <a:xfrm>
            <a:off x="1524000" y="1579563"/>
            <a:ext cx="4813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ea typeface="Eurostile" panose="020B0504020202050204" pitchFamily="34" charset="77"/>
                <a:cs typeface="Eurostile" panose="020B0504020202050204" pitchFamily="34" charset="77"/>
              </a:rPr>
              <a:t>What we’re going to talk about:</a:t>
            </a:r>
          </a:p>
        </p:txBody>
      </p:sp>
      <p:sp>
        <p:nvSpPr>
          <p:cNvPr id="8" name="TextBox 11">
            <a:extLst>
              <a:ext uri="{FF2B5EF4-FFF2-40B4-BE49-F238E27FC236}">
                <a16:creationId xmlns:a16="http://schemas.microsoft.com/office/drawing/2014/main" id="{BABB4757-5BE4-574D-B321-48EC4B68129C}"/>
              </a:ext>
            </a:extLst>
          </p:cNvPr>
          <p:cNvSpPr txBox="1">
            <a:spLocks noChangeArrowheads="1"/>
          </p:cNvSpPr>
          <p:nvPr/>
        </p:nvSpPr>
        <p:spPr bwMode="auto">
          <a:xfrm>
            <a:off x="1611311" y="2394575"/>
            <a:ext cx="8277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000" dirty="0">
                <a:ea typeface="Eurostile" panose="020B0504020202050204" pitchFamily="34" charset="77"/>
                <a:cs typeface="Eurostile" panose="020B0504020202050204" pitchFamily="34" charset="77"/>
              </a:rPr>
              <a:t>- A bit about the YEP Project</a:t>
            </a:r>
          </a:p>
          <a:p>
            <a:pPr>
              <a:lnSpc>
                <a:spcPct val="100000"/>
              </a:lnSpc>
              <a:spcBef>
                <a:spcPct val="0"/>
              </a:spcBef>
              <a:buNone/>
            </a:pPr>
            <a:r>
              <a:rPr lang="en-US" altLang="en-US" sz="2000" dirty="0">
                <a:ea typeface="Eurostile" panose="020B0504020202050204" pitchFamily="34" charset="77"/>
                <a:cs typeface="Eurostile" panose="020B0504020202050204" pitchFamily="34" charset="77"/>
              </a:rPr>
              <a:t>- What our key aims were during COVID</a:t>
            </a:r>
          </a:p>
          <a:p>
            <a:pPr>
              <a:lnSpc>
                <a:spcPct val="100000"/>
              </a:lnSpc>
              <a:spcBef>
                <a:spcPct val="0"/>
              </a:spcBef>
              <a:buNone/>
            </a:pPr>
            <a:r>
              <a:rPr lang="en-US" altLang="en-US" sz="2000" dirty="0">
                <a:ea typeface="Eurostile" panose="020B0504020202050204" pitchFamily="34" charset="77"/>
                <a:cs typeface="Eurostile" panose="020B0504020202050204" pitchFamily="34" charset="77"/>
              </a:rPr>
              <a:t>- Lockdown learnings </a:t>
            </a:r>
          </a:p>
          <a:p>
            <a:pPr>
              <a:lnSpc>
                <a:spcPct val="100000"/>
              </a:lnSpc>
              <a:spcBef>
                <a:spcPct val="0"/>
              </a:spcBef>
              <a:buNone/>
            </a:pPr>
            <a:r>
              <a:rPr lang="en-US" altLang="en-US" sz="2000" dirty="0">
                <a:ea typeface="Eurostile" panose="020B0504020202050204" pitchFamily="34" charset="77"/>
                <a:cs typeface="Eurostile" panose="020B0504020202050204" pitchFamily="34" charset="77"/>
              </a:rPr>
              <a:t>- Future recommendations</a:t>
            </a:r>
          </a:p>
        </p:txBody>
      </p:sp>
    </p:spTree>
    <p:extLst>
      <p:ext uri="{BB962C8B-B14F-4D97-AF65-F5344CB8AC3E}">
        <p14:creationId xmlns:p14="http://schemas.microsoft.com/office/powerpoint/2010/main" val="312145734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ea typeface="Monda"/>
                <a:cs typeface="Monda"/>
                <a:sym typeface="Monda"/>
              </a:rPr>
              <a:t>Key Outcomes</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725371" y="300145"/>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Key outcomes</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 from that first lockdown…</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8755B47-40B7-4496-8F85-281ABCB8C79B}"/>
              </a:ext>
            </a:extLst>
          </p:cNvPr>
          <p:cNvSpPr txBox="1"/>
          <p:nvPr/>
        </p:nvSpPr>
        <p:spPr>
          <a:xfrm>
            <a:off x="1523999" y="2029703"/>
            <a:ext cx="8509233" cy="2308324"/>
          </a:xfrm>
          <a:prstGeom prst="rect">
            <a:avLst/>
          </a:prstGeom>
          <a:noFill/>
        </p:spPr>
        <p:txBody>
          <a:bodyPr wrap="square">
            <a:spAutoFit/>
          </a:bodyPr>
          <a:lstStyle/>
          <a:p>
            <a:pPr marL="285750" indent="-285750">
              <a:buFont typeface="Arial" panose="020B0604020202020204" pitchFamily="34" charset="0"/>
              <a:buChar char="•"/>
            </a:pPr>
            <a:r>
              <a:rPr lang="en-US" b="0" i="0" u="none" strike="noStrike" dirty="0">
                <a:solidFill>
                  <a:srgbClr val="423F44"/>
                </a:solidFill>
                <a:effectLst/>
              </a:rPr>
              <a:t>Increase in engagement with regional and remote young people and youth workers.</a:t>
            </a:r>
            <a:endParaRPr lang="en-US" dirty="0"/>
          </a:p>
          <a:p>
            <a:pPr marL="285750" indent="-285750">
              <a:buFont typeface="Arial" panose="020B0604020202020204" pitchFamily="34" charset="0"/>
              <a:buChar char="•"/>
            </a:pPr>
            <a:r>
              <a:rPr lang="en-US" b="0" i="0" u="none" strike="noStrike" dirty="0">
                <a:solidFill>
                  <a:srgbClr val="423F44"/>
                </a:solidFill>
                <a:effectLst/>
              </a:rPr>
              <a:t>Increased engagement from SHBBV target populations via online platforms.</a:t>
            </a:r>
            <a:endParaRPr lang="en-US" dirty="0"/>
          </a:p>
          <a:p>
            <a:pPr marL="285750" indent="-285750">
              <a:buFont typeface="Arial" panose="020B0604020202020204" pitchFamily="34" charset="0"/>
              <a:buChar char="•"/>
            </a:pPr>
            <a:r>
              <a:rPr lang="en-US" b="0" i="0" u="none" strike="noStrike" dirty="0">
                <a:solidFill>
                  <a:srgbClr val="423F44"/>
                </a:solidFill>
                <a:effectLst/>
              </a:rPr>
              <a:t>Significant increase in our social media following.</a:t>
            </a:r>
            <a:r>
              <a:rPr lang="en-US" b="0" i="0" u="none" strike="noStrike" dirty="0">
                <a:solidFill>
                  <a:srgbClr val="000000"/>
                </a:solidFill>
                <a:effectLst/>
              </a:rPr>
              <a:t> </a:t>
            </a:r>
          </a:p>
          <a:p>
            <a:pPr marL="285750" indent="-285750">
              <a:buFont typeface="Arial" panose="020B0604020202020204" pitchFamily="34" charset="0"/>
              <a:buChar char="•"/>
            </a:pPr>
            <a:r>
              <a:rPr lang="en-US" b="0" i="0" u="none" strike="noStrike" dirty="0">
                <a:solidFill>
                  <a:srgbClr val="000000"/>
                </a:solidFill>
                <a:effectLst/>
              </a:rPr>
              <a:t>Increase in SHBBV knowledge of young people and the youth sector.</a:t>
            </a:r>
            <a:endParaRPr lang="en-US" dirty="0"/>
          </a:p>
          <a:p>
            <a:pPr marL="285750" indent="-285750">
              <a:buFont typeface="Arial" panose="020B0604020202020204" pitchFamily="34" charset="0"/>
              <a:buChar char="•"/>
            </a:pPr>
            <a:r>
              <a:rPr lang="en-US" b="0" i="0" u="none" strike="noStrike" dirty="0">
                <a:solidFill>
                  <a:srgbClr val="000000"/>
                </a:solidFill>
                <a:effectLst/>
              </a:rPr>
              <a:t>Increase in requests for professional development.</a:t>
            </a:r>
            <a:endParaRPr lang="en-US" dirty="0"/>
          </a:p>
          <a:p>
            <a:pPr marL="285750" indent="-285750">
              <a:buFont typeface="Arial" panose="020B0604020202020204" pitchFamily="34" charset="0"/>
              <a:buChar char="•"/>
            </a:pPr>
            <a:r>
              <a:rPr lang="en-US" dirty="0">
                <a:solidFill>
                  <a:srgbClr val="000000"/>
                </a:solidFill>
              </a:rPr>
              <a:t>I</a:t>
            </a:r>
            <a:r>
              <a:rPr lang="en-US" b="0" i="0" u="none" strike="noStrike" dirty="0">
                <a:solidFill>
                  <a:srgbClr val="000000"/>
                </a:solidFill>
                <a:effectLst/>
              </a:rPr>
              <a:t>ncrease in knowledge about our project.</a:t>
            </a:r>
            <a:endParaRPr lang="en-US" dirty="0"/>
          </a:p>
          <a:p>
            <a:pPr marL="285750" indent="-285750">
              <a:buFont typeface="Arial" panose="020B0604020202020204" pitchFamily="34" charset="0"/>
              <a:buChar char="•"/>
            </a:pPr>
            <a:r>
              <a:rPr lang="en-US" b="0" i="0" u="none" strike="noStrike" dirty="0">
                <a:solidFill>
                  <a:srgbClr val="000000"/>
                </a:solidFill>
                <a:effectLst/>
              </a:rPr>
              <a:t>Increase in development of culturally appropriate content.</a:t>
            </a:r>
            <a:endParaRPr lang="en-US" dirty="0"/>
          </a:p>
          <a:p>
            <a:pPr>
              <a:buFont typeface="Arial" panose="020B0604020202020204" pitchFamily="34" charset="0"/>
              <a:buChar char="•"/>
            </a:pPr>
            <a:endParaRPr lang="en-US" dirty="0"/>
          </a:p>
        </p:txBody>
      </p:sp>
      <p:pic>
        <p:nvPicPr>
          <p:cNvPr id="6146" name="Picture 2" descr="Laurence King Publishing | Get TikTok Famous Fast - BIS Publishers">
            <a:extLst>
              <a:ext uri="{FF2B5EF4-FFF2-40B4-BE49-F238E27FC236}">
                <a16:creationId xmlns:a16="http://schemas.microsoft.com/office/drawing/2014/main" id="{F83E9086-9D84-4AD9-87C5-9644FF7FC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133" y="3778345"/>
            <a:ext cx="1894629" cy="263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85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ea typeface="Monda"/>
                <a:cs typeface="Monda"/>
                <a:sym typeface="Monda"/>
              </a:rPr>
              <a:t>Asking people </a:t>
            </a:r>
          </a:p>
          <a:p>
            <a:pPr algn="ctr" eaLnBrk="1" hangingPunct="1">
              <a:lnSpc>
                <a:spcPct val="100000"/>
              </a:lnSpc>
              <a:spcBef>
                <a:spcPct val="0"/>
              </a:spcBef>
              <a:buFontTx/>
              <a:buNone/>
            </a:pPr>
            <a:r>
              <a:rPr lang="en-US" altLang="en-US" sz="4400" b="1" dirty="0">
                <a:solidFill>
                  <a:srgbClr val="FFFFFF"/>
                </a:solidFill>
                <a:ea typeface="Monda"/>
                <a:cs typeface="Monda"/>
                <a:sym typeface="Monda"/>
              </a:rPr>
              <a:t>what they wanted…</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3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26153" y="305391"/>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Asking people what they want </a:t>
            </a:r>
          </a:p>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post lockdown…</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2150426"/>
            <a:ext cx="10472257" cy="2625206"/>
          </a:xfrm>
          <a:prstGeom prst="rect">
            <a:avLst/>
          </a:prstGeom>
          <a:noFill/>
        </p:spPr>
        <p:txBody>
          <a:bodyPr wrap="square" rtlCol="0">
            <a:spAutoFit/>
          </a:bodyPr>
          <a:lstStyle/>
          <a:p>
            <a:pPr fontAlgn="base">
              <a:lnSpc>
                <a:spcPct val="150000"/>
              </a:lnSpc>
            </a:pPr>
            <a:r>
              <a:rPr lang="en-US" dirty="0"/>
              <a:t>Us: “</a:t>
            </a:r>
            <a:r>
              <a:rPr lang="en-US" i="1" dirty="0"/>
              <a:t>Hey how was that experience for you? What did you think of our work?”</a:t>
            </a:r>
          </a:p>
          <a:p>
            <a:pPr fontAlgn="base">
              <a:lnSpc>
                <a:spcPct val="150000"/>
              </a:lnSpc>
            </a:pPr>
            <a:r>
              <a:rPr lang="en-US" dirty="0"/>
              <a:t>Them: “</a:t>
            </a:r>
            <a:r>
              <a:rPr lang="en-US" i="1" dirty="0"/>
              <a:t>We loved what you did during COVID online, can you keep it up?”</a:t>
            </a:r>
          </a:p>
          <a:p>
            <a:pPr fontAlgn="base">
              <a:lnSpc>
                <a:spcPct val="150000"/>
              </a:lnSpc>
            </a:pPr>
            <a:r>
              <a:rPr lang="en-US" dirty="0"/>
              <a:t>Us: </a:t>
            </a:r>
            <a:r>
              <a:rPr lang="en-US" i="1" dirty="0"/>
              <a:t>“Sure. What about the work prior to COVID?”</a:t>
            </a:r>
          </a:p>
          <a:p>
            <a:pPr fontAlgn="base">
              <a:lnSpc>
                <a:spcPct val="150000"/>
              </a:lnSpc>
            </a:pPr>
            <a:r>
              <a:rPr lang="en-US" dirty="0"/>
              <a:t>Them: “</a:t>
            </a:r>
            <a:r>
              <a:rPr lang="en-US" i="1" dirty="0"/>
              <a:t>Oh we loved that too. Can you do both?”</a:t>
            </a:r>
          </a:p>
          <a:p>
            <a:pPr fontAlgn="base">
              <a:lnSpc>
                <a:spcPct val="150000"/>
              </a:lnSpc>
            </a:pPr>
            <a:endParaRPr lang="en-US" dirty="0"/>
          </a:p>
          <a:p>
            <a:pPr fontAlgn="base">
              <a:lnSpc>
                <a:spcPct val="150000"/>
              </a:lnSpc>
            </a:pPr>
            <a:r>
              <a:rPr lang="en-US" sz="2200" dirty="0">
                <a:solidFill>
                  <a:srgbClr val="7030A0"/>
                </a:solidFill>
              </a:rPr>
              <a:t>Enter YEP, </a:t>
            </a:r>
            <a:r>
              <a:rPr lang="en-US" sz="2200" i="1" dirty="0">
                <a:solidFill>
                  <a:srgbClr val="7030A0"/>
                </a:solidFill>
              </a:rPr>
              <a:t>the hybrid model </a:t>
            </a:r>
          </a:p>
        </p:txBody>
      </p:sp>
      <p:pic>
        <p:nvPicPr>
          <p:cNvPr id="2050" name="Picture 2" descr="5 ways you can bust busyness for good and get productive instead">
            <a:extLst>
              <a:ext uri="{FF2B5EF4-FFF2-40B4-BE49-F238E27FC236}">
                <a16:creationId xmlns:a16="http://schemas.microsoft.com/office/drawing/2014/main" id="{7F828BD4-8FB4-4B41-970C-B78B0F706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867" y="4458681"/>
            <a:ext cx="2820458" cy="201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27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sym typeface="Monda"/>
              </a:rPr>
              <a:t>YEP Hybrid Model</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61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517733"/>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Maintain Online Engagement </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348" y="3320836"/>
            <a:ext cx="5378097" cy="2763207"/>
          </a:xfrm>
          <a:prstGeom prst="rect">
            <a:avLst/>
          </a:prstGeom>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9917958" cy="1200329"/>
          </a:xfrm>
          <a:prstGeom prst="rect">
            <a:avLst/>
          </a:prstGeom>
          <a:noFill/>
        </p:spPr>
        <p:txBody>
          <a:bodyPr wrap="square">
            <a:spAutoFit/>
          </a:bodyPr>
          <a:lstStyle/>
          <a:p>
            <a:pPr>
              <a:buFont typeface="Arial" panose="020B0604020202020204" pitchFamily="34" charset="0"/>
              <a:buChar char="•"/>
            </a:pPr>
            <a:r>
              <a:rPr lang="en-US" b="0" i="0" u="none" strike="noStrike" dirty="0">
                <a:solidFill>
                  <a:srgbClr val="423F44"/>
                </a:solidFill>
                <a:effectLst/>
              </a:rPr>
              <a:t>Maintain your social media communication</a:t>
            </a:r>
            <a:endParaRPr lang="en-US" dirty="0"/>
          </a:p>
          <a:p>
            <a:pPr>
              <a:buFont typeface="Arial" panose="020B0604020202020204" pitchFamily="34" charset="0"/>
              <a:buChar char="•"/>
            </a:pPr>
            <a:r>
              <a:rPr lang="en-US" b="0" i="0" u="none" strike="noStrike" dirty="0">
                <a:solidFill>
                  <a:srgbClr val="423F44"/>
                </a:solidFill>
                <a:effectLst/>
              </a:rPr>
              <a:t>Post regular and often, responding to social media trends and young peoples interests and concerns</a:t>
            </a:r>
            <a:endParaRPr lang="en-US" dirty="0"/>
          </a:p>
          <a:p>
            <a:pPr>
              <a:buFont typeface="Arial" panose="020B0604020202020204" pitchFamily="34" charset="0"/>
              <a:buChar char="•"/>
            </a:pPr>
            <a:r>
              <a:rPr lang="en-US" b="0" i="0" u="none" strike="noStrike" dirty="0">
                <a:solidFill>
                  <a:srgbClr val="423F44"/>
                </a:solidFill>
                <a:effectLst/>
              </a:rPr>
              <a:t>Provide webinars</a:t>
            </a:r>
            <a:r>
              <a:rPr lang="en-US" dirty="0">
                <a:solidFill>
                  <a:srgbClr val="423F44"/>
                </a:solidFill>
              </a:rPr>
              <a:t> for the youth sector on similar areas to support their clients </a:t>
            </a:r>
            <a:endParaRPr lang="en-US" b="0" i="0" u="none" strike="noStrike" dirty="0">
              <a:solidFill>
                <a:srgbClr val="423F44"/>
              </a:solidFill>
              <a:effectLst/>
            </a:endParaRPr>
          </a:p>
          <a:p>
            <a:pPr>
              <a:buFont typeface="Arial" panose="020B0604020202020204" pitchFamily="34" charset="0"/>
              <a:buChar char="•"/>
            </a:pPr>
            <a:r>
              <a:rPr lang="en-US" dirty="0">
                <a:solidFill>
                  <a:srgbClr val="423F44"/>
                </a:solidFill>
              </a:rPr>
              <a:t>Create a recognizable brand</a:t>
            </a:r>
          </a:p>
        </p:txBody>
      </p:sp>
      <p:pic>
        <p:nvPicPr>
          <p:cNvPr id="6" name="Picture 5">
            <a:extLst>
              <a:ext uri="{FF2B5EF4-FFF2-40B4-BE49-F238E27FC236}">
                <a16:creationId xmlns:a16="http://schemas.microsoft.com/office/drawing/2014/main" id="{C214D4D1-51FD-425B-9E0B-ABC4FBF0FAEE}"/>
              </a:ext>
            </a:extLst>
          </p:cNvPr>
          <p:cNvPicPr>
            <a:picLocks noChangeAspect="1"/>
          </p:cNvPicPr>
          <p:nvPr/>
        </p:nvPicPr>
        <p:blipFill rotWithShape="1">
          <a:blip r:embed="rId6"/>
          <a:srcRect l="49589" t="29439" r="28043" b="18129"/>
          <a:stretch/>
        </p:blipFill>
        <p:spPr>
          <a:xfrm>
            <a:off x="8338434" y="3807637"/>
            <a:ext cx="2184287" cy="2880035"/>
          </a:xfrm>
          <a:prstGeom prst="rect">
            <a:avLst/>
          </a:prstGeom>
        </p:spPr>
      </p:pic>
      <p:pic>
        <p:nvPicPr>
          <p:cNvPr id="10" name="Picture 9">
            <a:extLst>
              <a:ext uri="{FF2B5EF4-FFF2-40B4-BE49-F238E27FC236}">
                <a16:creationId xmlns:a16="http://schemas.microsoft.com/office/drawing/2014/main" id="{A0FD0B63-76C5-4E25-9391-09300201C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009" y="3050364"/>
            <a:ext cx="2436627" cy="2042618"/>
          </a:xfrm>
          <a:prstGeom prst="rect">
            <a:avLst/>
          </a:prstGeom>
        </p:spPr>
      </p:pic>
    </p:spTree>
    <p:extLst>
      <p:ext uri="{BB962C8B-B14F-4D97-AF65-F5344CB8AC3E}">
        <p14:creationId xmlns:p14="http://schemas.microsoft.com/office/powerpoint/2010/main" val="4112974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517733"/>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Involve young people in the process</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6612696" cy="2031325"/>
          </a:xfrm>
          <a:prstGeom prst="rect">
            <a:avLst/>
          </a:prstGeom>
          <a:noFill/>
        </p:spPr>
        <p:txBody>
          <a:bodyPr wrap="square">
            <a:spAutoFit/>
          </a:bodyPr>
          <a:lstStyle/>
          <a:p>
            <a:pPr marL="285750" indent="-285750">
              <a:buFont typeface="Arial" panose="020B0604020202020204" pitchFamily="34" charset="0"/>
              <a:buChar char="•"/>
            </a:pPr>
            <a:r>
              <a:rPr lang="en-US" b="0" i="0" u="none" strike="noStrike" dirty="0">
                <a:solidFill>
                  <a:srgbClr val="423F44"/>
                </a:solidFill>
                <a:effectLst/>
              </a:rPr>
              <a:t>Use a peer-led approach.</a:t>
            </a:r>
            <a:endParaRPr lang="en-US" dirty="0"/>
          </a:p>
          <a:p>
            <a:pPr marL="285750" indent="-285750">
              <a:buFont typeface="Arial" panose="020B0604020202020204" pitchFamily="34" charset="0"/>
              <a:buChar char="•"/>
            </a:pPr>
            <a:r>
              <a:rPr lang="en-US" b="0" i="0" u="none" strike="noStrike" dirty="0">
                <a:solidFill>
                  <a:srgbClr val="423F44"/>
                </a:solidFill>
                <a:effectLst/>
              </a:rPr>
              <a:t>Recruit paid peer educators to develop content.</a:t>
            </a:r>
            <a:endParaRPr lang="en-US" dirty="0"/>
          </a:p>
          <a:p>
            <a:pPr marL="285750" indent="-285750">
              <a:buFont typeface="Arial" panose="020B0604020202020204" pitchFamily="34" charset="0"/>
              <a:buChar char="•"/>
            </a:pPr>
            <a:r>
              <a:rPr lang="en-US" b="0" i="0" u="none" strike="noStrike" dirty="0">
                <a:solidFill>
                  <a:srgbClr val="423F44"/>
                </a:solidFill>
                <a:effectLst/>
              </a:rPr>
              <a:t>Recruit a youth and sector reference group, ensuring representation from key SHBBV populations.</a:t>
            </a:r>
          </a:p>
          <a:p>
            <a:pPr marL="285750" indent="-285750">
              <a:buFont typeface="Arial" panose="020B0604020202020204" pitchFamily="34" charset="0"/>
              <a:buChar char="•"/>
            </a:pPr>
            <a:r>
              <a:rPr lang="en-US" dirty="0">
                <a:solidFill>
                  <a:srgbClr val="423F44"/>
                </a:solidFill>
              </a:rPr>
              <a:t>Recruit professional youth workers to support and guide the work</a:t>
            </a:r>
          </a:p>
          <a:p>
            <a:pPr marL="285750" indent="-285750">
              <a:buFont typeface="Arial" panose="020B0604020202020204" pitchFamily="34" charset="0"/>
              <a:buChar char="•"/>
            </a:pPr>
            <a:r>
              <a:rPr lang="en-US" dirty="0">
                <a:solidFill>
                  <a:srgbClr val="423F44"/>
                </a:solidFill>
              </a:rPr>
              <a:t>Partner with peer informed sexual health services to support the development of SHBBV content and promote their service.</a:t>
            </a:r>
            <a:endParaRPr lang="en-US" dirty="0"/>
          </a:p>
        </p:txBody>
      </p:sp>
      <p:pic>
        <p:nvPicPr>
          <p:cNvPr id="7" name="Picture 6">
            <a:extLst>
              <a:ext uri="{FF2B5EF4-FFF2-40B4-BE49-F238E27FC236}">
                <a16:creationId xmlns:a16="http://schemas.microsoft.com/office/drawing/2014/main" id="{4624395D-768C-4D27-9621-26588AC4929F}"/>
              </a:ext>
            </a:extLst>
          </p:cNvPr>
          <p:cNvPicPr>
            <a:picLocks noChangeAspect="1"/>
          </p:cNvPicPr>
          <p:nvPr/>
        </p:nvPicPr>
        <p:blipFill rotWithShape="1">
          <a:blip r:embed="rId5"/>
          <a:srcRect l="6042" t="17161" r="28681" b="16913"/>
          <a:stretch/>
        </p:blipFill>
        <p:spPr>
          <a:xfrm>
            <a:off x="5122872" y="4483779"/>
            <a:ext cx="3188902" cy="1811568"/>
          </a:xfrm>
          <a:prstGeom prst="rect">
            <a:avLst/>
          </a:prstGeom>
        </p:spPr>
      </p:pic>
      <p:pic>
        <p:nvPicPr>
          <p:cNvPr id="18" name="Picture 17">
            <a:extLst>
              <a:ext uri="{FF2B5EF4-FFF2-40B4-BE49-F238E27FC236}">
                <a16:creationId xmlns:a16="http://schemas.microsoft.com/office/drawing/2014/main" id="{A2A024E3-18BE-4BD9-970C-5B07008BC9A9}"/>
              </a:ext>
            </a:extLst>
          </p:cNvPr>
          <p:cNvPicPr>
            <a:picLocks noChangeAspect="1"/>
          </p:cNvPicPr>
          <p:nvPr/>
        </p:nvPicPr>
        <p:blipFill rotWithShape="1">
          <a:blip r:embed="rId6"/>
          <a:srcRect l="56319" t="53458" r="11111" b="12098"/>
          <a:stretch/>
        </p:blipFill>
        <p:spPr>
          <a:xfrm>
            <a:off x="1698847" y="4489143"/>
            <a:ext cx="3027217" cy="1800840"/>
          </a:xfrm>
          <a:prstGeom prst="rect">
            <a:avLst/>
          </a:prstGeom>
        </p:spPr>
      </p:pic>
      <p:pic>
        <p:nvPicPr>
          <p:cNvPr id="22" name="Picture 21">
            <a:extLst>
              <a:ext uri="{FF2B5EF4-FFF2-40B4-BE49-F238E27FC236}">
                <a16:creationId xmlns:a16="http://schemas.microsoft.com/office/drawing/2014/main" id="{3D89D119-7E6A-4275-BA7A-1BDC71230E3C}"/>
              </a:ext>
            </a:extLst>
          </p:cNvPr>
          <p:cNvPicPr>
            <a:picLocks noChangeAspect="1"/>
          </p:cNvPicPr>
          <p:nvPr/>
        </p:nvPicPr>
        <p:blipFill rotWithShape="1">
          <a:blip r:embed="rId7"/>
          <a:srcRect l="22569" t="12098" r="50499" b="3704"/>
          <a:stretch/>
        </p:blipFill>
        <p:spPr>
          <a:xfrm>
            <a:off x="8808439" y="2755773"/>
            <a:ext cx="2009727" cy="3534210"/>
          </a:xfrm>
          <a:prstGeom prst="rect">
            <a:avLst/>
          </a:prstGeom>
        </p:spPr>
      </p:pic>
    </p:spTree>
    <p:extLst>
      <p:ext uri="{BB962C8B-B14F-4D97-AF65-F5344CB8AC3E}">
        <p14:creationId xmlns:p14="http://schemas.microsoft.com/office/powerpoint/2010/main" val="944702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280486"/>
            <a:ext cx="513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a:solidFill>
                  <a:schemeClr val="bg1"/>
                </a:solidFill>
                <a:effectLst/>
              </a:rPr>
              <a:t>Create tools for </a:t>
            </a:r>
          </a:p>
          <a:p>
            <a:pPr eaLnBrk="1" hangingPunct="1">
              <a:lnSpc>
                <a:spcPct val="100000"/>
              </a:lnSpc>
              <a:spcBef>
                <a:spcPct val="0"/>
              </a:spcBef>
              <a:buFontTx/>
              <a:buNone/>
            </a:pPr>
            <a:r>
              <a:rPr lang="en-US" sz="2400" b="1" i="0" u="none" strike="noStrike" dirty="0">
                <a:solidFill>
                  <a:schemeClr val="bg1"/>
                </a:solidFill>
                <a:effectLst/>
              </a:rPr>
              <a:t>those supporting your audience</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10387742" cy="2308324"/>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423F44"/>
                </a:solidFill>
              </a:rPr>
              <a:t>Provide webinars and professional development sessions that respond to topical youth sexual health needs.</a:t>
            </a:r>
          </a:p>
          <a:p>
            <a:pPr marL="285750" indent="-285750">
              <a:buFont typeface="Arial" panose="020B0604020202020204" pitchFamily="34" charset="0"/>
              <a:buChar char="•"/>
            </a:pPr>
            <a:r>
              <a:rPr lang="en-US" b="0" i="0" u="none" strike="noStrike" dirty="0">
                <a:solidFill>
                  <a:srgbClr val="423F44"/>
                </a:solidFill>
                <a:effectLst/>
              </a:rPr>
              <a:t>Provide youth workers with resources and text that can be easily shared with clients via text message, email and/or on social media.</a:t>
            </a:r>
            <a:endParaRPr lang="en-US" dirty="0"/>
          </a:p>
          <a:p>
            <a:pPr marL="285750" indent="-285750">
              <a:buFont typeface="Arial" panose="020B0604020202020204" pitchFamily="34" charset="0"/>
              <a:buChar char="•"/>
            </a:pPr>
            <a:r>
              <a:rPr lang="en-US" dirty="0">
                <a:solidFill>
                  <a:srgbClr val="423F44"/>
                </a:solidFill>
              </a:rPr>
              <a:t>Provide access to resources on a website, social media and emailed to a wide network of professionals.</a:t>
            </a:r>
          </a:p>
          <a:p>
            <a:pPr marL="285750" indent="-285750">
              <a:buFont typeface="Arial" panose="020B0604020202020204" pitchFamily="34" charset="0"/>
              <a:buChar char="•"/>
            </a:pPr>
            <a:r>
              <a:rPr lang="en-US" b="0" i="0" u="none" strike="noStrike" dirty="0">
                <a:solidFill>
                  <a:srgbClr val="423F44"/>
                </a:solidFill>
                <a:effectLst/>
              </a:rPr>
              <a:t>Ensure easy downloads, </a:t>
            </a:r>
            <a:r>
              <a:rPr lang="en-US" b="0" i="0" u="none" strike="noStrike" dirty="0" err="1">
                <a:solidFill>
                  <a:srgbClr val="423F44"/>
                </a:solidFill>
                <a:effectLst/>
              </a:rPr>
              <a:t>png</a:t>
            </a:r>
            <a:r>
              <a:rPr lang="en-US" b="0" i="0" u="none" strike="noStrike" dirty="0">
                <a:solidFill>
                  <a:srgbClr val="423F44"/>
                </a:solidFill>
                <a:effectLst/>
              </a:rPr>
              <a:t>, and pdf versions for re-sharing and high quality printing to enable resources to be mailed to clients or displayed in community.</a:t>
            </a:r>
          </a:p>
          <a:p>
            <a:pPr marL="285750" indent="-285750">
              <a:buFont typeface="Arial" panose="020B0604020202020204" pitchFamily="34" charset="0"/>
              <a:buChar char="•"/>
            </a:pPr>
            <a:r>
              <a:rPr lang="en-US" dirty="0">
                <a:solidFill>
                  <a:srgbClr val="423F44"/>
                </a:solidFill>
              </a:rPr>
              <a:t>Conduct regular youth and youth sector consultations and evaluations to maintain needs assessment.</a:t>
            </a:r>
            <a:endParaRPr lang="en-US" dirty="0"/>
          </a:p>
        </p:txBody>
      </p:sp>
      <p:pic>
        <p:nvPicPr>
          <p:cNvPr id="3" name="Picture 2">
            <a:extLst>
              <a:ext uri="{FF2B5EF4-FFF2-40B4-BE49-F238E27FC236}">
                <a16:creationId xmlns:a16="http://schemas.microsoft.com/office/drawing/2014/main" id="{5D8CC5D1-19AF-4720-AA42-ED4C49205C5B}"/>
              </a:ext>
            </a:extLst>
          </p:cNvPr>
          <p:cNvPicPr>
            <a:picLocks noChangeAspect="1"/>
          </p:cNvPicPr>
          <p:nvPr/>
        </p:nvPicPr>
        <p:blipFill rotWithShape="1">
          <a:blip r:embed="rId5"/>
          <a:srcRect l="37501" t="25308" r="16388" b="18024"/>
          <a:stretch/>
        </p:blipFill>
        <p:spPr>
          <a:xfrm>
            <a:off x="1694443" y="4572000"/>
            <a:ext cx="3028423" cy="2093443"/>
          </a:xfrm>
          <a:prstGeom prst="rect">
            <a:avLst/>
          </a:prstGeom>
        </p:spPr>
      </p:pic>
      <p:pic>
        <p:nvPicPr>
          <p:cNvPr id="5" name="Picture 4">
            <a:extLst>
              <a:ext uri="{FF2B5EF4-FFF2-40B4-BE49-F238E27FC236}">
                <a16:creationId xmlns:a16="http://schemas.microsoft.com/office/drawing/2014/main" id="{C08E04F8-FDFF-4B70-924A-C8425B92BC92}"/>
              </a:ext>
            </a:extLst>
          </p:cNvPr>
          <p:cNvPicPr>
            <a:picLocks noChangeAspect="1"/>
          </p:cNvPicPr>
          <p:nvPr/>
        </p:nvPicPr>
        <p:blipFill rotWithShape="1">
          <a:blip r:embed="rId6"/>
          <a:srcRect l="44930" t="25062" r="23333" b="19876"/>
          <a:stretch/>
        </p:blipFill>
        <p:spPr>
          <a:xfrm>
            <a:off x="4913372" y="4571999"/>
            <a:ext cx="2145075" cy="2093443"/>
          </a:xfrm>
          <a:prstGeom prst="rect">
            <a:avLst/>
          </a:prstGeom>
        </p:spPr>
      </p:pic>
      <p:pic>
        <p:nvPicPr>
          <p:cNvPr id="3074" name="Picture 2">
            <a:extLst>
              <a:ext uri="{FF2B5EF4-FFF2-40B4-BE49-F238E27FC236}">
                <a16:creationId xmlns:a16="http://schemas.microsoft.com/office/drawing/2014/main" id="{274F1EA0-EEDF-4BCD-9DEA-E3F54AB16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730" y="4900183"/>
            <a:ext cx="1799443" cy="1799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64759E2-A7CC-4CE7-9190-5651579D77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1115" y="4572000"/>
            <a:ext cx="1514178" cy="214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75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498600"/>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err="1">
                <a:solidFill>
                  <a:schemeClr val="bg1"/>
                </a:solidFill>
                <a:effectLst/>
              </a:rPr>
              <a:t>Recognise</a:t>
            </a:r>
            <a:r>
              <a:rPr lang="en-US" sz="2400" b="1" i="0" u="none" strike="noStrike" dirty="0">
                <a:solidFill>
                  <a:schemeClr val="bg1"/>
                </a:solidFill>
                <a:effectLst/>
              </a:rPr>
              <a:t> the needs of your audience</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10387742" cy="1754326"/>
          </a:xfrm>
          <a:prstGeom prst="rect">
            <a:avLst/>
          </a:prstGeom>
          <a:noFill/>
        </p:spPr>
        <p:txBody>
          <a:bodyPr wrap="square">
            <a:spAutoFit/>
          </a:bodyPr>
          <a:lstStyle/>
          <a:p>
            <a:r>
              <a:rPr lang="en-US" b="1" i="0" u="none" strike="noStrike" dirty="0">
                <a:solidFill>
                  <a:srgbClr val="423F44"/>
                </a:solidFill>
                <a:effectLst/>
                <a:latin typeface="YACkoButpeE 0"/>
              </a:rPr>
              <a:t>Use targeted messaging</a:t>
            </a:r>
            <a:endParaRPr lang="en-US" b="1" dirty="0">
              <a:solidFill>
                <a:srgbClr val="423F44"/>
              </a:solidFill>
              <a:effectLst/>
              <a:latin typeface="YACkoButpeE 0"/>
            </a:endParaRPr>
          </a:p>
          <a:p>
            <a:r>
              <a:rPr lang="en-US" b="0" i="0" u="none" strike="noStrike" dirty="0">
                <a:solidFill>
                  <a:srgbClr val="423F44"/>
                </a:solidFill>
                <a:effectLst/>
              </a:rPr>
              <a:t>We create content that caters broadly to all young people and also targeted messaging specifically for Aboriginal, culturally and linguistically diverse, LGBTIQA+ young people, young people with disabilities, youth at risk, and the youth sector.</a:t>
            </a:r>
            <a:endParaRPr lang="en-US" dirty="0"/>
          </a:p>
          <a:p>
            <a:endParaRPr lang="en-US" dirty="0"/>
          </a:p>
          <a:p>
            <a:endParaRPr lang="en-US" dirty="0"/>
          </a:p>
        </p:txBody>
      </p:sp>
      <p:pic>
        <p:nvPicPr>
          <p:cNvPr id="4" name="Picture 3">
            <a:extLst>
              <a:ext uri="{FF2B5EF4-FFF2-40B4-BE49-F238E27FC236}">
                <a16:creationId xmlns:a16="http://schemas.microsoft.com/office/drawing/2014/main" id="{F0223B89-EE99-463B-A982-0B371D6E9C29}"/>
              </a:ext>
            </a:extLst>
          </p:cNvPr>
          <p:cNvPicPr>
            <a:picLocks noChangeAspect="1"/>
          </p:cNvPicPr>
          <p:nvPr/>
        </p:nvPicPr>
        <p:blipFill rotWithShape="1">
          <a:blip r:embed="rId5"/>
          <a:srcRect l="22500" t="10988" r="50556" b="5802"/>
          <a:stretch/>
        </p:blipFill>
        <p:spPr>
          <a:xfrm>
            <a:off x="1596490" y="3735921"/>
            <a:ext cx="1443228" cy="2507051"/>
          </a:xfrm>
          <a:prstGeom prst="rect">
            <a:avLst/>
          </a:prstGeom>
        </p:spPr>
      </p:pic>
      <p:pic>
        <p:nvPicPr>
          <p:cNvPr id="7" name="Picture 6">
            <a:extLst>
              <a:ext uri="{FF2B5EF4-FFF2-40B4-BE49-F238E27FC236}">
                <a16:creationId xmlns:a16="http://schemas.microsoft.com/office/drawing/2014/main" id="{E031F332-7441-43BF-8E84-81C95B085643}"/>
              </a:ext>
            </a:extLst>
          </p:cNvPr>
          <p:cNvPicPr>
            <a:picLocks noChangeAspect="1"/>
          </p:cNvPicPr>
          <p:nvPr/>
        </p:nvPicPr>
        <p:blipFill rotWithShape="1">
          <a:blip r:embed="rId6"/>
          <a:srcRect l="22291" t="10742" r="50833" b="4197"/>
          <a:stretch/>
        </p:blipFill>
        <p:spPr>
          <a:xfrm>
            <a:off x="3204982" y="3735920"/>
            <a:ext cx="1408169" cy="2507051"/>
          </a:xfrm>
          <a:prstGeom prst="rect">
            <a:avLst/>
          </a:prstGeom>
        </p:spPr>
      </p:pic>
      <p:pic>
        <p:nvPicPr>
          <p:cNvPr id="10" name="Picture 9">
            <a:extLst>
              <a:ext uri="{FF2B5EF4-FFF2-40B4-BE49-F238E27FC236}">
                <a16:creationId xmlns:a16="http://schemas.microsoft.com/office/drawing/2014/main" id="{7F26E098-960D-421B-B8E7-DA0C6DE5C483}"/>
              </a:ext>
            </a:extLst>
          </p:cNvPr>
          <p:cNvPicPr>
            <a:picLocks noChangeAspect="1"/>
          </p:cNvPicPr>
          <p:nvPr/>
        </p:nvPicPr>
        <p:blipFill rotWithShape="1">
          <a:blip r:embed="rId7"/>
          <a:srcRect l="23444" t="11799" r="50307" b="5117"/>
          <a:stretch/>
        </p:blipFill>
        <p:spPr>
          <a:xfrm>
            <a:off x="6470607" y="3697326"/>
            <a:ext cx="1426366" cy="2539560"/>
          </a:xfrm>
          <a:prstGeom prst="rect">
            <a:avLst/>
          </a:prstGeom>
        </p:spPr>
      </p:pic>
      <p:pic>
        <p:nvPicPr>
          <p:cNvPr id="12" name="Picture 11">
            <a:extLst>
              <a:ext uri="{FF2B5EF4-FFF2-40B4-BE49-F238E27FC236}">
                <a16:creationId xmlns:a16="http://schemas.microsoft.com/office/drawing/2014/main" id="{3580A2F9-E2D7-468E-B8DD-19E7F8982430}"/>
              </a:ext>
            </a:extLst>
          </p:cNvPr>
          <p:cNvPicPr>
            <a:picLocks noChangeAspect="1"/>
          </p:cNvPicPr>
          <p:nvPr/>
        </p:nvPicPr>
        <p:blipFill rotWithShape="1">
          <a:blip r:embed="rId8"/>
          <a:srcRect l="22431" t="11763" r="50493" b="7271"/>
          <a:stretch/>
        </p:blipFill>
        <p:spPr>
          <a:xfrm>
            <a:off x="4778415" y="3693739"/>
            <a:ext cx="1515534" cy="2549232"/>
          </a:xfrm>
          <a:prstGeom prst="rect">
            <a:avLst/>
          </a:prstGeom>
        </p:spPr>
      </p:pic>
      <p:pic>
        <p:nvPicPr>
          <p:cNvPr id="4098" name="Picture 2">
            <a:extLst>
              <a:ext uri="{FF2B5EF4-FFF2-40B4-BE49-F238E27FC236}">
                <a16:creationId xmlns:a16="http://schemas.microsoft.com/office/drawing/2014/main" id="{3F533DB8-13F4-4203-9166-8797DC943A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2115" y="3304468"/>
            <a:ext cx="1426366" cy="14263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6931DF6-825C-46DE-A692-6734B4057A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2115" y="4824131"/>
            <a:ext cx="1412755" cy="14127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28B9F19-03A9-428C-9655-5F8C5161B5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15139" y="3654041"/>
            <a:ext cx="1825210" cy="2582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10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498600"/>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err="1">
                <a:solidFill>
                  <a:schemeClr val="bg1"/>
                </a:solidFill>
                <a:effectLst/>
              </a:rPr>
              <a:t>Recognise</a:t>
            </a:r>
            <a:r>
              <a:rPr lang="en-US" sz="2400" b="1" i="0" u="none" strike="noStrike" dirty="0">
                <a:solidFill>
                  <a:schemeClr val="bg1"/>
                </a:solidFill>
                <a:effectLst/>
              </a:rPr>
              <a:t> the needs of your audience</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10387742" cy="923330"/>
          </a:xfrm>
          <a:prstGeom prst="rect">
            <a:avLst/>
          </a:prstGeom>
          <a:noFill/>
        </p:spPr>
        <p:txBody>
          <a:bodyPr wrap="square">
            <a:spAutoFit/>
          </a:bodyPr>
          <a:lstStyle/>
          <a:p>
            <a:r>
              <a:rPr lang="en-US" b="1" i="0" u="none" strike="noStrike" dirty="0">
                <a:solidFill>
                  <a:srgbClr val="423F44"/>
                </a:solidFill>
                <a:effectLst/>
                <a:latin typeface="YACkoButpeE 0"/>
              </a:rPr>
              <a:t>Use multiple platforms</a:t>
            </a:r>
            <a:endParaRPr lang="en-US" b="1" dirty="0">
              <a:solidFill>
                <a:srgbClr val="423F44"/>
              </a:solidFill>
              <a:effectLst/>
              <a:latin typeface="YACkoButpeE 0"/>
            </a:endParaRPr>
          </a:p>
          <a:p>
            <a:pPr>
              <a:buFont typeface="Arial" panose="020B0604020202020204" pitchFamily="34" charset="0"/>
              <a:buChar char="•"/>
            </a:pPr>
            <a:r>
              <a:rPr lang="en-US" b="0" i="0" u="none" strike="noStrike" dirty="0">
                <a:solidFill>
                  <a:srgbClr val="423F44"/>
                </a:solidFill>
                <a:effectLst/>
              </a:rPr>
              <a:t>We use </a:t>
            </a:r>
            <a:r>
              <a:rPr lang="en-US" b="0" i="0" u="none" strike="noStrike" dirty="0" err="1">
                <a:solidFill>
                  <a:srgbClr val="423F44"/>
                </a:solidFill>
                <a:effectLst/>
              </a:rPr>
              <a:t>TikTok</a:t>
            </a:r>
            <a:r>
              <a:rPr lang="en-US" b="0" i="0" u="none" strike="noStrike" dirty="0">
                <a:solidFill>
                  <a:srgbClr val="423F44"/>
                </a:solidFill>
                <a:effectLst/>
              </a:rPr>
              <a:t>, YouTube, Instagram, Facebook, and our website.</a:t>
            </a:r>
          </a:p>
          <a:p>
            <a:endParaRPr lang="en-US" dirty="0"/>
          </a:p>
        </p:txBody>
      </p:sp>
      <p:pic>
        <p:nvPicPr>
          <p:cNvPr id="12" name="Picture 11">
            <a:extLst>
              <a:ext uri="{FF2B5EF4-FFF2-40B4-BE49-F238E27FC236}">
                <a16:creationId xmlns:a16="http://schemas.microsoft.com/office/drawing/2014/main" id="{F8B2A00E-5261-4779-8DB5-DED7DBC95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368" y="2773365"/>
            <a:ext cx="3794858" cy="3794858"/>
          </a:xfrm>
          <a:prstGeom prst="rect">
            <a:avLst/>
          </a:prstGeom>
        </p:spPr>
      </p:pic>
    </p:spTree>
    <p:extLst>
      <p:ext uri="{BB962C8B-B14F-4D97-AF65-F5344CB8AC3E}">
        <p14:creationId xmlns:p14="http://schemas.microsoft.com/office/powerpoint/2010/main" val="2367446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sym typeface="Monda"/>
              </a:rPr>
              <a:t>About the YEP Project</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34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498600"/>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err="1">
                <a:solidFill>
                  <a:schemeClr val="bg1"/>
                </a:solidFill>
                <a:effectLst/>
              </a:rPr>
              <a:t>Recognise</a:t>
            </a:r>
            <a:r>
              <a:rPr lang="en-US" sz="2400" b="1" i="0" u="none" strike="noStrike" dirty="0">
                <a:solidFill>
                  <a:schemeClr val="bg1"/>
                </a:solidFill>
                <a:effectLst/>
              </a:rPr>
              <a:t> the needs of your audience</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953619"/>
            <a:ext cx="5824985" cy="4801314"/>
          </a:xfrm>
          <a:prstGeom prst="rect">
            <a:avLst/>
          </a:prstGeom>
          <a:noFill/>
        </p:spPr>
        <p:txBody>
          <a:bodyPr wrap="square">
            <a:spAutoFit/>
          </a:bodyPr>
          <a:lstStyle/>
          <a:p>
            <a:r>
              <a:rPr lang="en-US" b="1" i="0" u="none" strike="noStrike" dirty="0">
                <a:solidFill>
                  <a:srgbClr val="423F44"/>
                </a:solidFill>
                <a:effectLst/>
                <a:latin typeface="YACkoButpeE 0"/>
              </a:rPr>
              <a:t>Ensure accessibility</a:t>
            </a:r>
            <a:endParaRPr lang="en-US" b="1" dirty="0">
              <a:solidFill>
                <a:srgbClr val="423F44"/>
              </a:solidFill>
              <a:effectLst/>
              <a:latin typeface="YACkoButpeE 0"/>
            </a:endParaRPr>
          </a:p>
          <a:p>
            <a:pPr marL="285750" indent="-285750">
              <a:buFont typeface="Arial" panose="020B0604020202020204" pitchFamily="34" charset="0"/>
              <a:buChar char="•"/>
            </a:pPr>
            <a:r>
              <a:rPr lang="en-US" b="0" i="0" u="none" strike="noStrike" dirty="0">
                <a:solidFill>
                  <a:srgbClr val="423F44"/>
                </a:solidFill>
                <a:effectLst/>
              </a:rPr>
              <a:t>Hard caption videos.</a:t>
            </a:r>
            <a:endParaRPr lang="en-US" dirty="0"/>
          </a:p>
          <a:p>
            <a:pPr marL="285750" indent="-285750">
              <a:buFont typeface="Arial" panose="020B0604020202020204" pitchFamily="34" charset="0"/>
              <a:buChar char="•"/>
            </a:pPr>
            <a:r>
              <a:rPr lang="en-US" b="0" i="0" u="none" strike="noStrike" dirty="0">
                <a:solidFill>
                  <a:srgbClr val="423F44"/>
                </a:solidFill>
                <a:effectLst/>
              </a:rPr>
              <a:t>Provide image descriptions.</a:t>
            </a:r>
            <a:endParaRPr lang="en-US" dirty="0"/>
          </a:p>
          <a:p>
            <a:pPr marL="285750" indent="-285750">
              <a:buFont typeface="Arial" panose="020B0604020202020204" pitchFamily="34" charset="0"/>
              <a:buChar char="•"/>
            </a:pPr>
            <a:r>
              <a:rPr lang="en-US" b="0" i="0" u="none" strike="noStrike" dirty="0">
                <a:solidFill>
                  <a:srgbClr val="423F44"/>
                </a:solidFill>
                <a:effectLst/>
              </a:rPr>
              <a:t>Use high contrast </a:t>
            </a:r>
            <a:r>
              <a:rPr lang="en-US" b="0" i="0" u="none" strike="noStrike" dirty="0" err="1">
                <a:solidFill>
                  <a:srgbClr val="423F44"/>
                </a:solidFill>
                <a:effectLst/>
              </a:rPr>
              <a:t>colouring</a:t>
            </a:r>
            <a:r>
              <a:rPr lang="en-US" b="0" i="0" u="none" strike="noStrike" dirty="0">
                <a:solidFill>
                  <a:srgbClr val="423F44"/>
                </a:solidFill>
                <a:effectLst/>
              </a:rPr>
              <a:t>.</a:t>
            </a:r>
            <a:endParaRPr lang="en-US" dirty="0"/>
          </a:p>
          <a:p>
            <a:pPr marL="285750" indent="-285750">
              <a:buFont typeface="Arial" panose="020B0604020202020204" pitchFamily="34" charset="0"/>
              <a:buChar char="•"/>
            </a:pPr>
            <a:r>
              <a:rPr lang="en-US" b="0" i="0" u="none" strike="noStrike" dirty="0">
                <a:solidFill>
                  <a:srgbClr val="423F44"/>
                </a:solidFill>
                <a:effectLst/>
              </a:rPr>
              <a:t>Use simple English.</a:t>
            </a:r>
            <a:endParaRPr lang="en-US" dirty="0"/>
          </a:p>
          <a:p>
            <a:pPr marL="285750" indent="-285750">
              <a:buFont typeface="Arial" panose="020B0604020202020204" pitchFamily="34" charset="0"/>
              <a:buChar char="•"/>
            </a:pPr>
            <a:r>
              <a:rPr lang="en-US" b="0" i="0" u="none" strike="noStrike" dirty="0">
                <a:solidFill>
                  <a:srgbClr val="423F44"/>
                </a:solidFill>
                <a:effectLst/>
              </a:rPr>
              <a:t>Use images to convey messaging.</a:t>
            </a:r>
            <a:endParaRPr lang="en-US" dirty="0"/>
          </a:p>
          <a:p>
            <a:pPr marL="285750" indent="-285750">
              <a:buFont typeface="Arial" panose="020B0604020202020204" pitchFamily="34" charset="0"/>
              <a:buChar char="•"/>
            </a:pPr>
            <a:r>
              <a:rPr lang="en-US" b="0" i="0" u="none" strike="noStrike" dirty="0" err="1">
                <a:solidFill>
                  <a:srgbClr val="423F44"/>
                </a:solidFill>
                <a:effectLst/>
              </a:rPr>
              <a:t>Utilise</a:t>
            </a:r>
            <a:r>
              <a:rPr lang="en-US" b="0" i="0" u="none" strike="noStrike" dirty="0">
                <a:solidFill>
                  <a:srgbClr val="423F44"/>
                </a:solidFill>
                <a:effectLst/>
              </a:rPr>
              <a:t> peers and in community language.</a:t>
            </a:r>
          </a:p>
          <a:p>
            <a:pPr marL="285750" indent="-285750">
              <a:buFont typeface="Arial" panose="020B0604020202020204" pitchFamily="34" charset="0"/>
              <a:buChar char="•"/>
            </a:pPr>
            <a:r>
              <a:rPr lang="en-US" dirty="0">
                <a:solidFill>
                  <a:srgbClr val="423F44"/>
                </a:solidFill>
              </a:rPr>
              <a:t>Create sensory aware lesson plans in physical workshops</a:t>
            </a:r>
          </a:p>
          <a:p>
            <a:pPr marL="285750" indent="-285750">
              <a:buFont typeface="Arial" panose="020B0604020202020204" pitchFamily="34" charset="0"/>
              <a:buChar char="•"/>
            </a:pPr>
            <a:r>
              <a:rPr lang="en-US" dirty="0">
                <a:solidFill>
                  <a:srgbClr val="423F44"/>
                </a:solidFill>
              </a:rPr>
              <a:t>Assess the learning styles and accessibility requirements of in person workshops and develop lesson plans accordingly </a:t>
            </a:r>
          </a:p>
          <a:p>
            <a:pPr marL="285750" indent="-285750">
              <a:buFont typeface="Arial" panose="020B0604020202020204" pitchFamily="34" charset="0"/>
              <a:buChar char="•"/>
            </a:pPr>
            <a:r>
              <a:rPr lang="en-US" dirty="0">
                <a:solidFill>
                  <a:srgbClr val="423F44"/>
                </a:solidFill>
              </a:rPr>
              <a:t>Utilize a trauma informed and inclusive approach in all sessions </a:t>
            </a:r>
          </a:p>
          <a:p>
            <a:pPr marL="285750" indent="-285750">
              <a:buFont typeface="Arial" panose="020B0604020202020204" pitchFamily="34" charset="0"/>
              <a:buChar char="•"/>
            </a:pPr>
            <a:r>
              <a:rPr lang="en-US" dirty="0">
                <a:solidFill>
                  <a:srgbClr val="423F44"/>
                </a:solidFill>
              </a:rPr>
              <a:t>Seek advice and evaluation from those with lived experience and professionals</a:t>
            </a:r>
          </a:p>
          <a:p>
            <a:endParaRPr lang="en-US" dirty="0"/>
          </a:p>
          <a:p>
            <a:endParaRPr lang="en-US" dirty="0"/>
          </a:p>
        </p:txBody>
      </p:sp>
      <p:pic>
        <p:nvPicPr>
          <p:cNvPr id="3" name="Picture 2">
            <a:extLst>
              <a:ext uri="{FF2B5EF4-FFF2-40B4-BE49-F238E27FC236}">
                <a16:creationId xmlns:a16="http://schemas.microsoft.com/office/drawing/2014/main" id="{00FB4B60-26DE-4E66-831E-2C4FB0EC7758}"/>
              </a:ext>
            </a:extLst>
          </p:cNvPr>
          <p:cNvPicPr>
            <a:picLocks noChangeAspect="1"/>
          </p:cNvPicPr>
          <p:nvPr/>
        </p:nvPicPr>
        <p:blipFill rotWithShape="1">
          <a:blip r:embed="rId5"/>
          <a:srcRect l="22708" t="9630" r="50486" b="4197"/>
          <a:stretch/>
        </p:blipFill>
        <p:spPr>
          <a:xfrm>
            <a:off x="8636000" y="1862668"/>
            <a:ext cx="2438481" cy="4409481"/>
          </a:xfrm>
          <a:prstGeom prst="rect">
            <a:avLst/>
          </a:prstGeom>
        </p:spPr>
      </p:pic>
    </p:spTree>
    <p:extLst>
      <p:ext uri="{BB962C8B-B14F-4D97-AF65-F5344CB8AC3E}">
        <p14:creationId xmlns:p14="http://schemas.microsoft.com/office/powerpoint/2010/main" val="1378967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498600"/>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err="1">
                <a:solidFill>
                  <a:schemeClr val="bg1"/>
                </a:solidFill>
                <a:effectLst/>
              </a:rPr>
              <a:t>Recognise</a:t>
            </a:r>
            <a:r>
              <a:rPr lang="en-US" sz="2400" b="1" i="0" u="none" strike="noStrike" dirty="0">
                <a:solidFill>
                  <a:schemeClr val="bg1"/>
                </a:solidFill>
                <a:effectLst/>
              </a:rPr>
              <a:t> the needs of your audience</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83348" y="1850035"/>
            <a:ext cx="10387742" cy="1754326"/>
          </a:xfrm>
          <a:prstGeom prst="rect">
            <a:avLst/>
          </a:prstGeom>
          <a:noFill/>
        </p:spPr>
        <p:txBody>
          <a:bodyPr wrap="square">
            <a:spAutoFit/>
          </a:bodyPr>
          <a:lstStyle/>
          <a:p>
            <a:r>
              <a:rPr lang="en-US" b="1" i="0" u="none" strike="noStrike" dirty="0">
                <a:solidFill>
                  <a:srgbClr val="423F44"/>
                </a:solidFill>
                <a:effectLst/>
                <a:latin typeface="YACkoButpeE 0"/>
              </a:rPr>
              <a:t>Use multiple mediums to convey your message</a:t>
            </a:r>
            <a:endParaRPr lang="en-US" b="1" dirty="0">
              <a:solidFill>
                <a:srgbClr val="423F44"/>
              </a:solidFill>
              <a:effectLst/>
              <a:latin typeface="YACkoButpeE 0"/>
            </a:endParaRPr>
          </a:p>
          <a:p>
            <a:r>
              <a:rPr lang="en-US" b="0" i="0" u="none" strike="noStrike" dirty="0">
                <a:solidFill>
                  <a:srgbClr val="423F44"/>
                </a:solidFill>
                <a:effectLst/>
              </a:rPr>
              <a:t>We use infographics, blogs, different length videos, and memes to cater for different learning styles and platforms, based on community feedback and trends. </a:t>
            </a:r>
          </a:p>
          <a:p>
            <a:endParaRPr lang="en-US" dirty="0"/>
          </a:p>
          <a:p>
            <a:r>
              <a:rPr lang="en-US" b="0" i="0" u="none" strike="noStrike" dirty="0">
                <a:solidFill>
                  <a:srgbClr val="423F44"/>
                </a:solidFill>
                <a:effectLst/>
              </a:rPr>
              <a:t>Repeat messages across platforms. </a:t>
            </a:r>
            <a:endParaRPr lang="en-US" dirty="0"/>
          </a:p>
          <a:p>
            <a:pPr>
              <a:buFont typeface="Arial" panose="020B0604020202020204" pitchFamily="34" charset="0"/>
              <a:buChar char="•"/>
            </a:pPr>
            <a:endParaRPr lang="en-US" dirty="0"/>
          </a:p>
        </p:txBody>
      </p:sp>
      <p:pic>
        <p:nvPicPr>
          <p:cNvPr id="5124" name="Picture 4">
            <a:extLst>
              <a:ext uri="{FF2B5EF4-FFF2-40B4-BE49-F238E27FC236}">
                <a16:creationId xmlns:a16="http://schemas.microsoft.com/office/drawing/2014/main" id="{96DF4985-1FCF-4851-8835-D683C4650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165" y="4114798"/>
            <a:ext cx="1658590" cy="23470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9E7CEF9-C807-4F20-9A43-A3958FE2E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527" y="4114798"/>
            <a:ext cx="1661956" cy="2351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96D7A2-8768-451B-AB77-933F7B9292AB}"/>
              </a:ext>
            </a:extLst>
          </p:cNvPr>
          <p:cNvPicPr>
            <a:picLocks noChangeAspect="1"/>
          </p:cNvPicPr>
          <p:nvPr/>
        </p:nvPicPr>
        <p:blipFill rotWithShape="1">
          <a:blip r:embed="rId7"/>
          <a:srcRect l="22430" t="10617" r="51441" b="4568"/>
          <a:stretch/>
        </p:blipFill>
        <p:spPr>
          <a:xfrm>
            <a:off x="7786930" y="4112404"/>
            <a:ext cx="1289337" cy="2354218"/>
          </a:xfrm>
          <a:prstGeom prst="rect">
            <a:avLst/>
          </a:prstGeom>
        </p:spPr>
      </p:pic>
      <p:pic>
        <p:nvPicPr>
          <p:cNvPr id="5" name="Picture 4">
            <a:extLst>
              <a:ext uri="{FF2B5EF4-FFF2-40B4-BE49-F238E27FC236}">
                <a16:creationId xmlns:a16="http://schemas.microsoft.com/office/drawing/2014/main" id="{3197E081-6B6E-40D2-A111-91E40DCC0376}"/>
              </a:ext>
            </a:extLst>
          </p:cNvPr>
          <p:cNvPicPr>
            <a:picLocks noChangeAspect="1"/>
          </p:cNvPicPr>
          <p:nvPr/>
        </p:nvPicPr>
        <p:blipFill rotWithShape="1">
          <a:blip r:embed="rId8"/>
          <a:srcRect l="22430" t="10617" r="50261" b="4568"/>
          <a:stretch/>
        </p:blipFill>
        <p:spPr>
          <a:xfrm>
            <a:off x="9307596" y="4090024"/>
            <a:ext cx="1360404" cy="2376597"/>
          </a:xfrm>
          <a:prstGeom prst="rect">
            <a:avLst/>
          </a:prstGeom>
        </p:spPr>
      </p:pic>
      <p:pic>
        <p:nvPicPr>
          <p:cNvPr id="5128" name="Picture 8">
            <a:extLst>
              <a:ext uri="{FF2B5EF4-FFF2-40B4-BE49-F238E27FC236}">
                <a16:creationId xmlns:a16="http://schemas.microsoft.com/office/drawing/2014/main" id="{54B5E835-0C57-4933-89D9-0576C43C0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6131" y="4343400"/>
            <a:ext cx="2118460" cy="211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49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583348" y="498600"/>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2400" b="1" i="0" u="none" strike="noStrike" dirty="0">
                <a:solidFill>
                  <a:schemeClr val="bg1"/>
                </a:solidFill>
                <a:effectLst/>
              </a:rPr>
              <a:t>What next?</a:t>
            </a:r>
            <a:endParaRPr lang="en-US" altLang="en-US" sz="2400" b="1" dirty="0">
              <a:solidFill>
                <a:schemeClr val="bg1"/>
              </a:solidFill>
              <a:ea typeface="Eurostile" panose="020B0504020202050204" pitchFamily="34" charset="77"/>
              <a:cs typeface="Eurostile" panose="020B0504020202050204" pitchFamily="34" charset="77"/>
            </a:endParaRP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8491E1-6EAF-4C1A-9924-1ACDD01BD866}"/>
              </a:ext>
            </a:extLst>
          </p:cNvPr>
          <p:cNvSpPr txBox="1"/>
          <p:nvPr/>
        </p:nvSpPr>
        <p:spPr>
          <a:xfrm>
            <a:off x="1523452" y="1743200"/>
            <a:ext cx="9073333" cy="2585323"/>
          </a:xfrm>
          <a:prstGeom prst="rect">
            <a:avLst/>
          </a:prstGeom>
          <a:noFill/>
        </p:spPr>
        <p:txBody>
          <a:bodyPr wrap="square">
            <a:spAutoFit/>
          </a:bodyPr>
          <a:lstStyle/>
          <a:p>
            <a:r>
              <a:rPr lang="en-US" b="1" i="0" u="none" strike="noStrike" dirty="0">
                <a:solidFill>
                  <a:srgbClr val="423F44"/>
                </a:solidFill>
                <a:effectLst/>
                <a:latin typeface="YACkoButpeE 0"/>
              </a:rPr>
              <a:t>Continue that hybrid model</a:t>
            </a:r>
            <a:endParaRPr lang="en-US" b="1" dirty="0">
              <a:solidFill>
                <a:srgbClr val="423F44"/>
              </a:solidFill>
              <a:effectLst/>
              <a:latin typeface="YACkoButpeE 0"/>
            </a:endParaRPr>
          </a:p>
          <a:p>
            <a:r>
              <a:rPr lang="en-US" b="0" i="0" u="none" strike="noStrike" dirty="0">
                <a:solidFill>
                  <a:srgbClr val="423F44"/>
                </a:solidFill>
                <a:effectLst/>
              </a:rPr>
              <a:t>As measures eb and flow between lockdowns and easing of restrictions, continue to offer a hybrid model of in person delivery and online content. </a:t>
            </a:r>
          </a:p>
          <a:p>
            <a:endParaRPr lang="en-US" dirty="0">
              <a:solidFill>
                <a:srgbClr val="423F44"/>
              </a:solidFill>
            </a:endParaRPr>
          </a:p>
          <a:p>
            <a:r>
              <a:rPr lang="en-US" dirty="0">
                <a:solidFill>
                  <a:srgbClr val="423F44"/>
                </a:solidFill>
              </a:rPr>
              <a:t>Watch your engagement numbers, observe what’s working and what isn’t at regular intervals. </a:t>
            </a:r>
          </a:p>
          <a:p>
            <a:r>
              <a:rPr lang="en-US" dirty="0">
                <a:solidFill>
                  <a:srgbClr val="423F44"/>
                </a:solidFill>
              </a:rPr>
              <a:t>Seek feedback from young people and the youth sector about what kind of messaging they want and how and when they want it…</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9E08070-6766-4089-889C-41676E423D98}"/>
              </a:ext>
            </a:extLst>
          </p:cNvPr>
          <p:cNvPicPr>
            <a:picLocks noChangeAspect="1"/>
          </p:cNvPicPr>
          <p:nvPr/>
        </p:nvPicPr>
        <p:blipFill rotWithShape="1">
          <a:blip r:embed="rId5"/>
          <a:srcRect l="35555" t="21272" r="28541" b="15185"/>
          <a:stretch/>
        </p:blipFill>
        <p:spPr>
          <a:xfrm>
            <a:off x="5877687" y="3871060"/>
            <a:ext cx="2692337" cy="2680323"/>
          </a:xfrm>
          <a:prstGeom prst="rect">
            <a:avLst/>
          </a:prstGeom>
        </p:spPr>
      </p:pic>
      <p:sp>
        <p:nvSpPr>
          <p:cNvPr id="16" name="TextBox 15">
            <a:extLst>
              <a:ext uri="{FF2B5EF4-FFF2-40B4-BE49-F238E27FC236}">
                <a16:creationId xmlns:a16="http://schemas.microsoft.com/office/drawing/2014/main" id="{0B91946A-37AC-437C-82D7-4E4A5DD92B6B}"/>
              </a:ext>
            </a:extLst>
          </p:cNvPr>
          <p:cNvSpPr txBox="1"/>
          <p:nvPr/>
        </p:nvSpPr>
        <p:spPr>
          <a:xfrm>
            <a:off x="8570024" y="6276240"/>
            <a:ext cx="6094602" cy="369332"/>
          </a:xfrm>
          <a:prstGeom prst="rect">
            <a:avLst/>
          </a:prstGeom>
          <a:noFill/>
        </p:spPr>
        <p:txBody>
          <a:bodyPr wrap="square">
            <a:spAutoFit/>
          </a:bodyPr>
          <a:lstStyle/>
          <a:p>
            <a:r>
              <a:rPr lang="en-US" dirty="0">
                <a:solidFill>
                  <a:srgbClr val="7030A0"/>
                </a:solidFill>
              </a:rPr>
              <a:t>and don’t forget to have fun!</a:t>
            </a:r>
          </a:p>
        </p:txBody>
      </p:sp>
    </p:spTree>
    <p:extLst>
      <p:ext uri="{BB962C8B-B14F-4D97-AF65-F5344CB8AC3E}">
        <p14:creationId xmlns:p14="http://schemas.microsoft.com/office/powerpoint/2010/main" val="217639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Shape 160"/>
          <p:cNvSpPr txBox="1"/>
          <p:nvPr/>
        </p:nvSpPr>
        <p:spPr>
          <a:xfrm>
            <a:off x="2519318" y="3339805"/>
            <a:ext cx="7250983" cy="707886"/>
          </a:xfrm>
          <a:prstGeom prst="rect">
            <a:avLst/>
          </a:prstGeom>
          <a:noFill/>
          <a:ln>
            <a:noFill/>
          </a:ln>
        </p:spPr>
        <p:txBody>
          <a:bodyPr spcFirstLastPara="1" wrap="square" lIns="91425" tIns="45700" rIns="91425" bIns="45700" anchor="t" anchorCtr="0">
            <a:noAutofit/>
          </a:bodyPr>
          <a:lstStyle/>
          <a:p>
            <a:pPr algn="ctr"/>
            <a:r>
              <a:rPr lang="en-US" sz="4000" b="1" dirty="0">
                <a:solidFill>
                  <a:schemeClr val="lt1"/>
                </a:solidFill>
                <a:latin typeface="Monda"/>
                <a:ea typeface="Monda"/>
                <a:cs typeface="Monda"/>
                <a:sym typeface="Monda"/>
              </a:rPr>
              <a:t>Introduce Yourself To Your Table</a:t>
            </a:r>
            <a:endParaRPr dirty="0"/>
          </a:p>
        </p:txBody>
      </p:sp>
      <p:sp>
        <p:nvSpPr>
          <p:cNvPr id="161" name="Shape 161"/>
          <p:cNvSpPr/>
          <p:nvPr/>
        </p:nvSpPr>
        <p:spPr>
          <a:xfrm>
            <a:off x="7562850" y="1244349"/>
            <a:ext cx="2800350" cy="908234"/>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5" name="Picture 4" descr="A picture containing timeline&#10;&#10;Description automatically generated">
            <a:extLst>
              <a:ext uri="{FF2B5EF4-FFF2-40B4-BE49-F238E27FC236}">
                <a16:creationId xmlns:a16="http://schemas.microsoft.com/office/drawing/2014/main" id="{C28B1080-3D4B-46FE-9F74-111393DE20DE}"/>
              </a:ext>
            </a:extLst>
          </p:cNvPr>
          <p:cNvPicPr>
            <a:picLocks noChangeAspect="1"/>
          </p:cNvPicPr>
          <p:nvPr/>
        </p:nvPicPr>
        <p:blipFill>
          <a:blip r:embed="rId3"/>
          <a:stretch>
            <a:fillRect/>
          </a:stretch>
        </p:blipFill>
        <p:spPr>
          <a:xfrm>
            <a:off x="9896" y="0"/>
            <a:ext cx="12172207" cy="6858000"/>
          </a:xfrm>
          <a:prstGeom prst="rect">
            <a:avLst/>
          </a:prstGeom>
        </p:spPr>
      </p:pic>
    </p:spTree>
    <p:extLst>
      <p:ext uri="{BB962C8B-B14F-4D97-AF65-F5344CB8AC3E}">
        <p14:creationId xmlns:p14="http://schemas.microsoft.com/office/powerpoint/2010/main" val="579503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P-subpage.jpg"/>
          <p:cNvPicPr>
            <a:picLocks noChangeAspect="1"/>
          </p:cNvPicPr>
          <p:nvPr/>
        </p:nvPicPr>
        <p:blipFill rotWithShape="1">
          <a:blip r:embed="rId3">
            <a:extLst>
              <a:ext uri="{28A0092B-C50C-407E-A947-70E740481C1C}">
                <a14:useLocalDpi xmlns:a14="http://schemas.microsoft.com/office/drawing/2010/main" val="0"/>
              </a:ext>
            </a:extLst>
          </a:blip>
          <a:srcRect b="69297"/>
          <a:stretch/>
        </p:blipFill>
        <p:spPr>
          <a:xfrm>
            <a:off x="1524000" y="0"/>
            <a:ext cx="9144000" cy="1579206"/>
          </a:xfrm>
          <a:prstGeom prst="rect">
            <a:avLst/>
          </a:prstGeom>
        </p:spPr>
      </p:pic>
      <p:pic>
        <p:nvPicPr>
          <p:cNvPr id="6" name="Picture 5" descr="YACWA logo PURPL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21" y="289393"/>
            <a:ext cx="777760" cy="774937"/>
          </a:xfrm>
          <a:prstGeom prst="rect">
            <a:avLst/>
          </a:prstGeom>
        </p:spPr>
      </p:pic>
      <p:sp>
        <p:nvSpPr>
          <p:cNvPr id="9" name="Rectangle 8">
            <a:extLst>
              <a:ext uri="{FF2B5EF4-FFF2-40B4-BE49-F238E27FC236}">
                <a16:creationId xmlns:a16="http://schemas.microsoft.com/office/drawing/2014/main" id="{F4FF014F-DE83-A642-BC14-7B80CB33849A}"/>
              </a:ext>
            </a:extLst>
          </p:cNvPr>
          <p:cNvSpPr/>
          <p:nvPr/>
        </p:nvSpPr>
        <p:spPr>
          <a:xfrm>
            <a:off x="1981201" y="476807"/>
            <a:ext cx="4259943" cy="400110"/>
          </a:xfrm>
          <a:prstGeom prst="rect">
            <a:avLst/>
          </a:prstGeom>
        </p:spPr>
        <p:txBody>
          <a:bodyPr wrap="square">
            <a:spAutoFit/>
          </a:bodyPr>
          <a:lstStyle/>
          <a:p>
            <a:endParaRPr lang="en-US" sz="2000" dirty="0">
              <a:solidFill>
                <a:srgbClr val="FFFFFF"/>
              </a:solidFill>
              <a:latin typeface="Eurostile" charset="0"/>
              <a:ea typeface="Eurostile" charset="0"/>
              <a:cs typeface="Eurostile" charset="0"/>
            </a:endParaRPr>
          </a:p>
        </p:txBody>
      </p:sp>
      <p:sp>
        <p:nvSpPr>
          <p:cNvPr id="7" name="Rectangle 6">
            <a:extLst>
              <a:ext uri="{FF2B5EF4-FFF2-40B4-BE49-F238E27FC236}">
                <a16:creationId xmlns:a16="http://schemas.microsoft.com/office/drawing/2014/main" id="{F4FF014F-DE83-A642-BC14-7B80CB33849A}"/>
              </a:ext>
            </a:extLst>
          </p:cNvPr>
          <p:cNvSpPr/>
          <p:nvPr/>
        </p:nvSpPr>
        <p:spPr>
          <a:xfrm>
            <a:off x="1981201" y="476807"/>
            <a:ext cx="4862361" cy="461665"/>
          </a:xfrm>
          <a:prstGeom prst="rect">
            <a:avLst/>
          </a:prstGeom>
        </p:spPr>
        <p:txBody>
          <a:bodyPr wrap="square">
            <a:spAutoFit/>
          </a:bodyPr>
          <a:lstStyle/>
          <a:p>
            <a:r>
              <a:rPr lang="en-US" sz="2400" b="1" dirty="0">
                <a:solidFill>
                  <a:srgbClr val="FFFFFF"/>
                </a:solidFill>
                <a:latin typeface="Calibri  "/>
                <a:ea typeface="Eurostile" charset="0"/>
                <a:cs typeface="Eurostile" charset="0"/>
              </a:rPr>
              <a:t>Topics We Cover</a:t>
            </a:r>
          </a:p>
        </p:txBody>
      </p:sp>
      <p:sp>
        <p:nvSpPr>
          <p:cNvPr id="3" name="Rectangle 2">
            <a:extLst>
              <a:ext uri="{FF2B5EF4-FFF2-40B4-BE49-F238E27FC236}">
                <a16:creationId xmlns:a16="http://schemas.microsoft.com/office/drawing/2014/main" id="{2CD2E6EE-972F-4ECB-88BC-188F6737288E}"/>
              </a:ext>
            </a:extLst>
          </p:cNvPr>
          <p:cNvSpPr/>
          <p:nvPr/>
        </p:nvSpPr>
        <p:spPr>
          <a:xfrm>
            <a:off x="1602767" y="1748006"/>
            <a:ext cx="9065233" cy="426251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Healthy Relationships</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Consent </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Sexually Transmitted Infections (STIs) and Blood-Borne Viruses (BBVs)</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Barrier Methods</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Contraception</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LGBTIQA+</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Sexting</a:t>
            </a:r>
          </a:p>
          <a:p>
            <a:pPr marL="285750" indent="-285750">
              <a:lnSpc>
                <a:spcPct val="107000"/>
              </a:lnSpc>
              <a:spcAft>
                <a:spcPts val="800"/>
              </a:spcAft>
              <a:buFont typeface="Arial" panose="020B0604020202020204" pitchFamily="34" charset="0"/>
              <a:buChar char="•"/>
            </a:pPr>
            <a:r>
              <a:rPr lang="en-IE" dirty="0">
                <a:latin typeface="Calibiri"/>
                <a:ea typeface="Calibri" panose="020F0502020204030204" pitchFamily="34" charset="0"/>
                <a:cs typeface="Times New Roman" panose="02020603050405020304" pitchFamily="18" charset="0"/>
              </a:rPr>
              <a:t>Porn</a:t>
            </a:r>
          </a:p>
          <a:p>
            <a:pPr marL="285750" indent="-285750">
              <a:lnSpc>
                <a:spcPct val="107000"/>
              </a:lnSpc>
              <a:spcAft>
                <a:spcPts val="800"/>
              </a:spcAft>
              <a:buFont typeface="Arial" panose="020B0604020202020204" pitchFamily="34" charset="0"/>
              <a:buChar char="•"/>
            </a:pPr>
            <a:endParaRPr lang="en-IE" dirty="0">
              <a:latin typeface="Calibiri"/>
              <a:ea typeface="Calibri" panose="020F0502020204030204" pitchFamily="34" charset="0"/>
              <a:cs typeface="Times New Roman" panose="02020603050405020304" pitchFamily="18" charset="0"/>
            </a:endParaRPr>
          </a:p>
          <a:p>
            <a:pPr>
              <a:lnSpc>
                <a:spcPct val="107000"/>
              </a:lnSpc>
              <a:spcAft>
                <a:spcPts val="800"/>
              </a:spcAft>
            </a:pPr>
            <a:r>
              <a:rPr lang="en-IE" dirty="0">
                <a:latin typeface="Calibiri"/>
                <a:ea typeface="Calibri" panose="020F0502020204030204" pitchFamily="34" charset="0"/>
                <a:cs typeface="Times New Roman" panose="02020603050405020304" pitchFamily="18" charset="0"/>
              </a:rPr>
              <a:t>We are also open to hearing about your needs and may have capacity to develop something bespoke for you.</a:t>
            </a:r>
            <a:endParaRPr lang="en-IE" sz="1600" dirty="0">
              <a:effectLst/>
              <a:latin typeface="Calibi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21271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sym typeface="Monda"/>
              </a:rPr>
              <a:t>Prior to COVID 19</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65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YEP-subpage.jpg">
            <a:extLst>
              <a:ext uri="{FF2B5EF4-FFF2-40B4-BE49-F238E27FC236}">
                <a16:creationId xmlns:a16="http://schemas.microsoft.com/office/drawing/2014/main" id="{F85AFC2F-DC10-E24E-907D-4FC226114F0D}"/>
              </a:ext>
            </a:extLst>
          </p:cNvPr>
          <p:cNvPicPr>
            <a:picLocks noChangeAspect="1"/>
          </p:cNvPicPr>
          <p:nvPr/>
        </p:nvPicPr>
        <p:blipFill>
          <a:blip r:embed="rId3">
            <a:extLst>
              <a:ext uri="{28A0092B-C50C-407E-A947-70E740481C1C}">
                <a14:useLocalDpi xmlns:a14="http://schemas.microsoft.com/office/drawing/2010/main" val="0"/>
              </a:ext>
            </a:extLst>
          </a:blip>
          <a:srcRect b="69296"/>
          <a:stretch>
            <a:fillRect/>
          </a:stretch>
        </p:blipFill>
        <p:spPr bwMode="auto">
          <a:xfrm>
            <a:off x="152400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396B5D38-6077-D642-9BE7-B453D9497329}"/>
              </a:ext>
            </a:extLst>
          </p:cNvPr>
          <p:cNvSpPr>
            <a:spLocks noChangeArrowheads="1"/>
          </p:cNvSpPr>
          <p:nvPr/>
        </p:nvSpPr>
        <p:spPr bwMode="auto">
          <a:xfrm>
            <a:off x="1602154" y="410285"/>
            <a:ext cx="5133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FFFF"/>
                </a:solidFill>
                <a:ea typeface="Eurostile" panose="020B0504020202050204" pitchFamily="34" charset="77"/>
                <a:cs typeface="Eurostile" panose="020B0504020202050204" pitchFamily="34" charset="77"/>
              </a:rPr>
              <a:t>Prior to COVID-19</a:t>
            </a:r>
          </a:p>
        </p:txBody>
      </p:sp>
      <p:pic>
        <p:nvPicPr>
          <p:cNvPr id="25605" name="Picture 5" descr="YACWA logo PURPLE (1).jpg">
            <a:extLst>
              <a:ext uri="{FF2B5EF4-FFF2-40B4-BE49-F238E27FC236}">
                <a16:creationId xmlns:a16="http://schemas.microsoft.com/office/drawing/2014/main" id="{6A659438-E30E-2241-94A1-074BEE950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2114283"/>
            <a:ext cx="9948153" cy="2836033"/>
          </a:xfrm>
          <a:prstGeom prst="rect">
            <a:avLst/>
          </a:prstGeom>
          <a:noFill/>
        </p:spPr>
        <p:txBody>
          <a:bodyPr wrap="square" rtlCol="0">
            <a:spAutoFit/>
          </a:bodyPr>
          <a:lstStyle/>
          <a:p>
            <a:pPr fontAlgn="base"/>
            <a:r>
              <a:rPr lang="en-US" sz="2200" b="1" dirty="0"/>
              <a:t>Largely face-to-face</a:t>
            </a:r>
          </a:p>
          <a:p>
            <a:pPr fontAlgn="base"/>
            <a:endParaRPr lang="en-US" b="1" dirty="0"/>
          </a:p>
          <a:p>
            <a:pPr fontAlgn="base">
              <a:lnSpc>
                <a:spcPct val="107000"/>
              </a:lnSpc>
              <a:spcAft>
                <a:spcPts val="800"/>
              </a:spcAft>
            </a:pPr>
            <a:r>
              <a:rPr lang="en-AU" dirty="0">
                <a:ea typeface="Times New Roman" panose="02020603050405020304" pitchFamily="18" charset="0"/>
                <a:cs typeface="Times New Roman" panose="02020603050405020304" pitchFamily="18" charset="0"/>
              </a:rPr>
              <a:t>T</a:t>
            </a:r>
            <a:r>
              <a:rPr lang="en-AU" dirty="0">
                <a:effectLst/>
                <a:ea typeface="Times New Roman" panose="02020603050405020304" pitchFamily="18" charset="0"/>
                <a:cs typeface="Times New Roman" panose="02020603050405020304" pitchFamily="18" charset="0"/>
              </a:rPr>
              <a:t>raditionally offered face-to-face youth and sector development workshops, and a small amount of social media content. </a:t>
            </a:r>
            <a:endParaRPr lang="en-AU" dirty="0">
              <a:effectLst/>
              <a:ea typeface="Calibri" panose="020F0502020204030204" pitchFamily="34" charset="0"/>
              <a:cs typeface="Times New Roman" panose="02020603050405020304" pitchFamily="18" charset="0"/>
            </a:endParaRPr>
          </a:p>
          <a:p>
            <a:pPr fontAlgn="base">
              <a:lnSpc>
                <a:spcPct val="107000"/>
              </a:lnSpc>
              <a:spcAft>
                <a:spcPts val="800"/>
              </a:spcAft>
            </a:pPr>
            <a:r>
              <a:rPr lang="en-AU" dirty="0">
                <a:effectLst/>
                <a:ea typeface="Times New Roman" panose="02020603050405020304" pitchFamily="18" charset="0"/>
                <a:cs typeface="Times New Roman" panose="02020603050405020304" pitchFamily="18" charset="0"/>
              </a:rPr>
              <a:t> </a:t>
            </a:r>
            <a:endParaRPr lang="en-AU" dirty="0">
              <a:effectLst/>
              <a:ea typeface="Calibri" panose="020F0502020204030204" pitchFamily="34" charset="0"/>
              <a:cs typeface="Times New Roman" panose="02020603050405020304" pitchFamily="18" charset="0"/>
            </a:endParaRPr>
          </a:p>
          <a:p>
            <a:pPr fontAlgn="base">
              <a:lnSpc>
                <a:spcPct val="107000"/>
              </a:lnSpc>
              <a:spcAft>
                <a:spcPts val="800"/>
              </a:spcAft>
            </a:pPr>
            <a:r>
              <a:rPr lang="en-AU" dirty="0">
                <a:effectLst/>
                <a:ea typeface="Times New Roman" panose="02020603050405020304" pitchFamily="18" charset="0"/>
                <a:cs typeface="Times New Roman" panose="02020603050405020304" pitchFamily="18" charset="0"/>
              </a:rPr>
              <a:t>A key focus of our work is to increase young people's engagement with local sexual health services and increase youth STI testing rates. </a:t>
            </a:r>
            <a:endParaRPr lang="en-AU" dirty="0">
              <a:effectLst/>
              <a:ea typeface="Calibri" panose="020F0502020204030204" pitchFamily="34" charset="0"/>
              <a:cs typeface="Times New Roman" panose="02020603050405020304" pitchFamily="18" charset="0"/>
            </a:endParaRPr>
          </a:p>
          <a:p>
            <a:pPr fontAlgn="base"/>
            <a:endParaRPr lang="en-US" dirty="0"/>
          </a:p>
        </p:txBody>
      </p:sp>
    </p:spTree>
    <p:extLst>
      <p:ext uri="{BB962C8B-B14F-4D97-AF65-F5344CB8AC3E}">
        <p14:creationId xmlns:p14="http://schemas.microsoft.com/office/powerpoint/2010/main" val="42183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Shape 159" descr="YEP-title-background.jpg">
            <a:extLst>
              <a:ext uri="{FF2B5EF4-FFF2-40B4-BE49-F238E27FC236}">
                <a16:creationId xmlns:a16="http://schemas.microsoft.com/office/drawing/2014/main" id="{55BC0ABC-0A19-3B47-9250-5EE9D5F0F6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54025"/>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Shape 160">
            <a:extLst>
              <a:ext uri="{FF2B5EF4-FFF2-40B4-BE49-F238E27FC236}">
                <a16:creationId xmlns:a16="http://schemas.microsoft.com/office/drawing/2014/main" id="{718572A2-0E58-F24F-8938-8D97CF81941E}"/>
              </a:ext>
            </a:extLst>
          </p:cNvPr>
          <p:cNvSpPr txBox="1">
            <a:spLocks noChangeArrowheads="1"/>
          </p:cNvSpPr>
          <p:nvPr/>
        </p:nvSpPr>
        <p:spPr bwMode="auto">
          <a:xfrm>
            <a:off x="2519363" y="2986088"/>
            <a:ext cx="7462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FFFF"/>
                </a:solidFill>
                <a:ea typeface="Monda"/>
                <a:cs typeface="Monda"/>
                <a:sym typeface="Monda"/>
              </a:rPr>
              <a:t>Key aims during COVID</a:t>
            </a:r>
            <a:endParaRPr lang="en-US" altLang="en-US" sz="4400" dirty="0"/>
          </a:p>
        </p:txBody>
      </p:sp>
      <p:sp>
        <p:nvSpPr>
          <p:cNvPr id="161" name="Shape 161">
            <a:extLst>
              <a:ext uri="{FF2B5EF4-FFF2-40B4-BE49-F238E27FC236}">
                <a16:creationId xmlns:a16="http://schemas.microsoft.com/office/drawing/2014/main" id="{239D21A0-A262-C340-8168-5E2CB59C8D88}"/>
              </a:ext>
            </a:extLst>
          </p:cNvPr>
          <p:cNvSpPr>
            <a:spLocks noChangeArrowheads="1"/>
          </p:cNvSpPr>
          <p:nvPr/>
        </p:nvSpPr>
        <p:spPr bwMode="auto">
          <a:xfrm>
            <a:off x="7562850" y="1244600"/>
            <a:ext cx="2800350" cy="908050"/>
          </a:xfrm>
          <a:prstGeom prst="rect">
            <a:avLst/>
          </a:prstGeom>
          <a:solidFill>
            <a:schemeClr val="bg1"/>
          </a:solidFill>
          <a:ln w="9525">
            <a:solidFill>
              <a:schemeClr val="bg1"/>
            </a:solidFill>
            <a:round/>
            <a:headEnd type="none" w="sm" len="sm"/>
            <a:tailEnd type="none" w="sm" len="sm"/>
          </a:ln>
          <a:effectLst>
            <a:outerShdw blurRad="63500" dist="23000" dir="5400000" rotWithShape="0">
              <a:srgbClr val="000000">
                <a:alpha val="0"/>
              </a:srgbClr>
            </a:outerShdw>
          </a:effec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sym typeface="Calibri" panose="020F0502020204030204" pitchFamily="34" charset="0"/>
            </a:endParaRPr>
          </a:p>
        </p:txBody>
      </p:sp>
      <p:pic>
        <p:nvPicPr>
          <p:cNvPr id="64516" name="Shape 162" descr="YEP-background.jpg">
            <a:extLst>
              <a:ext uri="{FF2B5EF4-FFF2-40B4-BE49-F238E27FC236}">
                <a16:creationId xmlns:a16="http://schemas.microsoft.com/office/drawing/2014/main" id="{A5C229ED-2FE1-104E-A94B-2867E65A1BC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132" b="75465"/>
          <a:stretch>
            <a:fillRect/>
          </a:stretch>
        </p:blipFill>
        <p:spPr bwMode="auto">
          <a:xfrm>
            <a:off x="6016625" y="6350"/>
            <a:ext cx="4651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YACWA logo PURPLE (1).jpg">
            <a:extLst>
              <a:ext uri="{FF2B5EF4-FFF2-40B4-BE49-F238E27FC236}">
                <a16:creationId xmlns:a16="http://schemas.microsoft.com/office/drawing/2014/main" id="{59FBB2AB-E675-3741-AE36-C419F9B1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300038"/>
            <a:ext cx="949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17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22ee04-4b77-49ad-a19d-6751c9042247" xsi:nil="true"/>
    <lcf76f155ced4ddcb4097134ff3c332f xmlns="0c38814e-c001-497c-899d-2e11467ba8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8ADFFED9E5CA4C86E9CA3E3C742035" ma:contentTypeVersion="16" ma:contentTypeDescription="Create a new document." ma:contentTypeScope="" ma:versionID="59788a7926a8735dcd34ebf01dc0f54e">
  <xsd:schema xmlns:xsd="http://www.w3.org/2001/XMLSchema" xmlns:xs="http://www.w3.org/2001/XMLSchema" xmlns:p="http://schemas.microsoft.com/office/2006/metadata/properties" xmlns:ns2="0c38814e-c001-497c-899d-2e11467ba81a" xmlns:ns3="7422ee04-4b77-49ad-a19d-6751c9042247" targetNamespace="http://schemas.microsoft.com/office/2006/metadata/properties" ma:root="true" ma:fieldsID="f8531b9d88003bcf7e0728c06b3e9e54" ns2:_="" ns3:_="">
    <xsd:import namespace="0c38814e-c001-497c-899d-2e11467ba81a"/>
    <xsd:import namespace="7422ee04-4b77-49ad-a19d-6751c90422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38814e-c001-497c-899d-2e11467ba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2186ef-1b5b-4565-a445-66623377b2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22ee04-4b77-49ad-a19d-6751c904224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c9e5ba-4002-457a-b9dd-e11de61f1057}" ma:internalName="TaxCatchAll" ma:showField="CatchAllData" ma:web="7422ee04-4b77-49ad-a19d-6751c9042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9C4D9B-C6B8-4DC7-9E20-E09A21AB5547}">
  <ds:schemaRefs>
    <ds:schemaRef ds:uri="http://schemas.microsoft.com/office/2006/metadata/properties"/>
    <ds:schemaRef ds:uri="http://schemas.microsoft.com/office/infopath/2007/PartnerControls"/>
    <ds:schemaRef ds:uri="7422ee04-4b77-49ad-a19d-6751c9042247"/>
    <ds:schemaRef ds:uri="0c38814e-c001-497c-899d-2e11467ba81a"/>
  </ds:schemaRefs>
</ds:datastoreItem>
</file>

<file path=customXml/itemProps2.xml><?xml version="1.0" encoding="utf-8"?>
<ds:datastoreItem xmlns:ds="http://schemas.openxmlformats.org/officeDocument/2006/customXml" ds:itemID="{C3C247B4-B73F-4A4E-A6F9-0703791677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38814e-c001-497c-899d-2e11467ba81a"/>
    <ds:schemaRef ds:uri="7422ee04-4b77-49ad-a19d-6751c9042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63EDA5-5D07-46AE-A2BA-9B9C33BA80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1894</TotalTime>
  <Words>1422</Words>
  <Application>Microsoft Office PowerPoint</Application>
  <PresentationFormat>Widescreen</PresentationFormat>
  <Paragraphs>230</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Calibiri</vt:lpstr>
      <vt:lpstr>Calibri</vt:lpstr>
      <vt:lpstr>Calibri  </vt:lpstr>
      <vt:lpstr>Calibri Light</vt:lpstr>
      <vt:lpstr>Eurostile</vt:lpstr>
      <vt:lpstr>Monda</vt:lpstr>
      <vt:lpstr>YACkoButpeE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Lorna Geraghty</cp:lastModifiedBy>
  <cp:revision>78</cp:revision>
  <dcterms:created xsi:type="dcterms:W3CDTF">2020-05-05T05:42:20Z</dcterms:created>
  <dcterms:modified xsi:type="dcterms:W3CDTF">2022-06-15T13:36:45Z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11260200</vt:r8>
  </property>
  <property fmtid="{D5CDD505-2E9C-101B-9397-08002B2CF9AE}" pid="3" name="ContentTypeId">
    <vt:lpwstr>0x010100458ADFFED9E5CA4C86E9CA3E3C742035</vt:lpwstr>
  </property>
</Properties>
</file>