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5066" r:id="rId1"/>
  </p:sldMasterIdLst>
  <p:notesMasterIdLst>
    <p:notesMasterId r:id="rId23"/>
  </p:notesMasterIdLst>
  <p:sldIdLst>
    <p:sldId id="289" r:id="rId2"/>
    <p:sldId id="272" r:id="rId3"/>
    <p:sldId id="275" r:id="rId4"/>
    <p:sldId id="274" r:id="rId5"/>
    <p:sldId id="276" r:id="rId6"/>
    <p:sldId id="277" r:id="rId7"/>
    <p:sldId id="279" r:id="rId8"/>
    <p:sldId id="280" r:id="rId9"/>
    <p:sldId id="281" r:id="rId10"/>
    <p:sldId id="283" r:id="rId11"/>
    <p:sldId id="285" r:id="rId12"/>
    <p:sldId id="284" r:id="rId13"/>
    <p:sldId id="286" r:id="rId14"/>
    <p:sldId id="287" r:id="rId15"/>
    <p:sldId id="288" r:id="rId16"/>
    <p:sldId id="290" r:id="rId17"/>
    <p:sldId id="292" r:id="rId18"/>
    <p:sldId id="291" r:id="rId19"/>
    <p:sldId id="295" r:id="rId20"/>
    <p:sldId id="296" r:id="rId21"/>
    <p:sldId id="297"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471"/>
    <p:restoredTop sz="64961"/>
  </p:normalViewPr>
  <p:slideViewPr>
    <p:cSldViewPr snapToGrid="0" snapToObjects="1">
      <p:cViewPr varScale="1">
        <p:scale>
          <a:sx n="64" d="100"/>
          <a:sy n="64" d="100"/>
        </p:scale>
        <p:origin x="1608" y="176"/>
      </p:cViewPr>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361F77-B429-C947-BCE2-349FF7F8531C}" type="datetimeFigureOut">
              <a:rPr lang="en-US" smtClean="0"/>
              <a:t>6/19/22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C39DD1E-7007-834C-BBF8-E2153F05FD7F}" type="slidenum">
              <a:rPr lang="en-US" smtClean="0"/>
              <a:t>‹#›</a:t>
            </a:fld>
            <a:endParaRPr lang="en-US"/>
          </a:p>
        </p:txBody>
      </p:sp>
    </p:spTree>
    <p:extLst>
      <p:ext uri="{BB962C8B-B14F-4D97-AF65-F5344CB8AC3E}">
        <p14:creationId xmlns:p14="http://schemas.microsoft.com/office/powerpoint/2010/main" val="41436243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Presenting on behalf of my co-authors </a:t>
            </a:r>
          </a:p>
        </p:txBody>
      </p:sp>
      <p:sp>
        <p:nvSpPr>
          <p:cNvPr id="4" name="Slide Number Placeholder 3"/>
          <p:cNvSpPr>
            <a:spLocks noGrp="1"/>
          </p:cNvSpPr>
          <p:nvPr>
            <p:ph type="sldNum" sz="quarter" idx="5"/>
          </p:nvPr>
        </p:nvSpPr>
        <p:spPr/>
        <p:txBody>
          <a:bodyPr/>
          <a:lstStyle/>
          <a:p>
            <a:fld id="{EC39DD1E-7007-834C-BBF8-E2153F05FD7F}" type="slidenum">
              <a:rPr lang="en-US" smtClean="0"/>
              <a:t>1</a:t>
            </a:fld>
            <a:endParaRPr lang="en-US"/>
          </a:p>
        </p:txBody>
      </p:sp>
    </p:spTree>
    <p:extLst>
      <p:ext uri="{BB962C8B-B14F-4D97-AF65-F5344CB8AC3E}">
        <p14:creationId xmlns:p14="http://schemas.microsoft.com/office/powerpoint/2010/main" val="36869650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now look at the neighborhood and </a:t>
            </a:r>
          </a:p>
          <a:p>
            <a:r>
              <a:rPr lang="en-US" dirty="0"/>
              <a:t>Built environment </a:t>
            </a:r>
          </a:p>
        </p:txBody>
      </p:sp>
      <p:sp>
        <p:nvSpPr>
          <p:cNvPr id="4" name="Slide Number Placeholder 3"/>
          <p:cNvSpPr>
            <a:spLocks noGrp="1"/>
          </p:cNvSpPr>
          <p:nvPr>
            <p:ph type="sldNum" sz="quarter" idx="5"/>
          </p:nvPr>
        </p:nvSpPr>
        <p:spPr/>
        <p:txBody>
          <a:bodyPr/>
          <a:lstStyle/>
          <a:p>
            <a:fld id="{EC39DD1E-7007-834C-BBF8-E2153F05FD7F}" type="slidenum">
              <a:rPr lang="en-US" smtClean="0"/>
              <a:t>11</a:t>
            </a:fld>
            <a:endParaRPr lang="en-US"/>
          </a:p>
        </p:txBody>
      </p:sp>
    </p:spTree>
    <p:extLst>
      <p:ext uri="{BB962C8B-B14F-4D97-AF65-F5344CB8AC3E}">
        <p14:creationId xmlns:p14="http://schemas.microsoft.com/office/powerpoint/2010/main" val="27618874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What we found was that:</a:t>
            </a:r>
          </a:p>
          <a:p>
            <a:pPr marL="171450" indent="-171450">
              <a:buFontTx/>
              <a:buChar char="-"/>
            </a:pPr>
            <a:r>
              <a:rPr lang="en-US" dirty="0"/>
              <a:t>High household density which is defined as: residences with more than one person in a room, multi-generational households, or overcrowded homes increased COVID-19 transmission risk; </a:t>
            </a:r>
          </a:p>
          <a:p>
            <a:pPr marL="171450" indent="-171450">
              <a:buFontTx/>
              <a:buChar char="-"/>
            </a:pPr>
            <a:endParaRPr lang="en-US" sz="1200" kern="1200" dirty="0">
              <a:solidFill>
                <a:schemeClr val="tx1"/>
              </a:solidFill>
              <a:effectLst/>
              <a:latin typeface="+mn-lt"/>
              <a:ea typeface="+mn-ea"/>
              <a:cs typeface="+mn-cs"/>
            </a:endParaRPr>
          </a:p>
          <a:p>
            <a:pPr marL="171450" indent="-171450">
              <a:buFontTx/>
              <a:buChar char="-"/>
            </a:pPr>
            <a:r>
              <a:rPr lang="en-US" dirty="0" err="1"/>
              <a:t>Densly</a:t>
            </a:r>
            <a:r>
              <a:rPr lang="en-US" dirty="0"/>
              <a:t> populated cities also increase covid-19 risk: particularly for Black and Latinx residents</a:t>
            </a:r>
          </a:p>
          <a:p>
            <a:pPr marL="171450" indent="-171450">
              <a:buFontTx/>
              <a:buChar char="-"/>
            </a:pPr>
            <a:endParaRPr lang="en-US"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kern="1200" dirty="0">
                <a:solidFill>
                  <a:schemeClr val="tx1"/>
                </a:solidFill>
                <a:effectLst/>
                <a:latin typeface="+mn-lt"/>
                <a:ea typeface="+mn-ea"/>
                <a:cs typeface="+mn-cs"/>
              </a:rPr>
              <a:t>Finally, those without stable housing had higher hospital admittance rates for COVID-19 (likely due to lower hygiene facilities, living in congregate settings)</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dirty="0"/>
          </a:p>
          <a:p>
            <a:pPr marL="171450" indent="-171450">
              <a:buFontTx/>
              <a:buChar char="-"/>
            </a:pPr>
            <a:r>
              <a:rPr lang="en-US" dirty="0"/>
              <a:t>in terms of HIV: </a:t>
            </a:r>
          </a:p>
          <a:p>
            <a:pPr marL="171450" indent="-171450">
              <a:buFontTx/>
              <a:buChar char="-"/>
            </a:pPr>
            <a:endParaRPr lang="en-US" dirty="0"/>
          </a:p>
          <a:p>
            <a:pPr marL="171450" indent="-171450">
              <a:buFontTx/>
              <a:buChar char="-"/>
            </a:pPr>
            <a:r>
              <a:rPr lang="en-US" dirty="0"/>
              <a:t>Housing density has not been to found to be linked to HIV risk</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kern="1200" dirty="0">
                <a:solidFill>
                  <a:schemeClr val="tx1"/>
                </a:solidFill>
                <a:effectLst/>
                <a:latin typeface="+mn-lt"/>
                <a:ea typeface="+mn-ea"/>
                <a:cs typeface="+mn-cs"/>
              </a:rPr>
              <a:t>MSM living in areas with a higher percentage of lesbian, gay, bisexual and transgender (LGBT) residents were found to have a lower HIV diagnosis rate compared to MSM living in less LGBT-populous communities, suggesting that living in more LGBT-friendly communities can be protective against HIV.</a:t>
            </a:r>
            <a:endParaRPr lang="en-US" dirty="0"/>
          </a:p>
          <a:p>
            <a:pPr marL="171450" indent="-171450">
              <a:buFontTx/>
              <a:buChar char="-"/>
            </a:pPr>
            <a:r>
              <a:rPr lang="en-US" dirty="0"/>
              <a:t>Housing instability is linked to reduced HIV care engagement among people living with HIV and increased HIV risk</a:t>
            </a:r>
          </a:p>
          <a:p>
            <a:pPr marL="171450" indent="-171450">
              <a:buFontTx/>
              <a:buChar char="-"/>
            </a:pP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EC39DD1E-7007-834C-BBF8-E2153F05FD7F}" type="slidenum">
              <a:rPr lang="en-US" smtClean="0"/>
              <a:t>12</a:t>
            </a:fld>
            <a:endParaRPr lang="en-US"/>
          </a:p>
        </p:txBody>
      </p:sp>
    </p:spTree>
    <p:extLst>
      <p:ext uri="{BB962C8B-B14F-4D97-AF65-F5344CB8AC3E}">
        <p14:creationId xmlns:p14="http://schemas.microsoft.com/office/powerpoint/2010/main" val="35302592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Now we turn to: Social and community support – mutual aid associations, churches and community organizations, family and friends</a:t>
            </a:r>
          </a:p>
          <a:p>
            <a:endParaRPr lang="en-US" dirty="0"/>
          </a:p>
          <a:p>
            <a:r>
              <a:rPr lang="en-US" dirty="0"/>
              <a:t>- we rely on for intrinsic support, monetary support, emotional support</a:t>
            </a:r>
          </a:p>
        </p:txBody>
      </p:sp>
      <p:sp>
        <p:nvSpPr>
          <p:cNvPr id="4" name="Slide Number Placeholder 3"/>
          <p:cNvSpPr>
            <a:spLocks noGrp="1"/>
          </p:cNvSpPr>
          <p:nvPr>
            <p:ph type="sldNum" sz="quarter" idx="5"/>
          </p:nvPr>
        </p:nvSpPr>
        <p:spPr/>
        <p:txBody>
          <a:bodyPr/>
          <a:lstStyle/>
          <a:p>
            <a:fld id="{EC39DD1E-7007-834C-BBF8-E2153F05FD7F}" type="slidenum">
              <a:rPr lang="en-US" smtClean="0"/>
              <a:t>13</a:t>
            </a:fld>
            <a:endParaRPr lang="en-US"/>
          </a:p>
        </p:txBody>
      </p:sp>
    </p:spTree>
    <p:extLst>
      <p:ext uri="{BB962C8B-B14F-4D97-AF65-F5344CB8AC3E}">
        <p14:creationId xmlns:p14="http://schemas.microsoft.com/office/powerpoint/2010/main" val="40981444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kern="1200" dirty="0">
                <a:solidFill>
                  <a:schemeClr val="tx1"/>
                </a:solidFill>
                <a:effectLst/>
                <a:latin typeface="+mn-lt"/>
                <a:ea typeface="+mn-ea"/>
                <a:cs typeface="+mn-cs"/>
              </a:rPr>
              <a:t>In our review what we found was that:</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kern="1200" dirty="0">
                <a:solidFill>
                  <a:schemeClr val="tx1"/>
                </a:solidFill>
                <a:effectLst/>
                <a:latin typeface="+mn-lt"/>
                <a:ea typeface="+mn-ea"/>
                <a:cs typeface="+mn-cs"/>
              </a:rPr>
              <a:t>social and community support may not come easy for those at risk or living with COVID-19 and HIV</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kern="1200" dirty="0">
                <a:solidFill>
                  <a:schemeClr val="tx1"/>
                </a:solidFill>
                <a:effectLst/>
                <a:latin typeface="+mn-lt"/>
                <a:ea typeface="+mn-ea"/>
                <a:cs typeface="+mn-cs"/>
              </a:rPr>
              <a:t>In the past infectious diseases have been viewed as “foreign” - brought to the US by non-citizens who are believed to be “different” from the general population (HIV was first believed to be brought by </a:t>
            </a:r>
            <a:r>
              <a:rPr lang="en-US" sz="1200" kern="1200" dirty="0" err="1">
                <a:solidFill>
                  <a:schemeClr val="tx1"/>
                </a:solidFill>
                <a:effectLst/>
                <a:latin typeface="+mn-lt"/>
                <a:ea typeface="+mn-ea"/>
                <a:cs typeface="+mn-cs"/>
              </a:rPr>
              <a:t>Hatian</a:t>
            </a:r>
            <a:r>
              <a:rPr lang="en-US" sz="1200" kern="1200" dirty="0">
                <a:solidFill>
                  <a:schemeClr val="tx1"/>
                </a:solidFill>
                <a:effectLst/>
                <a:latin typeface="+mn-lt"/>
                <a:ea typeface="+mn-ea"/>
                <a:cs typeface="+mn-cs"/>
              </a:rPr>
              <a:t> immigrants and COVID-19 was deemed a “Chinese Virus” </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kern="1200" dirty="0">
                <a:solidFill>
                  <a:schemeClr val="tx1"/>
                </a:solidFill>
                <a:effectLst/>
                <a:latin typeface="+mn-lt"/>
                <a:ea typeface="+mn-ea"/>
                <a:cs typeface="+mn-cs"/>
              </a:rPr>
              <a:t>COVID-19 and HIV brought fear to the general public</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kern="1200" dirty="0">
                <a:solidFill>
                  <a:schemeClr val="tx1"/>
                </a:solidFill>
                <a:effectLst/>
                <a:latin typeface="+mn-lt"/>
                <a:ea typeface="+mn-ea"/>
                <a:cs typeface="+mn-cs"/>
              </a:rPr>
              <a:t>Which can lead to stigmatization and discrimination: </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kern="1200" dirty="0">
                <a:solidFill>
                  <a:schemeClr val="tx1"/>
                </a:solidFill>
                <a:effectLst/>
                <a:latin typeface="+mn-lt"/>
                <a:ea typeface="+mn-ea"/>
                <a:cs typeface="+mn-cs"/>
              </a:rPr>
              <a:t>At the start of the COVID-19 pandemic, Asian Americans’ anxiety, depressive symptoms, and sleep difficulties rose 40% and experienced discrimination increased 30%.  However, social support help buffer the negative effects of discrimination in this population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kern="1200" dirty="0">
                <a:solidFill>
                  <a:schemeClr val="tx1"/>
                </a:solidFill>
                <a:effectLst/>
                <a:latin typeface="+mn-lt"/>
                <a:ea typeface="+mn-ea"/>
                <a:cs typeface="+mn-cs"/>
              </a:rPr>
              <a:t>In regards to HIV: the Black community experience higher HIV-related stigma compared to other racial groups, which can impact HIV prevention efforts. However, family support help reduce stigmatization</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kern="1200" dirty="0">
                <a:solidFill>
                  <a:schemeClr val="tx1"/>
                </a:solidFill>
                <a:effectLst/>
                <a:latin typeface="+mn-lt"/>
                <a:ea typeface="+mn-ea"/>
                <a:cs typeface="+mn-cs"/>
              </a:rPr>
              <a:t>What we know is that anti-discrimination laws can alleviate these negative experiences, and even reduce the risk for HIV (which was found among MSM in one study) </a:t>
            </a:r>
            <a:endParaRPr lang="en-US"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dirty="0"/>
          </a:p>
          <a:p>
            <a:endParaRPr lang="en-US" dirty="0"/>
          </a:p>
        </p:txBody>
      </p:sp>
      <p:sp>
        <p:nvSpPr>
          <p:cNvPr id="4" name="Slide Number Placeholder 3"/>
          <p:cNvSpPr>
            <a:spLocks noGrp="1"/>
          </p:cNvSpPr>
          <p:nvPr>
            <p:ph type="sldNum" sz="quarter" idx="5"/>
          </p:nvPr>
        </p:nvSpPr>
        <p:spPr/>
        <p:txBody>
          <a:bodyPr/>
          <a:lstStyle/>
          <a:p>
            <a:fld id="{EC39DD1E-7007-834C-BBF8-E2153F05FD7F}" type="slidenum">
              <a:rPr lang="en-US" smtClean="0"/>
              <a:t>14</a:t>
            </a:fld>
            <a:endParaRPr lang="en-US"/>
          </a:p>
        </p:txBody>
      </p:sp>
    </p:spTree>
    <p:extLst>
      <p:ext uri="{BB962C8B-B14F-4D97-AF65-F5344CB8AC3E}">
        <p14:creationId xmlns:p14="http://schemas.microsoft.com/office/powerpoint/2010/main" val="11785788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We'll move on to healthcare access and quality</a:t>
            </a:r>
          </a:p>
        </p:txBody>
      </p:sp>
      <p:sp>
        <p:nvSpPr>
          <p:cNvPr id="4" name="Slide Number Placeholder 3"/>
          <p:cNvSpPr>
            <a:spLocks noGrp="1"/>
          </p:cNvSpPr>
          <p:nvPr>
            <p:ph type="sldNum" sz="quarter" idx="5"/>
          </p:nvPr>
        </p:nvSpPr>
        <p:spPr/>
        <p:txBody>
          <a:bodyPr/>
          <a:lstStyle/>
          <a:p>
            <a:fld id="{EC39DD1E-7007-834C-BBF8-E2153F05FD7F}" type="slidenum">
              <a:rPr lang="en-US" smtClean="0"/>
              <a:t>15</a:t>
            </a:fld>
            <a:endParaRPr lang="en-US"/>
          </a:p>
        </p:txBody>
      </p:sp>
    </p:spTree>
    <p:extLst>
      <p:ext uri="{BB962C8B-B14F-4D97-AF65-F5344CB8AC3E}">
        <p14:creationId xmlns:p14="http://schemas.microsoft.com/office/powerpoint/2010/main" val="8700570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Long before COVID-19 became a global pandemic, communities of color have held a deep distrust in the medical and healthcare system due to the history of discrimination, harm and abuse they experienced in the hands of their providers (an example of this is the </a:t>
            </a:r>
            <a:r>
              <a:rPr lang="en-US" sz="1200" kern="1200" dirty="0" err="1">
                <a:solidFill>
                  <a:schemeClr val="tx1"/>
                </a:solidFill>
                <a:effectLst/>
                <a:latin typeface="+mn-lt"/>
                <a:ea typeface="+mn-ea"/>
                <a:cs typeface="+mn-cs"/>
              </a:rPr>
              <a:t>Tuskeegee</a:t>
            </a:r>
            <a:r>
              <a:rPr lang="en-US" sz="1200" kern="1200" dirty="0">
                <a:solidFill>
                  <a:schemeClr val="tx1"/>
                </a:solidFill>
                <a:effectLst/>
                <a:latin typeface="+mn-lt"/>
                <a:ea typeface="+mn-ea"/>
                <a:cs typeface="+mn-cs"/>
              </a:rPr>
              <a:t> study in which 399 Black farmers living in the U.S. south in the 1930s and 40s were studied to understand </a:t>
            </a:r>
            <a:r>
              <a:rPr lang="en-US" sz="1200" kern="1200" dirty="0" err="1">
                <a:solidFill>
                  <a:schemeClr val="tx1"/>
                </a:solidFill>
                <a:effectLst/>
                <a:latin typeface="+mn-lt"/>
                <a:ea typeface="+mn-ea"/>
                <a:cs typeface="+mn-cs"/>
              </a:rPr>
              <a:t>syphillis</a:t>
            </a:r>
            <a:r>
              <a:rPr lang="en-US" sz="1200" kern="1200" dirty="0">
                <a:solidFill>
                  <a:schemeClr val="tx1"/>
                </a:solidFill>
                <a:effectLst/>
                <a:latin typeface="+mn-lt"/>
                <a:ea typeface="+mn-ea"/>
                <a:cs typeface="+mn-cs"/>
              </a:rPr>
              <a:t>, but were denied life-saving treatment).  This deep distrust remain in the community and continues to weakened the ability of the public health system to communicate appropriate and relevant information regarding both COVID-19 and HIV, particularly within the Black community.   We reviewed studies that demonstrate medical mistrust has led to lower testing and later stage presentation of COVID-19 in hospitals.  And for people of color living with HIV, they found to have lower linkages to HIV care after a diagnosis due to medical mistrust, compared to their white peers.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EC39DD1E-7007-834C-BBF8-E2153F05FD7F}" type="slidenum">
              <a:rPr lang="en-US" smtClean="0"/>
              <a:t>16</a:t>
            </a:fld>
            <a:endParaRPr lang="en-US"/>
          </a:p>
        </p:txBody>
      </p:sp>
    </p:spTree>
    <p:extLst>
      <p:ext uri="{BB962C8B-B14F-4D97-AF65-F5344CB8AC3E}">
        <p14:creationId xmlns:p14="http://schemas.microsoft.com/office/powerpoint/2010/main" val="13920653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Finally we will end with the last social determinant of health - Education access and quality</a:t>
            </a:r>
          </a:p>
        </p:txBody>
      </p:sp>
      <p:sp>
        <p:nvSpPr>
          <p:cNvPr id="4" name="Slide Number Placeholder 3"/>
          <p:cNvSpPr>
            <a:spLocks noGrp="1"/>
          </p:cNvSpPr>
          <p:nvPr>
            <p:ph type="sldNum" sz="quarter" idx="5"/>
          </p:nvPr>
        </p:nvSpPr>
        <p:spPr/>
        <p:txBody>
          <a:bodyPr/>
          <a:lstStyle/>
          <a:p>
            <a:fld id="{EC39DD1E-7007-834C-BBF8-E2153F05FD7F}" type="slidenum">
              <a:rPr lang="en-US" smtClean="0"/>
              <a:t>17</a:t>
            </a:fld>
            <a:endParaRPr lang="en-US"/>
          </a:p>
        </p:txBody>
      </p:sp>
    </p:spTree>
    <p:extLst>
      <p:ext uri="{BB962C8B-B14F-4D97-AF65-F5344CB8AC3E}">
        <p14:creationId xmlns:p14="http://schemas.microsoft.com/office/powerpoint/2010/main" val="17557184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found only a very small number of studies that showed educational level or educational achievement independently impacting COVID 19 or HIV – most of the studies included education level </a:t>
            </a:r>
            <a:r>
              <a:rPr lang="en-US" dirty="0" err="1"/>
              <a:t>etiher</a:t>
            </a:r>
            <a:r>
              <a:rPr lang="en-US" dirty="0"/>
              <a:t> as a covariant or a variable to control for in their analyses.  However some of the studies that we highlight in our review include: </a:t>
            </a:r>
          </a:p>
          <a:p>
            <a:pPr marL="171450" indent="-171450">
              <a:buFontTx/>
              <a:buChar char="-"/>
            </a:pPr>
            <a:r>
              <a:rPr lang="en-US" dirty="0"/>
              <a:t>One study that showed: </a:t>
            </a:r>
          </a:p>
          <a:p>
            <a:pPr marL="171450" indent="-171450">
              <a:buFontTx/>
              <a:buChar char="-"/>
            </a:pPr>
            <a:r>
              <a:rPr lang="en-US" dirty="0"/>
              <a:t>For HIV</a:t>
            </a:r>
          </a:p>
        </p:txBody>
      </p:sp>
      <p:sp>
        <p:nvSpPr>
          <p:cNvPr id="4" name="Slide Number Placeholder 3"/>
          <p:cNvSpPr>
            <a:spLocks noGrp="1"/>
          </p:cNvSpPr>
          <p:nvPr>
            <p:ph type="sldNum" sz="quarter" idx="5"/>
          </p:nvPr>
        </p:nvSpPr>
        <p:spPr/>
        <p:txBody>
          <a:bodyPr/>
          <a:lstStyle/>
          <a:p>
            <a:fld id="{EC39DD1E-7007-834C-BBF8-E2153F05FD7F}" type="slidenum">
              <a:rPr lang="en-US" smtClean="0"/>
              <a:t>18</a:t>
            </a:fld>
            <a:endParaRPr lang="en-US"/>
          </a:p>
        </p:txBody>
      </p:sp>
    </p:spTree>
    <p:extLst>
      <p:ext uri="{BB962C8B-B14F-4D97-AF65-F5344CB8AC3E}">
        <p14:creationId xmlns:p14="http://schemas.microsoft.com/office/powerpoint/2010/main" val="2220330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Overall through this review</a:t>
            </a:r>
          </a:p>
        </p:txBody>
      </p:sp>
      <p:sp>
        <p:nvSpPr>
          <p:cNvPr id="4" name="Slide Number Placeholder 3"/>
          <p:cNvSpPr>
            <a:spLocks noGrp="1"/>
          </p:cNvSpPr>
          <p:nvPr>
            <p:ph type="sldNum" sz="quarter" idx="5"/>
          </p:nvPr>
        </p:nvSpPr>
        <p:spPr/>
        <p:txBody>
          <a:bodyPr/>
          <a:lstStyle/>
          <a:p>
            <a:fld id="{EC39DD1E-7007-834C-BBF8-E2153F05FD7F}" type="slidenum">
              <a:rPr lang="en-US" smtClean="0"/>
              <a:t>19</a:t>
            </a:fld>
            <a:endParaRPr lang="en-US"/>
          </a:p>
        </p:txBody>
      </p:sp>
    </p:spTree>
    <p:extLst>
      <p:ext uri="{BB962C8B-B14F-4D97-AF65-F5344CB8AC3E}">
        <p14:creationId xmlns:p14="http://schemas.microsoft.com/office/powerpoint/2010/main" val="11824142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quick background of our paper, it was published in February of this year as a part of a special issue of Current HIV/AIDS Reports, the purpose of this paper was to examine how structural racism have left certain racial groups vulnerable to both COVID 19 and HIV</a:t>
            </a:r>
          </a:p>
        </p:txBody>
      </p:sp>
      <p:sp>
        <p:nvSpPr>
          <p:cNvPr id="4" name="Slide Number Placeholder 3"/>
          <p:cNvSpPr>
            <a:spLocks noGrp="1"/>
          </p:cNvSpPr>
          <p:nvPr>
            <p:ph type="sldNum" sz="quarter" idx="5"/>
          </p:nvPr>
        </p:nvSpPr>
        <p:spPr/>
        <p:txBody>
          <a:bodyPr/>
          <a:lstStyle/>
          <a:p>
            <a:fld id="{EC39DD1E-7007-834C-BBF8-E2153F05FD7F}" type="slidenum">
              <a:rPr lang="en-US" smtClean="0"/>
              <a:t>3</a:t>
            </a:fld>
            <a:endParaRPr lang="en-US"/>
          </a:p>
        </p:txBody>
      </p:sp>
    </p:spTree>
    <p:extLst>
      <p:ext uri="{BB962C8B-B14F-4D97-AF65-F5344CB8AC3E}">
        <p14:creationId xmlns:p14="http://schemas.microsoft.com/office/powerpoint/2010/main" val="975151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we all know, COVID-19 had a disproportionate impact on racial and </a:t>
            </a:r>
            <a:r>
              <a:rPr lang="en-US" dirty="0" err="1"/>
              <a:t>ethinic</a:t>
            </a:r>
            <a:r>
              <a:rPr lang="en-US" dirty="0"/>
              <a:t> minority communities in the U.S. as well other countries.  It was certainly in the news here and across the globe. </a:t>
            </a:r>
          </a:p>
        </p:txBody>
      </p:sp>
      <p:sp>
        <p:nvSpPr>
          <p:cNvPr id="4" name="Slide Number Placeholder 3"/>
          <p:cNvSpPr>
            <a:spLocks noGrp="1"/>
          </p:cNvSpPr>
          <p:nvPr>
            <p:ph type="sldNum" sz="quarter" idx="5"/>
          </p:nvPr>
        </p:nvSpPr>
        <p:spPr/>
        <p:txBody>
          <a:bodyPr/>
          <a:lstStyle/>
          <a:p>
            <a:fld id="{EC39DD1E-7007-834C-BBF8-E2153F05FD7F}" type="slidenum">
              <a:rPr lang="en-US" smtClean="0"/>
              <a:t>4</a:t>
            </a:fld>
            <a:endParaRPr lang="en-US"/>
          </a:p>
        </p:txBody>
      </p:sp>
    </p:spTree>
    <p:extLst>
      <p:ext uri="{BB962C8B-B14F-4D97-AF65-F5344CB8AC3E}">
        <p14:creationId xmlns:p14="http://schemas.microsoft.com/office/powerpoint/2010/main" val="31605527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the search strategy of this article review, we used PRISMA guidelines to conduct a literature search in PubMed using combination of key words, phrases, and Medical Subject Headings: </a:t>
            </a:r>
          </a:p>
          <a:p>
            <a:r>
              <a:rPr lang="en-US" dirty="0"/>
              <a:t>Our Literature Search was conducted between Fall of 2020 to Spring of 2021 for COVID-19 related articles; </a:t>
            </a:r>
            <a:r>
              <a:rPr lang="en-US" dirty="0">
                <a:sym typeface="Wingdings" pitchFamily="2" charset="2"/>
              </a:rPr>
              <a:t>We also extended our search from the last decade for HIV-specific literature. </a:t>
            </a:r>
          </a:p>
          <a:p>
            <a:endParaRPr lang="en-US" dirty="0">
              <a:sym typeface="Wingdings" pitchFamily="2" charset="2"/>
            </a:endParaRPr>
          </a:p>
          <a:p>
            <a:r>
              <a:rPr lang="en-US" dirty="0">
                <a:sym typeface="Wingdings" pitchFamily="2" charset="2"/>
              </a:rPr>
              <a:t>We initially found 297 articles, after duplicates were removed and screening of titles and abstracts, we had a total of 210 independent articles that we reviewed fully for eligibility, and finally 125 articles were included in this review. </a:t>
            </a:r>
          </a:p>
          <a:p>
            <a:endParaRPr lang="en-US" dirty="0">
              <a:sym typeface="Wingdings" pitchFamily="2" charset="2"/>
            </a:endParaRPr>
          </a:p>
          <a:p>
            <a:r>
              <a:rPr lang="en-US" dirty="0">
                <a:sym typeface="Wingdings" pitchFamily="2" charset="2"/>
              </a:rPr>
              <a:t>Because we reviewed quite a bit of literature, I will give you some relevant examples of the studies we found</a:t>
            </a:r>
            <a:endParaRPr lang="en-US" dirty="0"/>
          </a:p>
        </p:txBody>
      </p:sp>
      <p:sp>
        <p:nvSpPr>
          <p:cNvPr id="4" name="Slide Number Placeholder 3"/>
          <p:cNvSpPr>
            <a:spLocks noGrp="1"/>
          </p:cNvSpPr>
          <p:nvPr>
            <p:ph type="sldNum" sz="quarter" idx="5"/>
          </p:nvPr>
        </p:nvSpPr>
        <p:spPr/>
        <p:txBody>
          <a:bodyPr/>
          <a:lstStyle/>
          <a:p>
            <a:fld id="{EC39DD1E-7007-834C-BBF8-E2153F05FD7F}" type="slidenum">
              <a:rPr lang="en-US" smtClean="0"/>
              <a:t>5</a:t>
            </a:fld>
            <a:endParaRPr lang="en-US"/>
          </a:p>
        </p:txBody>
      </p:sp>
    </p:spTree>
    <p:extLst>
      <p:ext uri="{BB962C8B-B14F-4D97-AF65-F5344CB8AC3E}">
        <p14:creationId xmlns:p14="http://schemas.microsoft.com/office/powerpoint/2010/main" val="25017247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better understand the disparities in infection, hospitalization and death rates related to COVID-19 and HIV, we decided to look at the root of the issue which is how these diseases intersect race. </a:t>
            </a:r>
          </a:p>
          <a:p>
            <a:endParaRPr lang="en-US" dirty="0"/>
          </a:p>
          <a:p>
            <a:r>
              <a:rPr lang="en-US" dirty="0"/>
              <a:t>Medical Sociologists: Link and Phalen established that (independent of socioeconomic status)</a:t>
            </a:r>
          </a:p>
          <a:p>
            <a:endParaRPr lang="en-US" dirty="0"/>
          </a:p>
          <a:p>
            <a:r>
              <a:rPr lang="en-US" dirty="0"/>
              <a:t>Research findings on COVID-19 and HIV, substantiate Phelan and Link’s assertion – </a:t>
            </a:r>
          </a:p>
          <a:p>
            <a:endParaRPr lang="en-US" dirty="0"/>
          </a:p>
          <a:p>
            <a:r>
              <a:rPr lang="en-US" dirty="0"/>
              <a:t>While Black, Latinx and Native </a:t>
            </a:r>
            <a:r>
              <a:rPr lang="en-US" dirty="0" err="1"/>
              <a:t>Hawian</a:t>
            </a:r>
            <a:r>
              <a:rPr lang="en-US" dirty="0"/>
              <a:t> and Alaskan Native communities make up a smaller percentage of the U.S. population, they were shown to have higher rates of COVID-19 infection and deaths </a:t>
            </a:r>
          </a:p>
        </p:txBody>
      </p:sp>
      <p:sp>
        <p:nvSpPr>
          <p:cNvPr id="4" name="Slide Number Placeholder 3"/>
          <p:cNvSpPr>
            <a:spLocks noGrp="1"/>
          </p:cNvSpPr>
          <p:nvPr>
            <p:ph type="sldNum" sz="quarter" idx="5"/>
          </p:nvPr>
        </p:nvSpPr>
        <p:spPr/>
        <p:txBody>
          <a:bodyPr/>
          <a:lstStyle/>
          <a:p>
            <a:fld id="{EC39DD1E-7007-834C-BBF8-E2153F05FD7F}" type="slidenum">
              <a:rPr lang="en-US" smtClean="0"/>
              <a:t>6</a:t>
            </a:fld>
            <a:endParaRPr lang="en-US"/>
          </a:p>
        </p:txBody>
      </p:sp>
    </p:spTree>
    <p:extLst>
      <p:ext uri="{BB962C8B-B14F-4D97-AF65-F5344CB8AC3E}">
        <p14:creationId xmlns:p14="http://schemas.microsoft.com/office/powerpoint/2010/main" val="19829673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Medical Sociologists: Link and Phalen (independent of socioeconomic status</a:t>
            </a:r>
          </a:p>
          <a:p>
            <a:endParaRPr lang="en-US" dirty="0"/>
          </a:p>
          <a:p>
            <a:r>
              <a:rPr lang="en-US" dirty="0"/>
              <a:t>For HIV new diagnoses and related deaths: Black, Latinx and those identifying as having multiple races were  shown to be significantly impacted by HIV, </a:t>
            </a:r>
            <a:r>
              <a:rPr lang="en-US" dirty="0" err="1"/>
              <a:t>predominantely</a:t>
            </a:r>
            <a:r>
              <a:rPr lang="en-US" dirty="0"/>
              <a:t> affecting men who have sex with men and cisgender heterosexual women</a:t>
            </a:r>
          </a:p>
        </p:txBody>
      </p:sp>
      <p:sp>
        <p:nvSpPr>
          <p:cNvPr id="4" name="Slide Number Placeholder 3"/>
          <p:cNvSpPr>
            <a:spLocks noGrp="1"/>
          </p:cNvSpPr>
          <p:nvPr>
            <p:ph type="sldNum" sz="quarter" idx="5"/>
          </p:nvPr>
        </p:nvSpPr>
        <p:spPr/>
        <p:txBody>
          <a:bodyPr/>
          <a:lstStyle/>
          <a:p>
            <a:fld id="{EC39DD1E-7007-834C-BBF8-E2153F05FD7F}" type="slidenum">
              <a:rPr lang="en-US" smtClean="0"/>
              <a:t>7</a:t>
            </a:fld>
            <a:endParaRPr lang="en-US"/>
          </a:p>
        </p:txBody>
      </p:sp>
    </p:spTree>
    <p:extLst>
      <p:ext uri="{BB962C8B-B14F-4D97-AF65-F5344CB8AC3E}">
        <p14:creationId xmlns:p14="http://schemas.microsoft.com/office/powerpoint/2010/main" val="29700045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we know is that Infectious disease transmission doesn’t occur in a vacuum…!  Societal Factors and institutions help produce vulnerability to both HIV and COVID 19 for racial and ethnic communities in the U.S.</a:t>
            </a:r>
          </a:p>
          <a:p>
            <a:endParaRPr lang="en-US" dirty="0"/>
          </a:p>
          <a:p>
            <a:r>
              <a:rPr lang="en-US" dirty="0"/>
              <a:t>So we looked at a host of social determinants, as identified by the CDC: </a:t>
            </a:r>
          </a:p>
          <a:p>
            <a:endParaRPr lang="en-US" dirty="0"/>
          </a:p>
          <a:p>
            <a:r>
              <a:rPr lang="en-US" dirty="0"/>
              <a:t>Among of these are:</a:t>
            </a:r>
          </a:p>
          <a:p>
            <a:endParaRPr lang="en-US" dirty="0"/>
          </a:p>
          <a:p>
            <a:r>
              <a:rPr lang="en-US" dirty="0"/>
              <a:t>Economic Stability like Jobs and financial security</a:t>
            </a:r>
          </a:p>
          <a:p>
            <a:endParaRPr lang="en-US" dirty="0"/>
          </a:p>
          <a:p>
            <a:r>
              <a:rPr lang="en-US" dirty="0"/>
              <a:t>Neighborhood and Built Environment – parks where families and kids can walk, livable homes </a:t>
            </a:r>
          </a:p>
          <a:p>
            <a:endParaRPr lang="en-US" dirty="0"/>
          </a:p>
          <a:p>
            <a:r>
              <a:rPr lang="en-US" dirty="0"/>
              <a:t>Education access and quality – an example of  this would be having good teachers, well-funded schools that are affordable for all families</a:t>
            </a:r>
          </a:p>
          <a:p>
            <a:endParaRPr lang="en-US" dirty="0"/>
          </a:p>
          <a:p>
            <a:r>
              <a:rPr lang="en-US" dirty="0"/>
              <a:t>Healthcare access and quality – such as having shorter wait time to see a healthcare provider, low cost prescription medication, easy access to clinics </a:t>
            </a:r>
          </a:p>
          <a:p>
            <a:endParaRPr lang="en-US" dirty="0"/>
          </a:p>
          <a:p>
            <a:r>
              <a:rPr lang="en-US" dirty="0"/>
              <a:t>Social and community support – availability of mutual aid associations, churches and community organizations that provide support, and close family and friends</a:t>
            </a:r>
          </a:p>
          <a:p>
            <a:endParaRPr lang="en-US" dirty="0"/>
          </a:p>
          <a:p>
            <a:r>
              <a:rPr lang="en-US" dirty="0"/>
              <a:t>To make sure we are keeping with the time allotted, I will only highlight the studies we reviewed for each of these social determinant</a:t>
            </a:r>
          </a:p>
        </p:txBody>
      </p:sp>
      <p:sp>
        <p:nvSpPr>
          <p:cNvPr id="4" name="Slide Number Placeholder 3"/>
          <p:cNvSpPr>
            <a:spLocks noGrp="1"/>
          </p:cNvSpPr>
          <p:nvPr>
            <p:ph type="sldNum" sz="quarter" idx="5"/>
          </p:nvPr>
        </p:nvSpPr>
        <p:spPr/>
        <p:txBody>
          <a:bodyPr/>
          <a:lstStyle/>
          <a:p>
            <a:fld id="{EC39DD1E-7007-834C-BBF8-E2153F05FD7F}" type="slidenum">
              <a:rPr lang="en-US" smtClean="0"/>
              <a:t>8</a:t>
            </a:fld>
            <a:endParaRPr lang="en-US"/>
          </a:p>
        </p:txBody>
      </p:sp>
    </p:spTree>
    <p:extLst>
      <p:ext uri="{BB962C8B-B14F-4D97-AF65-F5344CB8AC3E}">
        <p14:creationId xmlns:p14="http://schemas.microsoft.com/office/powerpoint/2010/main" val="13346399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 in our paper - we looked at each one of these determinants and examined how race might intersect with the disparities in COVID-19 and HIV: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terms of Economic Stability: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Among industrial nations, the U.S. ranks high in income inequality with most of the country’s wealth attained by only 1% of the total population</a:t>
            </a:r>
          </a:p>
          <a:p>
            <a:endParaRPr lang="en-US" dirty="0"/>
          </a:p>
          <a:p>
            <a:endParaRPr lang="en-US" dirty="0"/>
          </a:p>
        </p:txBody>
      </p:sp>
      <p:sp>
        <p:nvSpPr>
          <p:cNvPr id="4" name="Slide Number Placeholder 3"/>
          <p:cNvSpPr>
            <a:spLocks noGrp="1"/>
          </p:cNvSpPr>
          <p:nvPr>
            <p:ph type="sldNum" sz="quarter" idx="5"/>
          </p:nvPr>
        </p:nvSpPr>
        <p:spPr/>
        <p:txBody>
          <a:bodyPr/>
          <a:lstStyle/>
          <a:p>
            <a:fld id="{EC39DD1E-7007-834C-BBF8-E2153F05FD7F}" type="slidenum">
              <a:rPr lang="en-US" smtClean="0"/>
              <a:t>9</a:t>
            </a:fld>
            <a:endParaRPr lang="en-US"/>
          </a:p>
        </p:txBody>
      </p:sp>
    </p:spTree>
    <p:extLst>
      <p:ext uri="{BB962C8B-B14F-4D97-AF65-F5344CB8AC3E}">
        <p14:creationId xmlns:p14="http://schemas.microsoft.com/office/powerpoint/2010/main" val="28569704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evident in the studies we found - economic stability has an impact for both COVID-19 and HIV:  </a:t>
            </a:r>
          </a:p>
          <a:p>
            <a:endParaRPr lang="en-US" dirty="0"/>
          </a:p>
          <a:p>
            <a:r>
              <a:rPr lang="en-US" dirty="0"/>
              <a:t>for Example:</a:t>
            </a:r>
          </a:p>
          <a:p>
            <a:endParaRPr lang="en-US" dirty="0"/>
          </a:p>
          <a:p>
            <a:pPr marL="171450" indent="-171450">
              <a:buFontTx/>
              <a:buChar char="-"/>
            </a:pPr>
            <a:r>
              <a:rPr lang="en-US" dirty="0"/>
              <a:t>In a study of 1800 individuals, low-income Black patients had 8x higher risk for COVID-19 compared to low-income white patients </a:t>
            </a:r>
          </a:p>
          <a:p>
            <a:pPr marL="171450" indent="-171450">
              <a:buFontTx/>
              <a:buChar char="-"/>
            </a:pPr>
            <a:r>
              <a:rPr lang="en-US" dirty="0"/>
              <a:t>U.S. counties with the lowest economic privilege had a 67% higher COVID-19 mortality rate, compared to counties with higher economic privilege</a:t>
            </a:r>
          </a:p>
          <a:p>
            <a:pPr marL="171450" indent="-171450">
              <a:buFontTx/>
              <a:buChar char="-"/>
            </a:pPr>
            <a:r>
              <a:rPr lang="en-US" dirty="0"/>
              <a:t>Also, as we know, there was mass unemployment during COVID-19, which led to employees living without healthcare benefits, reducing their ability to seek care </a:t>
            </a:r>
          </a:p>
          <a:p>
            <a:pPr marL="171450" indent="-171450">
              <a:buFontTx/>
              <a:buChar char="-"/>
            </a:pPr>
            <a:r>
              <a:rPr lang="en-US" dirty="0"/>
              <a:t>Finally those who continued to work in lower-paying jobs (such as grocery store, sanitation and restaurant workers), were at higher risk for COVID-19 infection.   </a:t>
            </a:r>
          </a:p>
          <a:p>
            <a:endParaRPr lang="en-US" dirty="0"/>
          </a:p>
          <a:p>
            <a:r>
              <a:rPr lang="en-US" dirty="0"/>
              <a:t>We Found economic stability to impact HIV transmission and HIV care engagement as well: </a:t>
            </a:r>
          </a:p>
          <a:p>
            <a:pPr marL="171450" indent="-171450">
              <a:buFontTx/>
              <a:buChar char="-"/>
            </a:pPr>
            <a:r>
              <a:rPr lang="en-US" dirty="0"/>
              <a:t>One study found that residents living in higher poverty U.S. counties had higher HIV diagnoses rates, this was especially true for low-income Black women.</a:t>
            </a:r>
          </a:p>
          <a:p>
            <a:pPr marL="171450" indent="-171450">
              <a:buFontTx/>
              <a:buChar char="-"/>
            </a:pPr>
            <a:r>
              <a:rPr lang="en-US" dirty="0"/>
              <a:t>one study pointed to low-income areas having limited opportunities for employment, access to healthcare and education as potential causes for increased HIV diagnoses rates</a:t>
            </a:r>
          </a:p>
          <a:p>
            <a:pPr marL="171450" indent="-171450">
              <a:buFontTx/>
              <a:buChar char="-"/>
            </a:pPr>
            <a:r>
              <a:rPr lang="en-US" dirty="0"/>
              <a:t>For those living with HIV, having lower income was associated with less engagement with HIV care, an unsuppressed viral load and having a lower quality of life.  </a:t>
            </a:r>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Khanna et al, 2021; </a:t>
            </a:r>
            <a:r>
              <a:rPr lang="en-US" sz="1200" dirty="0" err="1"/>
              <a:t>Dalsania</a:t>
            </a:r>
            <a:r>
              <a:rPr lang="en-US" sz="1200" dirty="0"/>
              <a:t> et al., 2021; Snowden et. al, 2021; Bui et al., 2020;  </a:t>
            </a:r>
            <a:r>
              <a:rPr lang="en-US" sz="1200" dirty="0" err="1"/>
              <a:t>Gatntz</a:t>
            </a:r>
            <a:r>
              <a:rPr lang="en-US" sz="1200" dirty="0"/>
              <a:t> 2012; </a:t>
            </a:r>
            <a:r>
              <a:rPr lang="en-US" sz="1200" dirty="0" err="1"/>
              <a:t>Reif</a:t>
            </a:r>
            <a:r>
              <a:rPr lang="en-US" sz="1200" dirty="0"/>
              <a:t> 2017;     </a:t>
            </a:r>
          </a:p>
          <a:p>
            <a:endParaRPr lang="en-US" dirty="0"/>
          </a:p>
        </p:txBody>
      </p:sp>
      <p:sp>
        <p:nvSpPr>
          <p:cNvPr id="4" name="Slide Number Placeholder 3"/>
          <p:cNvSpPr>
            <a:spLocks noGrp="1"/>
          </p:cNvSpPr>
          <p:nvPr>
            <p:ph type="sldNum" sz="quarter" idx="5"/>
          </p:nvPr>
        </p:nvSpPr>
        <p:spPr/>
        <p:txBody>
          <a:bodyPr/>
          <a:lstStyle/>
          <a:p>
            <a:fld id="{EC39DD1E-7007-834C-BBF8-E2153F05FD7F}" type="slidenum">
              <a:rPr lang="en-US" smtClean="0"/>
              <a:t>10</a:t>
            </a:fld>
            <a:endParaRPr lang="en-US"/>
          </a:p>
        </p:txBody>
      </p:sp>
    </p:spTree>
    <p:extLst>
      <p:ext uri="{BB962C8B-B14F-4D97-AF65-F5344CB8AC3E}">
        <p14:creationId xmlns:p14="http://schemas.microsoft.com/office/powerpoint/2010/main" val="35275402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pPr algn="l"/>
            <a:fld id="{A5B0A250-5CC0-1746-B209-08E8B0DAE6AF}" type="datetimeFigureOut">
              <a:rPr lang="en-US" smtClean="0"/>
              <a:pPr algn="l"/>
              <a:t>6/19/22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9ABCAEC-7D34-E549-A96E-FCEDAADBE4B0}" type="slidenum">
              <a:rPr lang="en-US" smtClean="0"/>
              <a:t>‹#›</a:t>
            </a:fld>
            <a:endParaRPr lang="en-US" dirty="0"/>
          </a:p>
        </p:txBody>
      </p:sp>
    </p:spTree>
    <p:extLst>
      <p:ext uri="{BB962C8B-B14F-4D97-AF65-F5344CB8AC3E}">
        <p14:creationId xmlns:p14="http://schemas.microsoft.com/office/powerpoint/2010/main" val="2688805780"/>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B0A250-5CC0-1746-B209-08E8B0DAE6AF}" type="datetimeFigureOut">
              <a:rPr lang="en-US" smtClean="0"/>
              <a:pPr/>
              <a:t>6/19/22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ABCAEC-7D34-E549-A96E-FCEDAADBE4B0}" type="slidenum">
              <a:rPr lang="en-US" smtClean="0"/>
              <a:pPr/>
              <a:t>‹#›</a:t>
            </a:fld>
            <a:endParaRPr lang="en-US" dirty="0"/>
          </a:p>
        </p:txBody>
      </p:sp>
    </p:spTree>
    <p:extLst>
      <p:ext uri="{BB962C8B-B14F-4D97-AF65-F5344CB8AC3E}">
        <p14:creationId xmlns:p14="http://schemas.microsoft.com/office/powerpoint/2010/main" val="20082414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B0A250-5CC0-1746-B209-08E8B0DAE6AF}" type="datetimeFigureOut">
              <a:rPr lang="en-US" smtClean="0"/>
              <a:pPr/>
              <a:t>6/19/22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ABCAEC-7D34-E549-A96E-FCEDAADBE4B0}" type="slidenum">
              <a:rPr lang="en-US" smtClean="0"/>
              <a:pPr/>
              <a:t>‹#›</a:t>
            </a:fld>
            <a:endParaRPr lang="en-US" dirty="0"/>
          </a:p>
        </p:txBody>
      </p:sp>
    </p:spTree>
    <p:extLst>
      <p:ext uri="{BB962C8B-B14F-4D97-AF65-F5344CB8AC3E}">
        <p14:creationId xmlns:p14="http://schemas.microsoft.com/office/powerpoint/2010/main" val="31470111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5B0A250-5CC0-1746-B209-08E8B0DAE6AF}" type="datetimeFigureOut">
              <a:rPr lang="en-US" smtClean="0"/>
              <a:pPr/>
              <a:t>6/19/22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9ABCAEC-7D34-E549-A96E-FCEDAADBE4B0}" type="slidenum">
              <a:rPr lang="en-US" smtClean="0"/>
              <a:pPr/>
              <a:t>‹#›</a:t>
            </a:fld>
            <a:endParaRPr lang="en-US" dirty="0"/>
          </a:p>
        </p:txBody>
      </p:sp>
    </p:spTree>
    <p:extLst>
      <p:ext uri="{BB962C8B-B14F-4D97-AF65-F5344CB8AC3E}">
        <p14:creationId xmlns:p14="http://schemas.microsoft.com/office/powerpoint/2010/main" val="113775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A5B0A250-5CC0-1746-B209-08E8B0DAE6AF}" type="datetimeFigureOut">
              <a:rPr lang="en-US" smtClean="0"/>
              <a:t>6/19/22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9ABCAEC-7D34-E549-A96E-FCEDAADBE4B0}" type="slidenum">
              <a:rPr lang="en-US" smtClean="0"/>
              <a:t>‹#›</a:t>
            </a:fld>
            <a:endParaRPr lang="en-US" dirty="0"/>
          </a:p>
        </p:txBody>
      </p:sp>
    </p:spTree>
    <p:extLst>
      <p:ext uri="{BB962C8B-B14F-4D97-AF65-F5344CB8AC3E}">
        <p14:creationId xmlns:p14="http://schemas.microsoft.com/office/powerpoint/2010/main" val="2304612672"/>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A5B0A250-5CC0-1746-B209-08E8B0DAE6AF}" type="datetimeFigureOut">
              <a:rPr lang="en-US" smtClean="0"/>
              <a:pPr/>
              <a:t>6/19/22</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9ABCAEC-7D34-E549-A96E-FCEDAADBE4B0}" type="slidenum">
              <a:rPr lang="en-US" smtClean="0"/>
              <a:pPr/>
              <a:t>‹#›</a:t>
            </a:fld>
            <a:endParaRPr lang="en-US" dirty="0"/>
          </a:p>
        </p:txBody>
      </p:sp>
    </p:spTree>
    <p:extLst>
      <p:ext uri="{BB962C8B-B14F-4D97-AF65-F5344CB8AC3E}">
        <p14:creationId xmlns:p14="http://schemas.microsoft.com/office/powerpoint/2010/main" val="5992551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A5B0A250-5CC0-1746-B209-08E8B0DAE6AF}" type="datetimeFigureOut">
              <a:rPr lang="en-US" smtClean="0"/>
              <a:pPr/>
              <a:t>6/19/22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9ABCAEC-7D34-E549-A96E-FCEDAADBE4B0}" type="slidenum">
              <a:rPr lang="en-US" smtClean="0"/>
              <a:pPr/>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5720480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5B0A250-5CC0-1746-B209-08E8B0DAE6AF}" type="datetimeFigureOut">
              <a:rPr lang="en-US" smtClean="0"/>
              <a:t>6/19/22</a:t>
            </a:fld>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9ABCAEC-7D34-E549-A96E-FCEDAADBE4B0}" type="slidenum">
              <a:rPr lang="en-US" smtClean="0"/>
              <a:t>‹#›</a:t>
            </a:fld>
            <a:endParaRPr lang="en-US"/>
          </a:p>
        </p:txBody>
      </p:sp>
    </p:spTree>
    <p:extLst>
      <p:ext uri="{BB962C8B-B14F-4D97-AF65-F5344CB8AC3E}">
        <p14:creationId xmlns:p14="http://schemas.microsoft.com/office/powerpoint/2010/main" val="15721327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B0A250-5CC0-1746-B209-08E8B0DAE6AF}" type="datetimeFigureOut">
              <a:rPr lang="en-US" smtClean="0"/>
              <a:pPr/>
              <a:t>6/19/22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9ABCAEC-7D34-E549-A96E-FCEDAADBE4B0}" type="slidenum">
              <a:rPr lang="en-US" smtClean="0"/>
              <a:pPr/>
              <a:t>‹#›</a:t>
            </a:fld>
            <a:endParaRPr lang="en-US" dirty="0"/>
          </a:p>
        </p:txBody>
      </p:sp>
    </p:spTree>
    <p:extLst>
      <p:ext uri="{BB962C8B-B14F-4D97-AF65-F5344CB8AC3E}">
        <p14:creationId xmlns:p14="http://schemas.microsoft.com/office/powerpoint/2010/main" val="6550864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p:cNvSpPr>
            <a:spLocks noGrp="1"/>
          </p:cNvSpPr>
          <p:nvPr>
            <p:ph type="dt" sz="half" idx="10"/>
          </p:nvPr>
        </p:nvSpPr>
        <p:spPr/>
        <p:txBody>
          <a:bodyPr/>
          <a:lstStyle/>
          <a:p>
            <a:fld id="{A5B0A250-5CC0-1746-B209-08E8B0DAE6AF}" type="datetimeFigureOut">
              <a:rPr lang="en-US" smtClean="0"/>
              <a:pPr/>
              <a:t>6/19/22</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49ABCAEC-7D34-E549-A96E-FCEDAADBE4B0}" type="slidenum">
              <a:rPr lang="en-US" smtClean="0"/>
              <a:pPr/>
              <a:t>‹#›</a:t>
            </a:fld>
            <a:endParaRPr lang="en-US" dirty="0"/>
          </a:p>
        </p:txBody>
      </p:sp>
    </p:spTree>
    <p:extLst>
      <p:ext uri="{BB962C8B-B14F-4D97-AF65-F5344CB8AC3E}">
        <p14:creationId xmlns:p14="http://schemas.microsoft.com/office/powerpoint/2010/main" val="3906102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A5B0A250-5CC0-1746-B209-08E8B0DAE6AF}" type="datetimeFigureOut">
              <a:rPr lang="en-US" smtClean="0"/>
              <a:pPr/>
              <a:t>6/19/22</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49ABCAEC-7D34-E549-A96E-FCEDAADBE4B0}" type="slidenum">
              <a:rPr lang="en-US" smtClean="0"/>
              <a:pPr/>
              <a:t>‹#›</a:t>
            </a:fld>
            <a:endParaRPr lang="en-US" dirty="0"/>
          </a:p>
        </p:txBody>
      </p:sp>
    </p:spTree>
    <p:extLst>
      <p:ext uri="{BB962C8B-B14F-4D97-AF65-F5344CB8AC3E}">
        <p14:creationId xmlns:p14="http://schemas.microsoft.com/office/powerpoint/2010/main" val="2853227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A5B0A250-5CC0-1746-B209-08E8B0DAE6AF}" type="datetimeFigureOut">
              <a:rPr lang="en-US" smtClean="0"/>
              <a:pPr/>
              <a:t>6/19/22</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49ABCAEC-7D34-E549-A96E-FCEDAADBE4B0}" type="slidenum">
              <a:rPr lang="en-US" smtClean="0"/>
              <a:pPr/>
              <a:t>‹#›</a:t>
            </a:fld>
            <a:endParaRPr lang="en-US" dirty="0"/>
          </a:p>
        </p:txBody>
      </p:sp>
    </p:spTree>
    <p:extLst>
      <p:ext uri="{BB962C8B-B14F-4D97-AF65-F5344CB8AC3E}">
        <p14:creationId xmlns:p14="http://schemas.microsoft.com/office/powerpoint/2010/main" val="3500854577"/>
      </p:ext>
    </p:extLst>
  </p:cSld>
  <p:clrMap bg1="lt1" tx1="dk1" bg2="lt2" tx2="dk2" accent1="accent1" accent2="accent2" accent3="accent3" accent4="accent4" accent5="accent5" accent6="accent6" hlink="hlink" folHlink="folHlink"/>
  <p:sldLayoutIdLst>
    <p:sldLayoutId id="2147485067" r:id="rId1"/>
    <p:sldLayoutId id="2147485068" r:id="rId2"/>
    <p:sldLayoutId id="2147485069" r:id="rId3"/>
    <p:sldLayoutId id="2147485070" r:id="rId4"/>
    <p:sldLayoutId id="2147485071" r:id="rId5"/>
    <p:sldLayoutId id="2147485072" r:id="rId6"/>
    <p:sldLayoutId id="2147485073" r:id="rId7"/>
    <p:sldLayoutId id="2147485074" r:id="rId8"/>
    <p:sldLayoutId id="2147485075" r:id="rId9"/>
    <p:sldLayoutId id="2147485076" r:id="rId10"/>
    <p:sldLayoutId id="2147485077" r:id="rId11"/>
  </p:sldLayoutIdLst>
  <p:transition spd="med">
    <p:pull/>
  </p:transition>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25.png"/><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jp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0.jpg"/><Relationship Id="rId5" Type="http://schemas.openxmlformats.org/officeDocument/2006/relationships/image" Target="../media/image29.png"/><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D3993B8-EEAE-D697-6DCF-6792F30F28C6}"/>
              </a:ext>
            </a:extLst>
          </p:cNvPr>
          <p:cNvSpPr>
            <a:spLocks noGrp="1"/>
          </p:cNvSpPr>
          <p:nvPr>
            <p:ph type="ctrTitle"/>
          </p:nvPr>
        </p:nvSpPr>
        <p:spPr>
          <a:xfrm>
            <a:off x="1600200" y="1023908"/>
            <a:ext cx="8991600" cy="1933303"/>
          </a:xfrm>
        </p:spPr>
        <p:txBody>
          <a:bodyPr>
            <a:normAutofit/>
          </a:bodyPr>
          <a:lstStyle/>
          <a:p>
            <a:r>
              <a:rPr lang="en-US" b="1" dirty="0"/>
              <a:t>Social Determinants of Disease: HIV and COVID‐19 Experiences </a:t>
            </a:r>
            <a:endParaRPr lang="en-US" dirty="0"/>
          </a:p>
        </p:txBody>
      </p:sp>
      <p:sp>
        <p:nvSpPr>
          <p:cNvPr id="5" name="Subtitle 4">
            <a:extLst>
              <a:ext uri="{FF2B5EF4-FFF2-40B4-BE49-F238E27FC236}">
                <a16:creationId xmlns:a16="http://schemas.microsoft.com/office/drawing/2014/main" id="{B5603904-2BD3-6B64-8815-E5CE2D931E3B}"/>
              </a:ext>
            </a:extLst>
          </p:cNvPr>
          <p:cNvSpPr>
            <a:spLocks noGrp="1"/>
          </p:cNvSpPr>
          <p:nvPr>
            <p:ph type="subTitle" idx="1"/>
          </p:nvPr>
        </p:nvSpPr>
        <p:spPr>
          <a:xfrm>
            <a:off x="2695194" y="3200401"/>
            <a:ext cx="6801612" cy="1465702"/>
          </a:xfrm>
        </p:spPr>
        <p:txBody>
          <a:bodyPr>
            <a:noAutofit/>
          </a:bodyPr>
          <a:lstStyle/>
          <a:p>
            <a:r>
              <a:rPr lang="en-US" sz="2200" dirty="0">
                <a:solidFill>
                  <a:schemeClr val="tx1"/>
                </a:solidFill>
              </a:rPr>
              <a:t>Raiza Beltran, PhD MPH</a:t>
            </a:r>
          </a:p>
          <a:p>
            <a:r>
              <a:rPr lang="en-US" sz="2200" dirty="0">
                <a:solidFill>
                  <a:schemeClr val="tx1"/>
                </a:solidFill>
              </a:rPr>
              <a:t>T32 Global HIV Prevention Research Postdoctoral Fellow</a:t>
            </a:r>
          </a:p>
          <a:p>
            <a:r>
              <a:rPr lang="en-US" sz="2200" dirty="0">
                <a:solidFill>
                  <a:schemeClr val="tx1"/>
                </a:solidFill>
              </a:rPr>
              <a:t>Department of Infectious Diseases, UCLA DSGOM</a:t>
            </a:r>
          </a:p>
          <a:p>
            <a:r>
              <a:rPr lang="en-US" sz="2200" dirty="0">
                <a:solidFill>
                  <a:schemeClr val="tx1"/>
                </a:solidFill>
              </a:rPr>
              <a:t>(on behalf of my co-authors:  I.W. Holloway; C. Hong;  A.M. Ochoa;  L. Cordero;  E. S.C. Wu; K. Burris; P.M. Frew) </a:t>
            </a:r>
          </a:p>
        </p:txBody>
      </p:sp>
      <p:pic>
        <p:nvPicPr>
          <p:cNvPr id="28" name="Picture 27">
            <a:extLst>
              <a:ext uri="{FF2B5EF4-FFF2-40B4-BE49-F238E27FC236}">
                <a16:creationId xmlns:a16="http://schemas.microsoft.com/office/drawing/2014/main" id="{18B010C5-F057-B913-9285-F9BD1BCD8F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94024" y="5831750"/>
            <a:ext cx="4044261" cy="553865"/>
          </a:xfrm>
          <a:prstGeom prst="rect">
            <a:avLst/>
          </a:prstGeom>
        </p:spPr>
      </p:pic>
      <p:pic>
        <p:nvPicPr>
          <p:cNvPr id="29" name="Picture 28">
            <a:extLst>
              <a:ext uri="{FF2B5EF4-FFF2-40B4-BE49-F238E27FC236}">
                <a16:creationId xmlns:a16="http://schemas.microsoft.com/office/drawing/2014/main" id="{3C16B6D3-6065-66CC-1BF3-D078541C3B2D}"/>
              </a:ext>
            </a:extLst>
          </p:cNvPr>
          <p:cNvPicPr>
            <a:picLocks noChangeAspect="1"/>
          </p:cNvPicPr>
          <p:nvPr/>
        </p:nvPicPr>
        <p:blipFill>
          <a:blip r:embed="rId4"/>
          <a:stretch>
            <a:fillRect/>
          </a:stretch>
        </p:blipFill>
        <p:spPr>
          <a:xfrm>
            <a:off x="655608" y="5827690"/>
            <a:ext cx="2501696" cy="522577"/>
          </a:xfrm>
          <a:prstGeom prst="rect">
            <a:avLst/>
          </a:prstGeom>
        </p:spPr>
      </p:pic>
    </p:spTree>
    <p:extLst>
      <p:ext uri="{BB962C8B-B14F-4D97-AF65-F5344CB8AC3E}">
        <p14:creationId xmlns:p14="http://schemas.microsoft.com/office/powerpoint/2010/main" val="4173150799"/>
      </p:ext>
    </p:extLst>
  </p:cSld>
  <p:clrMapOvr>
    <a:masterClrMapping/>
  </p:clrMapOvr>
  <p:transition spd="med">
    <p:pull/>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01C142-E2EF-5198-605F-6A327B3644D3}"/>
              </a:ext>
            </a:extLst>
          </p:cNvPr>
          <p:cNvSpPr>
            <a:spLocks noGrp="1"/>
          </p:cNvSpPr>
          <p:nvPr>
            <p:ph type="title"/>
          </p:nvPr>
        </p:nvSpPr>
        <p:spPr>
          <a:xfrm>
            <a:off x="2231136" y="523614"/>
            <a:ext cx="7729728" cy="1188720"/>
          </a:xfrm>
        </p:spPr>
        <p:txBody>
          <a:bodyPr/>
          <a:lstStyle/>
          <a:p>
            <a:r>
              <a:rPr lang="en-US" dirty="0"/>
              <a:t>Economic Stability</a:t>
            </a:r>
          </a:p>
        </p:txBody>
      </p:sp>
      <p:sp>
        <p:nvSpPr>
          <p:cNvPr id="3" name="Content Placeholder 2">
            <a:extLst>
              <a:ext uri="{FF2B5EF4-FFF2-40B4-BE49-F238E27FC236}">
                <a16:creationId xmlns:a16="http://schemas.microsoft.com/office/drawing/2014/main" id="{B8AEE7EA-2393-6FA0-58CD-48AFC66D552C}"/>
              </a:ext>
            </a:extLst>
          </p:cNvPr>
          <p:cNvSpPr>
            <a:spLocks noGrp="1"/>
          </p:cNvSpPr>
          <p:nvPr>
            <p:ph sz="half" idx="1"/>
          </p:nvPr>
        </p:nvSpPr>
        <p:spPr>
          <a:xfrm>
            <a:off x="1339598" y="2082231"/>
            <a:ext cx="4756402" cy="4444075"/>
          </a:xfrm>
        </p:spPr>
        <p:txBody>
          <a:bodyPr>
            <a:normAutofit/>
          </a:bodyPr>
          <a:lstStyle/>
          <a:p>
            <a:r>
              <a:rPr lang="en-US" sz="2200" b="1" dirty="0"/>
              <a:t>COVID-19</a:t>
            </a:r>
          </a:p>
          <a:p>
            <a:pPr lvl="1"/>
            <a:r>
              <a:rPr lang="en-US" sz="2000" dirty="0"/>
              <a:t>N=1800 found nearly 8x higher risk of infection among low-income Black vs. White patients</a:t>
            </a:r>
            <a:r>
              <a:rPr lang="en-US" sz="2000" baseline="30000" dirty="0"/>
              <a:t>1</a:t>
            </a:r>
            <a:endParaRPr lang="en-US" sz="2000" dirty="0"/>
          </a:p>
          <a:p>
            <a:pPr lvl="1"/>
            <a:r>
              <a:rPr lang="en-US" sz="2000" dirty="0"/>
              <a:t>67% higher death rate for U.S. counties with lowest economic privilege</a:t>
            </a:r>
            <a:r>
              <a:rPr lang="en-US" sz="2000" baseline="30000" dirty="0"/>
              <a:t>2</a:t>
            </a:r>
            <a:r>
              <a:rPr lang="en-US" sz="2000" dirty="0"/>
              <a:t> </a:t>
            </a:r>
          </a:p>
          <a:p>
            <a:pPr lvl="1"/>
            <a:r>
              <a:rPr lang="en-US" sz="2000" dirty="0"/>
              <a:t>Mass unemployment during the pandemic led</a:t>
            </a:r>
            <a:r>
              <a:rPr lang="en-US" sz="2000" dirty="0">
                <a:sym typeface="Wingdings" pitchFamily="2" charset="2"/>
              </a:rPr>
              <a:t> to r</a:t>
            </a:r>
            <a:r>
              <a:rPr lang="en-US" sz="2000" dirty="0"/>
              <a:t>educed health care benefits</a:t>
            </a:r>
            <a:r>
              <a:rPr lang="en-US" sz="2000" baseline="30000" dirty="0"/>
              <a:t>3</a:t>
            </a:r>
            <a:endParaRPr lang="en-US" sz="2000" dirty="0"/>
          </a:p>
          <a:p>
            <a:pPr lvl="1"/>
            <a:r>
              <a:rPr lang="en-US" sz="2000" dirty="0"/>
              <a:t> Essential (grocery store, sanitation, restaurant) workers, largely Black &amp; Latinx, had higher risk for infection</a:t>
            </a:r>
            <a:r>
              <a:rPr lang="en-US" sz="2000" baseline="30000" dirty="0"/>
              <a:t>4</a:t>
            </a:r>
            <a:endParaRPr lang="en-US" sz="2000" dirty="0"/>
          </a:p>
        </p:txBody>
      </p:sp>
      <p:sp>
        <p:nvSpPr>
          <p:cNvPr id="4" name="Content Placeholder 3">
            <a:extLst>
              <a:ext uri="{FF2B5EF4-FFF2-40B4-BE49-F238E27FC236}">
                <a16:creationId xmlns:a16="http://schemas.microsoft.com/office/drawing/2014/main" id="{3F9A9D24-3465-72CB-8BD1-20E271D0489E}"/>
              </a:ext>
            </a:extLst>
          </p:cNvPr>
          <p:cNvSpPr>
            <a:spLocks noGrp="1"/>
          </p:cNvSpPr>
          <p:nvPr>
            <p:ph sz="half" idx="2"/>
          </p:nvPr>
        </p:nvSpPr>
        <p:spPr>
          <a:xfrm>
            <a:off x="6526306" y="2082232"/>
            <a:ext cx="4452144" cy="4252154"/>
          </a:xfrm>
        </p:spPr>
        <p:txBody>
          <a:bodyPr>
            <a:normAutofit/>
          </a:bodyPr>
          <a:lstStyle/>
          <a:p>
            <a:r>
              <a:rPr lang="en-US" sz="2200" b="1" dirty="0"/>
              <a:t>HIV</a:t>
            </a:r>
          </a:p>
          <a:p>
            <a:pPr lvl="1"/>
            <a:r>
              <a:rPr lang="en-US" sz="2000" dirty="0"/>
              <a:t>Residents in higher poverty U.S. counties had higher dx rates</a:t>
            </a:r>
            <a:r>
              <a:rPr lang="en-US" sz="2000" baseline="30000" dirty="0"/>
              <a:t>5 </a:t>
            </a:r>
            <a:r>
              <a:rPr lang="en-US" sz="2000" dirty="0"/>
              <a:t>particularly for Black women</a:t>
            </a:r>
            <a:r>
              <a:rPr lang="en-US" sz="2000" baseline="30000" dirty="0"/>
              <a:t>6</a:t>
            </a:r>
            <a:endParaRPr lang="en-US" sz="2000" dirty="0"/>
          </a:p>
          <a:p>
            <a:pPr lvl="1"/>
            <a:r>
              <a:rPr lang="en-US" sz="2000" dirty="0"/>
              <a:t>High poverty areas have limited opportunities for employment, healthcare access and education</a:t>
            </a:r>
            <a:r>
              <a:rPr lang="en-US" sz="2000" baseline="30000" dirty="0"/>
              <a:t>7</a:t>
            </a:r>
          </a:p>
          <a:p>
            <a:pPr lvl="1"/>
            <a:r>
              <a:rPr lang="en-US" sz="2000" dirty="0"/>
              <a:t>Low-income people living with HIV (PLWH) have low linkages to care, unsuppressed viral load and lower quality of life</a:t>
            </a:r>
            <a:r>
              <a:rPr lang="en-US" sz="2000" baseline="30000" dirty="0"/>
              <a:t>8, 9</a:t>
            </a:r>
            <a:r>
              <a:rPr lang="en-US" sz="2000" dirty="0"/>
              <a:t>  </a:t>
            </a:r>
          </a:p>
          <a:p>
            <a:pPr lvl="1"/>
            <a:endParaRPr lang="en-US" sz="2000" dirty="0"/>
          </a:p>
          <a:p>
            <a:pPr lvl="1"/>
            <a:endParaRPr lang="en-US" sz="2000" dirty="0"/>
          </a:p>
        </p:txBody>
      </p:sp>
    </p:spTree>
    <p:extLst>
      <p:ext uri="{BB962C8B-B14F-4D97-AF65-F5344CB8AC3E}">
        <p14:creationId xmlns:p14="http://schemas.microsoft.com/office/powerpoint/2010/main" val="3577043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3DD2A-3833-C668-15AD-B64372A274B8}"/>
              </a:ext>
            </a:extLst>
          </p:cNvPr>
          <p:cNvSpPr>
            <a:spLocks noGrp="1"/>
          </p:cNvSpPr>
          <p:nvPr>
            <p:ph type="title"/>
          </p:nvPr>
        </p:nvSpPr>
        <p:spPr>
          <a:xfrm>
            <a:off x="8787865" y="2921173"/>
            <a:ext cx="2745667" cy="1431201"/>
          </a:xfrm>
        </p:spPr>
        <p:txBody>
          <a:bodyPr vert="horz" lIns="182880" tIns="182880" rIns="182880" bIns="182880" rtlCol="0" anchor="ctr">
            <a:normAutofit fontScale="90000"/>
          </a:bodyPr>
          <a:lstStyle/>
          <a:p>
            <a:r>
              <a:rPr lang="en-US" sz="1400" dirty="0"/>
              <a:t>SOCIAL Determinants of Health: Neighborhood and the Built Environment</a:t>
            </a:r>
          </a:p>
        </p:txBody>
      </p:sp>
      <p:sp>
        <p:nvSpPr>
          <p:cNvPr id="14" name="Rectangle 9">
            <a:extLst>
              <a:ext uri="{FF2B5EF4-FFF2-40B4-BE49-F238E27FC236}">
                <a16:creationId xmlns:a16="http://schemas.microsoft.com/office/drawing/2014/main" id="{B8AFBB67-2575-4F5A-96CF-CD2EB02A1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3542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Diagram&#10;&#10;Description automatically generated">
            <a:extLst>
              <a:ext uri="{FF2B5EF4-FFF2-40B4-BE49-F238E27FC236}">
                <a16:creationId xmlns:a16="http://schemas.microsoft.com/office/drawing/2014/main" id="{9466B7B0-4A81-E01C-78CD-DF0D0EA3802E}"/>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950259" y="640080"/>
            <a:ext cx="6203575" cy="5619130"/>
          </a:xfrm>
          <a:prstGeom prst="rect">
            <a:avLst/>
          </a:prstGeom>
        </p:spPr>
      </p:pic>
      <p:grpSp>
        <p:nvGrpSpPr>
          <p:cNvPr id="22" name="Group 21">
            <a:extLst>
              <a:ext uri="{FF2B5EF4-FFF2-40B4-BE49-F238E27FC236}">
                <a16:creationId xmlns:a16="http://schemas.microsoft.com/office/drawing/2014/main" id="{35DFE1A5-6997-64D1-94E5-61CB9642CCAC}"/>
              </a:ext>
            </a:extLst>
          </p:cNvPr>
          <p:cNvGrpSpPr/>
          <p:nvPr/>
        </p:nvGrpSpPr>
        <p:grpSpPr>
          <a:xfrm>
            <a:off x="4536141" y="2525980"/>
            <a:ext cx="2483695" cy="1947627"/>
            <a:chOff x="4536141" y="2525980"/>
            <a:chExt cx="2483695" cy="1947627"/>
          </a:xfrm>
        </p:grpSpPr>
        <p:sp>
          <p:nvSpPr>
            <p:cNvPr id="16" name="Oval 15">
              <a:extLst>
                <a:ext uri="{FF2B5EF4-FFF2-40B4-BE49-F238E27FC236}">
                  <a16:creationId xmlns:a16="http://schemas.microsoft.com/office/drawing/2014/main" id="{727BB52C-123B-B55D-6D76-DE16A2EA6C7E}"/>
                </a:ext>
              </a:extLst>
            </p:cNvPr>
            <p:cNvSpPr/>
            <p:nvPr/>
          </p:nvSpPr>
          <p:spPr>
            <a:xfrm>
              <a:off x="4536141" y="2931468"/>
              <a:ext cx="1559859" cy="142090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400" dirty="0"/>
                <a:t>Neighborhood &amp; Built Environment</a:t>
              </a:r>
            </a:p>
          </p:txBody>
        </p:sp>
        <p:pic>
          <p:nvPicPr>
            <p:cNvPr id="19" name="Picture 18" descr="A picture containing silhouette&#10;&#10;Description automatically generated">
              <a:extLst>
                <a:ext uri="{FF2B5EF4-FFF2-40B4-BE49-F238E27FC236}">
                  <a16:creationId xmlns:a16="http://schemas.microsoft.com/office/drawing/2014/main" id="{DAC5E38B-DAB8-D7A8-6DB6-AEDF97ECD61E}"/>
                </a:ext>
              </a:extLst>
            </p:cNvPr>
            <p:cNvPicPr>
              <a:picLocks noChangeAspect="1"/>
            </p:cNvPicPr>
            <p:nvPr/>
          </p:nvPicPr>
          <p:blipFill>
            <a:blip r:embed="rId4"/>
            <a:stretch>
              <a:fillRect/>
            </a:stretch>
          </p:blipFill>
          <p:spPr>
            <a:xfrm>
              <a:off x="6267540" y="2525980"/>
              <a:ext cx="694372" cy="694372"/>
            </a:xfrm>
            <a:prstGeom prst="rect">
              <a:avLst/>
            </a:prstGeom>
          </p:spPr>
        </p:pic>
        <p:pic>
          <p:nvPicPr>
            <p:cNvPr id="21" name="Picture 20" descr="Icon&#10;&#10;Description automatically generated">
              <a:extLst>
                <a:ext uri="{FF2B5EF4-FFF2-40B4-BE49-F238E27FC236}">
                  <a16:creationId xmlns:a16="http://schemas.microsoft.com/office/drawing/2014/main" id="{277D6AC6-D853-71ED-EF5C-795EC9F322A2}"/>
                </a:ext>
              </a:extLst>
            </p:cNvPr>
            <p:cNvPicPr>
              <a:picLocks noChangeAspect="1"/>
            </p:cNvPicPr>
            <p:nvPr/>
          </p:nvPicPr>
          <p:blipFill>
            <a:blip r:embed="rId5"/>
            <a:stretch>
              <a:fillRect/>
            </a:stretch>
          </p:blipFill>
          <p:spPr>
            <a:xfrm>
              <a:off x="6325464" y="3779235"/>
              <a:ext cx="694372" cy="694372"/>
            </a:xfrm>
            <a:prstGeom prst="rect">
              <a:avLst/>
            </a:prstGeom>
          </p:spPr>
        </p:pic>
      </p:grpSp>
    </p:spTree>
    <p:extLst>
      <p:ext uri="{BB962C8B-B14F-4D97-AF65-F5344CB8AC3E}">
        <p14:creationId xmlns:p14="http://schemas.microsoft.com/office/powerpoint/2010/main" val="2264260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F2EAD-D307-DA09-EC81-3DF7D818F2F4}"/>
              </a:ext>
            </a:extLst>
          </p:cNvPr>
          <p:cNvSpPr>
            <a:spLocks noGrp="1"/>
          </p:cNvSpPr>
          <p:nvPr>
            <p:ph type="title"/>
          </p:nvPr>
        </p:nvSpPr>
        <p:spPr>
          <a:xfrm>
            <a:off x="2231136" y="382460"/>
            <a:ext cx="7729728" cy="1188720"/>
          </a:xfrm>
        </p:spPr>
        <p:txBody>
          <a:bodyPr/>
          <a:lstStyle/>
          <a:p>
            <a:r>
              <a:rPr lang="en-US" dirty="0"/>
              <a:t>Neighborhood &amp; built Environment</a:t>
            </a:r>
          </a:p>
        </p:txBody>
      </p:sp>
      <p:pic>
        <p:nvPicPr>
          <p:cNvPr id="6" name="Picture 5">
            <a:extLst>
              <a:ext uri="{FF2B5EF4-FFF2-40B4-BE49-F238E27FC236}">
                <a16:creationId xmlns:a16="http://schemas.microsoft.com/office/drawing/2014/main" id="{64DF33E3-DDF7-F140-310C-FA8A7079977E}"/>
              </a:ext>
            </a:extLst>
          </p:cNvPr>
          <p:cNvPicPr>
            <a:picLocks noChangeAspect="1"/>
          </p:cNvPicPr>
          <p:nvPr/>
        </p:nvPicPr>
        <p:blipFill>
          <a:blip r:embed="rId3"/>
          <a:stretch>
            <a:fillRect/>
          </a:stretch>
        </p:blipFill>
        <p:spPr>
          <a:xfrm>
            <a:off x="4303317" y="1791648"/>
            <a:ext cx="3109688" cy="2070847"/>
          </a:xfrm>
          <a:prstGeom prst="rect">
            <a:avLst/>
          </a:prstGeom>
        </p:spPr>
      </p:pic>
      <p:pic>
        <p:nvPicPr>
          <p:cNvPr id="5" name="Picture 4">
            <a:extLst>
              <a:ext uri="{FF2B5EF4-FFF2-40B4-BE49-F238E27FC236}">
                <a16:creationId xmlns:a16="http://schemas.microsoft.com/office/drawing/2014/main" id="{6C94A63A-4A72-AE70-00D5-9DCF49E7B4DF}"/>
              </a:ext>
            </a:extLst>
          </p:cNvPr>
          <p:cNvPicPr>
            <a:picLocks noChangeAspect="1"/>
          </p:cNvPicPr>
          <p:nvPr/>
        </p:nvPicPr>
        <p:blipFill>
          <a:blip r:embed="rId4"/>
          <a:stretch>
            <a:fillRect/>
          </a:stretch>
        </p:blipFill>
        <p:spPr>
          <a:xfrm>
            <a:off x="679251" y="1791648"/>
            <a:ext cx="3012056" cy="2144175"/>
          </a:xfrm>
          <a:prstGeom prst="rect">
            <a:avLst/>
          </a:prstGeom>
        </p:spPr>
      </p:pic>
      <p:pic>
        <p:nvPicPr>
          <p:cNvPr id="8" name="Picture 7" descr="A picture containing text, road, outdoor, street&#10;&#10;Description automatically generated">
            <a:extLst>
              <a:ext uri="{FF2B5EF4-FFF2-40B4-BE49-F238E27FC236}">
                <a16:creationId xmlns:a16="http://schemas.microsoft.com/office/drawing/2014/main" id="{60B652AE-11A2-414F-2605-A0A157CAF912}"/>
              </a:ext>
            </a:extLst>
          </p:cNvPr>
          <p:cNvPicPr>
            <a:picLocks noChangeAspect="1"/>
          </p:cNvPicPr>
          <p:nvPr/>
        </p:nvPicPr>
        <p:blipFill>
          <a:blip r:embed="rId5"/>
          <a:stretch>
            <a:fillRect/>
          </a:stretch>
        </p:blipFill>
        <p:spPr>
          <a:xfrm>
            <a:off x="8025015" y="1791648"/>
            <a:ext cx="3109305" cy="2070846"/>
          </a:xfrm>
          <a:prstGeom prst="rect">
            <a:avLst/>
          </a:prstGeom>
        </p:spPr>
      </p:pic>
      <p:sp>
        <p:nvSpPr>
          <p:cNvPr id="14" name="TextBox 13">
            <a:extLst>
              <a:ext uri="{FF2B5EF4-FFF2-40B4-BE49-F238E27FC236}">
                <a16:creationId xmlns:a16="http://schemas.microsoft.com/office/drawing/2014/main" id="{AD3D130E-E5D5-BAA9-05DE-6AA30B9A4EAC}"/>
              </a:ext>
            </a:extLst>
          </p:cNvPr>
          <p:cNvSpPr txBox="1"/>
          <p:nvPr/>
        </p:nvSpPr>
        <p:spPr>
          <a:xfrm>
            <a:off x="679251" y="4214384"/>
            <a:ext cx="2966199" cy="923330"/>
          </a:xfrm>
          <a:prstGeom prst="rect">
            <a:avLst/>
          </a:prstGeom>
          <a:noFill/>
        </p:spPr>
        <p:txBody>
          <a:bodyPr wrap="square" rtlCol="0">
            <a:spAutoFit/>
          </a:bodyPr>
          <a:lstStyle/>
          <a:p>
            <a:r>
              <a:rPr lang="en-US" dirty="0"/>
              <a:t>High household density:</a:t>
            </a:r>
          </a:p>
          <a:p>
            <a:r>
              <a:rPr lang="en-US" dirty="0"/>
              <a:t>increased COVID-19 transmission risk</a:t>
            </a:r>
            <a:r>
              <a:rPr lang="en-US" baseline="30000" dirty="0"/>
              <a:t>10</a:t>
            </a:r>
            <a:endParaRPr lang="en-US" dirty="0"/>
          </a:p>
        </p:txBody>
      </p:sp>
      <p:sp>
        <p:nvSpPr>
          <p:cNvPr id="15" name="TextBox 14">
            <a:extLst>
              <a:ext uri="{FF2B5EF4-FFF2-40B4-BE49-F238E27FC236}">
                <a16:creationId xmlns:a16="http://schemas.microsoft.com/office/drawing/2014/main" id="{0E1431B5-6D18-A972-09D2-34FE88CCEF30}"/>
              </a:ext>
            </a:extLst>
          </p:cNvPr>
          <p:cNvSpPr txBox="1"/>
          <p:nvPr/>
        </p:nvSpPr>
        <p:spPr>
          <a:xfrm>
            <a:off x="4303317" y="4214384"/>
            <a:ext cx="3109688" cy="923330"/>
          </a:xfrm>
          <a:prstGeom prst="rect">
            <a:avLst/>
          </a:prstGeom>
          <a:noFill/>
        </p:spPr>
        <p:txBody>
          <a:bodyPr wrap="square" rtlCol="0">
            <a:spAutoFit/>
          </a:bodyPr>
          <a:lstStyle/>
          <a:p>
            <a:r>
              <a:rPr lang="en-US" dirty="0"/>
              <a:t>Densely populated cities: Black &amp; Latinx residents more likely to get COVID-19 dx</a:t>
            </a:r>
            <a:r>
              <a:rPr lang="en-US" baseline="30000" dirty="0"/>
              <a:t>11</a:t>
            </a:r>
            <a:endParaRPr lang="en-US" dirty="0"/>
          </a:p>
        </p:txBody>
      </p:sp>
      <p:sp>
        <p:nvSpPr>
          <p:cNvPr id="18" name="Rectangle 17">
            <a:extLst>
              <a:ext uri="{FF2B5EF4-FFF2-40B4-BE49-F238E27FC236}">
                <a16:creationId xmlns:a16="http://schemas.microsoft.com/office/drawing/2014/main" id="{BABC9277-FE06-09C2-05E8-7A5E57199958}"/>
              </a:ext>
            </a:extLst>
          </p:cNvPr>
          <p:cNvSpPr/>
          <p:nvPr/>
        </p:nvSpPr>
        <p:spPr>
          <a:xfrm>
            <a:off x="8024631" y="4082962"/>
            <a:ext cx="3109689" cy="923330"/>
          </a:xfrm>
          <a:prstGeom prst="rect">
            <a:avLst/>
          </a:prstGeom>
        </p:spPr>
        <p:txBody>
          <a:bodyPr wrap="square">
            <a:spAutoFit/>
          </a:bodyPr>
          <a:lstStyle/>
          <a:p>
            <a:r>
              <a:rPr lang="en-US" dirty="0"/>
              <a:t>Lack of stable housing led to higher hospital admittance for  COVID-19</a:t>
            </a:r>
            <a:r>
              <a:rPr lang="en-US" baseline="30000" dirty="0"/>
              <a:t>12</a:t>
            </a:r>
            <a:r>
              <a:rPr lang="en-US" dirty="0"/>
              <a:t> </a:t>
            </a:r>
          </a:p>
        </p:txBody>
      </p:sp>
      <p:sp>
        <p:nvSpPr>
          <p:cNvPr id="20" name="TextBox 19">
            <a:extLst>
              <a:ext uri="{FF2B5EF4-FFF2-40B4-BE49-F238E27FC236}">
                <a16:creationId xmlns:a16="http://schemas.microsoft.com/office/drawing/2014/main" id="{A60CEC5F-C295-7091-30D3-EC4CE84689C1}"/>
              </a:ext>
            </a:extLst>
          </p:cNvPr>
          <p:cNvSpPr txBox="1"/>
          <p:nvPr/>
        </p:nvSpPr>
        <p:spPr>
          <a:xfrm>
            <a:off x="4303317" y="5304936"/>
            <a:ext cx="3109688" cy="1200329"/>
          </a:xfrm>
          <a:prstGeom prst="rect">
            <a:avLst/>
          </a:prstGeom>
          <a:noFill/>
        </p:spPr>
        <p:txBody>
          <a:bodyPr wrap="square" rtlCol="0">
            <a:spAutoFit/>
          </a:bodyPr>
          <a:lstStyle/>
          <a:p>
            <a:r>
              <a:rPr lang="en-US" dirty="0"/>
              <a:t>Demographic density: MSM living in areas with high pop. of LGBT/SGM have lower HIV diagnoses</a:t>
            </a:r>
            <a:r>
              <a:rPr lang="en-US" baseline="30000" dirty="0"/>
              <a:t>13</a:t>
            </a:r>
            <a:r>
              <a:rPr lang="en-US" dirty="0"/>
              <a:t> </a:t>
            </a:r>
          </a:p>
        </p:txBody>
      </p:sp>
      <p:sp>
        <p:nvSpPr>
          <p:cNvPr id="21" name="TextBox 20">
            <a:extLst>
              <a:ext uri="{FF2B5EF4-FFF2-40B4-BE49-F238E27FC236}">
                <a16:creationId xmlns:a16="http://schemas.microsoft.com/office/drawing/2014/main" id="{D1832962-3DDF-DCD7-BF04-BB34A8EFAD75}"/>
              </a:ext>
            </a:extLst>
          </p:cNvPr>
          <p:cNvSpPr txBox="1"/>
          <p:nvPr/>
        </p:nvSpPr>
        <p:spPr>
          <a:xfrm>
            <a:off x="8024631" y="5205134"/>
            <a:ext cx="2679404" cy="1200329"/>
          </a:xfrm>
          <a:prstGeom prst="rect">
            <a:avLst/>
          </a:prstGeom>
          <a:noFill/>
        </p:spPr>
        <p:txBody>
          <a:bodyPr wrap="square" rtlCol="0">
            <a:spAutoFit/>
          </a:bodyPr>
          <a:lstStyle/>
          <a:p>
            <a:r>
              <a:rPr lang="en-US" dirty="0"/>
              <a:t>Housing instability leads to lower HIV care engagement and higher risk for HIV</a:t>
            </a:r>
            <a:r>
              <a:rPr lang="en-US" baseline="30000" dirty="0"/>
              <a:t>14</a:t>
            </a:r>
            <a:endParaRPr lang="en-US" dirty="0"/>
          </a:p>
        </p:txBody>
      </p:sp>
      <p:sp>
        <p:nvSpPr>
          <p:cNvPr id="3" name="TextBox 2">
            <a:extLst>
              <a:ext uri="{FF2B5EF4-FFF2-40B4-BE49-F238E27FC236}">
                <a16:creationId xmlns:a16="http://schemas.microsoft.com/office/drawing/2014/main" id="{5F051C5A-99B9-E03B-4ACF-21D9BBB2F98E}"/>
              </a:ext>
            </a:extLst>
          </p:cNvPr>
          <p:cNvSpPr txBox="1"/>
          <p:nvPr/>
        </p:nvSpPr>
        <p:spPr>
          <a:xfrm>
            <a:off x="679251" y="5665303"/>
            <a:ext cx="2600662" cy="646331"/>
          </a:xfrm>
          <a:prstGeom prst="rect">
            <a:avLst/>
          </a:prstGeom>
          <a:noFill/>
        </p:spPr>
        <p:txBody>
          <a:bodyPr wrap="square" rtlCol="0">
            <a:spAutoFit/>
          </a:bodyPr>
          <a:lstStyle/>
          <a:p>
            <a:r>
              <a:rPr lang="en-US" dirty="0"/>
              <a:t>Housing Density – not linked to HIV risk</a:t>
            </a:r>
          </a:p>
        </p:txBody>
      </p:sp>
    </p:spTree>
    <p:extLst>
      <p:ext uri="{BB962C8B-B14F-4D97-AF65-F5344CB8AC3E}">
        <p14:creationId xmlns:p14="http://schemas.microsoft.com/office/powerpoint/2010/main" val="152513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8" grpId="0"/>
      <p:bldP spid="20" grpId="0"/>
      <p:bldP spid="21"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3DD2A-3833-C668-15AD-B64372A274B8}"/>
              </a:ext>
            </a:extLst>
          </p:cNvPr>
          <p:cNvSpPr>
            <a:spLocks noGrp="1"/>
          </p:cNvSpPr>
          <p:nvPr>
            <p:ph type="title"/>
          </p:nvPr>
        </p:nvSpPr>
        <p:spPr>
          <a:xfrm>
            <a:off x="8787865" y="2921173"/>
            <a:ext cx="2745667" cy="1015663"/>
          </a:xfrm>
        </p:spPr>
        <p:txBody>
          <a:bodyPr vert="horz" lIns="182880" tIns="182880" rIns="182880" bIns="182880" rtlCol="0" anchor="ctr">
            <a:normAutofit/>
          </a:bodyPr>
          <a:lstStyle/>
          <a:p>
            <a:r>
              <a:rPr lang="en-US" sz="1400"/>
              <a:t>SOCIAL Determinants of Health</a:t>
            </a:r>
          </a:p>
        </p:txBody>
      </p:sp>
      <p:sp>
        <p:nvSpPr>
          <p:cNvPr id="14" name="Rectangle 9">
            <a:extLst>
              <a:ext uri="{FF2B5EF4-FFF2-40B4-BE49-F238E27FC236}">
                <a16:creationId xmlns:a16="http://schemas.microsoft.com/office/drawing/2014/main" id="{B8AFBB67-2575-4F5A-96CF-CD2EB02A1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3542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Diagram&#10;&#10;Description automatically generated">
            <a:extLst>
              <a:ext uri="{FF2B5EF4-FFF2-40B4-BE49-F238E27FC236}">
                <a16:creationId xmlns:a16="http://schemas.microsoft.com/office/drawing/2014/main" id="{9466B7B0-4A81-E01C-78CD-DF0D0EA3802E}"/>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950259" y="640080"/>
            <a:ext cx="6203575" cy="5619130"/>
          </a:xfrm>
          <a:prstGeom prst="rect">
            <a:avLst/>
          </a:prstGeom>
        </p:spPr>
      </p:pic>
      <p:grpSp>
        <p:nvGrpSpPr>
          <p:cNvPr id="39" name="Group 38">
            <a:extLst>
              <a:ext uri="{FF2B5EF4-FFF2-40B4-BE49-F238E27FC236}">
                <a16:creationId xmlns:a16="http://schemas.microsoft.com/office/drawing/2014/main" id="{624B141C-21DC-1971-D1B5-118F91C584B2}"/>
              </a:ext>
            </a:extLst>
          </p:cNvPr>
          <p:cNvGrpSpPr/>
          <p:nvPr/>
        </p:nvGrpSpPr>
        <p:grpSpPr>
          <a:xfrm>
            <a:off x="1214165" y="2398632"/>
            <a:ext cx="2440980" cy="1953742"/>
            <a:chOff x="1214165" y="2398632"/>
            <a:chExt cx="2440980" cy="1953742"/>
          </a:xfrm>
        </p:grpSpPr>
        <p:sp>
          <p:nvSpPr>
            <p:cNvPr id="17" name="Oval 16">
              <a:extLst>
                <a:ext uri="{FF2B5EF4-FFF2-40B4-BE49-F238E27FC236}">
                  <a16:creationId xmlns:a16="http://schemas.microsoft.com/office/drawing/2014/main" id="{D9D1DD0F-4E14-8994-8427-2232825A0FE7}"/>
                </a:ext>
              </a:extLst>
            </p:cNvPr>
            <p:cNvSpPr/>
            <p:nvPr/>
          </p:nvSpPr>
          <p:spPr>
            <a:xfrm>
              <a:off x="2095286" y="2931468"/>
              <a:ext cx="1559859" cy="142090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400" dirty="0"/>
                <a:t>Social &amp; Community Support</a:t>
              </a:r>
            </a:p>
          </p:txBody>
        </p:sp>
        <p:pic>
          <p:nvPicPr>
            <p:cNvPr id="36" name="Picture 35" descr="Icon&#10;&#10;Description automatically generated">
              <a:extLst>
                <a:ext uri="{FF2B5EF4-FFF2-40B4-BE49-F238E27FC236}">
                  <a16:creationId xmlns:a16="http://schemas.microsoft.com/office/drawing/2014/main" id="{7C8FD9E9-C52C-99E0-156B-F609BFBA6E93}"/>
                </a:ext>
              </a:extLst>
            </p:cNvPr>
            <p:cNvPicPr>
              <a:picLocks noChangeAspect="1"/>
            </p:cNvPicPr>
            <p:nvPr/>
          </p:nvPicPr>
          <p:blipFill>
            <a:blip r:embed="rId4"/>
            <a:stretch>
              <a:fillRect/>
            </a:stretch>
          </p:blipFill>
          <p:spPr>
            <a:xfrm>
              <a:off x="1616966" y="2398632"/>
              <a:ext cx="613559" cy="613559"/>
            </a:xfrm>
            <a:prstGeom prst="rect">
              <a:avLst/>
            </a:prstGeom>
          </p:spPr>
        </p:pic>
        <p:pic>
          <p:nvPicPr>
            <p:cNvPr id="38" name="Picture 37" descr="Icon&#10;&#10;Description automatically generated">
              <a:extLst>
                <a:ext uri="{FF2B5EF4-FFF2-40B4-BE49-F238E27FC236}">
                  <a16:creationId xmlns:a16="http://schemas.microsoft.com/office/drawing/2014/main" id="{854DB741-89CA-8420-2B1E-C750278A88A1}"/>
                </a:ext>
              </a:extLst>
            </p:cNvPr>
            <p:cNvPicPr>
              <a:picLocks noChangeAspect="1"/>
            </p:cNvPicPr>
            <p:nvPr/>
          </p:nvPicPr>
          <p:blipFill rotWithShape="1">
            <a:blip r:embed="rId5"/>
            <a:srcRect b="9027"/>
            <a:stretch/>
          </p:blipFill>
          <p:spPr>
            <a:xfrm>
              <a:off x="1214165" y="3555335"/>
              <a:ext cx="782047" cy="764150"/>
            </a:xfrm>
            <a:prstGeom prst="rect">
              <a:avLst/>
            </a:prstGeom>
          </p:spPr>
        </p:pic>
      </p:grpSp>
    </p:spTree>
    <p:extLst>
      <p:ext uri="{BB962C8B-B14F-4D97-AF65-F5344CB8AC3E}">
        <p14:creationId xmlns:p14="http://schemas.microsoft.com/office/powerpoint/2010/main" val="4151569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CB5C7-2218-8421-2FE8-793D171E74B1}"/>
              </a:ext>
            </a:extLst>
          </p:cNvPr>
          <p:cNvSpPr>
            <a:spLocks noGrp="1"/>
          </p:cNvSpPr>
          <p:nvPr>
            <p:ph type="title"/>
          </p:nvPr>
        </p:nvSpPr>
        <p:spPr>
          <a:xfrm>
            <a:off x="804671" y="534323"/>
            <a:ext cx="6279941" cy="1188720"/>
          </a:xfrm>
        </p:spPr>
        <p:txBody>
          <a:bodyPr>
            <a:normAutofit/>
          </a:bodyPr>
          <a:lstStyle/>
          <a:p>
            <a:r>
              <a:rPr lang="en-US" dirty="0"/>
              <a:t>Social and community support</a:t>
            </a:r>
          </a:p>
        </p:txBody>
      </p:sp>
      <p:sp>
        <p:nvSpPr>
          <p:cNvPr id="3" name="Content Placeholder 2">
            <a:extLst>
              <a:ext uri="{FF2B5EF4-FFF2-40B4-BE49-F238E27FC236}">
                <a16:creationId xmlns:a16="http://schemas.microsoft.com/office/drawing/2014/main" id="{D17A23B1-6AF8-8FDB-014D-2F8466D81CDE}"/>
              </a:ext>
            </a:extLst>
          </p:cNvPr>
          <p:cNvSpPr>
            <a:spLocks noGrp="1"/>
          </p:cNvSpPr>
          <p:nvPr>
            <p:ph idx="1"/>
          </p:nvPr>
        </p:nvSpPr>
        <p:spPr>
          <a:xfrm>
            <a:off x="770563" y="1949115"/>
            <a:ext cx="6279942" cy="4374562"/>
          </a:xfrm>
        </p:spPr>
        <p:txBody>
          <a:bodyPr>
            <a:normAutofit/>
          </a:bodyPr>
          <a:lstStyle/>
          <a:p>
            <a:pPr>
              <a:lnSpc>
                <a:spcPct val="90000"/>
              </a:lnSpc>
            </a:pPr>
            <a:r>
              <a:rPr lang="en-US" sz="2000" dirty="0"/>
              <a:t>Both COVID-19 and HIV initially seen as a “foreign virus” in the U.S.</a:t>
            </a:r>
          </a:p>
          <a:p>
            <a:pPr>
              <a:lnSpc>
                <a:spcPct val="90000"/>
              </a:lnSpc>
            </a:pPr>
            <a:r>
              <a:rPr lang="en-US" sz="2000" dirty="0"/>
              <a:t>Leads to stigmatization and discrimination: </a:t>
            </a:r>
          </a:p>
          <a:p>
            <a:pPr lvl="1">
              <a:lnSpc>
                <a:spcPct val="90000"/>
              </a:lnSpc>
            </a:pPr>
            <a:r>
              <a:rPr lang="en-US" sz="1800" dirty="0"/>
              <a:t>Anxiety, depressive symptoms and sleep disorders rose 40% and experienced discrimination up 30% among Asian Americans; buffered by social support within the community</a:t>
            </a:r>
            <a:r>
              <a:rPr lang="en-US" sz="1800" baseline="30000" dirty="0"/>
              <a:t>15</a:t>
            </a:r>
            <a:endParaRPr lang="en-US" sz="1800" dirty="0"/>
          </a:p>
          <a:p>
            <a:pPr lvl="1">
              <a:lnSpc>
                <a:spcPct val="90000"/>
              </a:lnSpc>
            </a:pPr>
            <a:r>
              <a:rPr lang="en-US" sz="1800" dirty="0"/>
              <a:t>HIV-related stigma found to be higher in the Black community than other racial groups;</a:t>
            </a:r>
            <a:r>
              <a:rPr lang="en-US" sz="1800" baseline="30000" dirty="0"/>
              <a:t>16 </a:t>
            </a:r>
            <a:r>
              <a:rPr lang="en-US" sz="1800" dirty="0"/>
              <a:t>that impact HIV prevention efforts;</a:t>
            </a:r>
            <a:r>
              <a:rPr lang="en-US" sz="1800" baseline="30000" dirty="0"/>
              <a:t>17</a:t>
            </a:r>
            <a:r>
              <a:rPr lang="en-US" sz="1800" dirty="0"/>
              <a:t> instrumental support from family members help reduce stigmatization</a:t>
            </a:r>
            <a:r>
              <a:rPr lang="en-US" sz="1800" baseline="30000" dirty="0"/>
              <a:t>18</a:t>
            </a:r>
            <a:r>
              <a:rPr lang="en-US" sz="1800" dirty="0"/>
              <a:t> </a:t>
            </a:r>
          </a:p>
          <a:p>
            <a:pPr lvl="1">
              <a:lnSpc>
                <a:spcPct val="90000"/>
              </a:lnSpc>
            </a:pPr>
            <a:r>
              <a:rPr lang="en-US" sz="1800" dirty="0"/>
              <a:t>Anti-discrimination laws may reduce risk for infectious disease transmission and mortality rates; particularly with HIV risk among MSM</a:t>
            </a:r>
            <a:r>
              <a:rPr lang="en-US" sz="1800" baseline="30000" dirty="0"/>
              <a:t>19</a:t>
            </a:r>
          </a:p>
        </p:txBody>
      </p:sp>
      <p:sp>
        <p:nvSpPr>
          <p:cNvPr id="17" name="Rectangle 16">
            <a:extLst>
              <a:ext uri="{FF2B5EF4-FFF2-40B4-BE49-F238E27FC236}">
                <a16:creationId xmlns:a16="http://schemas.microsoft.com/office/drawing/2014/main" id="{879398A9-0D0D-4901-BDDF-B3D93CECA7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86706" y="964692"/>
            <a:ext cx="3986784" cy="4936558"/>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011FEC3B-E514-4E21-B2CB-7903A73569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1298" y="1128683"/>
            <a:ext cx="3657600" cy="460857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group of people posing for a photo&#10;&#10;Description automatically generated">
            <a:extLst>
              <a:ext uri="{FF2B5EF4-FFF2-40B4-BE49-F238E27FC236}">
                <a16:creationId xmlns:a16="http://schemas.microsoft.com/office/drawing/2014/main" id="{1CDC356C-5C0C-247B-D64D-6E6BE10BCAAC}"/>
              </a:ext>
            </a:extLst>
          </p:cNvPr>
          <p:cNvPicPr>
            <a:picLocks noChangeAspect="1"/>
          </p:cNvPicPr>
          <p:nvPr/>
        </p:nvPicPr>
        <p:blipFill rotWithShape="1">
          <a:blip r:embed="rId3"/>
          <a:srcRect r="28420"/>
          <a:stretch/>
        </p:blipFill>
        <p:spPr>
          <a:xfrm>
            <a:off x="7715890" y="2355034"/>
            <a:ext cx="3328416" cy="2155874"/>
          </a:xfrm>
          <a:prstGeom prst="rect">
            <a:avLst/>
          </a:prstGeom>
        </p:spPr>
      </p:pic>
    </p:spTree>
    <p:extLst>
      <p:ext uri="{BB962C8B-B14F-4D97-AF65-F5344CB8AC3E}">
        <p14:creationId xmlns:p14="http://schemas.microsoft.com/office/powerpoint/2010/main" val="23166314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3DD2A-3833-C668-15AD-B64372A274B8}"/>
              </a:ext>
            </a:extLst>
          </p:cNvPr>
          <p:cNvSpPr>
            <a:spLocks noGrp="1"/>
          </p:cNvSpPr>
          <p:nvPr>
            <p:ph type="title"/>
          </p:nvPr>
        </p:nvSpPr>
        <p:spPr>
          <a:xfrm>
            <a:off x="8787865" y="2921173"/>
            <a:ext cx="2745667" cy="1015663"/>
          </a:xfrm>
        </p:spPr>
        <p:txBody>
          <a:bodyPr vert="horz" lIns="182880" tIns="182880" rIns="182880" bIns="182880" rtlCol="0" anchor="ctr">
            <a:normAutofit/>
          </a:bodyPr>
          <a:lstStyle/>
          <a:p>
            <a:r>
              <a:rPr lang="en-US" sz="1400"/>
              <a:t>SOCIAL Determinants of Health</a:t>
            </a:r>
          </a:p>
        </p:txBody>
      </p:sp>
      <p:sp>
        <p:nvSpPr>
          <p:cNvPr id="14" name="Rectangle 9">
            <a:extLst>
              <a:ext uri="{FF2B5EF4-FFF2-40B4-BE49-F238E27FC236}">
                <a16:creationId xmlns:a16="http://schemas.microsoft.com/office/drawing/2014/main" id="{B8AFBB67-2575-4F5A-96CF-CD2EB02A1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3542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Diagram&#10;&#10;Description automatically generated">
            <a:extLst>
              <a:ext uri="{FF2B5EF4-FFF2-40B4-BE49-F238E27FC236}">
                <a16:creationId xmlns:a16="http://schemas.microsoft.com/office/drawing/2014/main" id="{9466B7B0-4A81-E01C-78CD-DF0D0EA3802E}"/>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950259" y="640080"/>
            <a:ext cx="6203575" cy="5619130"/>
          </a:xfrm>
          <a:prstGeom prst="rect">
            <a:avLst/>
          </a:prstGeom>
        </p:spPr>
      </p:pic>
      <p:grpSp>
        <p:nvGrpSpPr>
          <p:cNvPr id="34" name="Group 33">
            <a:extLst>
              <a:ext uri="{FF2B5EF4-FFF2-40B4-BE49-F238E27FC236}">
                <a16:creationId xmlns:a16="http://schemas.microsoft.com/office/drawing/2014/main" id="{09373658-D6D3-DA82-978D-38413909ACC1}"/>
              </a:ext>
            </a:extLst>
          </p:cNvPr>
          <p:cNvGrpSpPr/>
          <p:nvPr/>
        </p:nvGrpSpPr>
        <p:grpSpPr>
          <a:xfrm>
            <a:off x="1430002" y="4352374"/>
            <a:ext cx="2665641" cy="2234257"/>
            <a:chOff x="1430002" y="4352374"/>
            <a:chExt cx="2665641" cy="2234257"/>
          </a:xfrm>
        </p:grpSpPr>
        <p:sp>
          <p:nvSpPr>
            <p:cNvPr id="29" name="Oval 28">
              <a:extLst>
                <a:ext uri="{FF2B5EF4-FFF2-40B4-BE49-F238E27FC236}">
                  <a16:creationId xmlns:a16="http://schemas.microsoft.com/office/drawing/2014/main" id="{FA362EDC-6958-5689-2980-7CD07246289E}"/>
                </a:ext>
              </a:extLst>
            </p:cNvPr>
            <p:cNvSpPr/>
            <p:nvPr/>
          </p:nvSpPr>
          <p:spPr>
            <a:xfrm>
              <a:off x="2535784" y="4352374"/>
              <a:ext cx="1559859" cy="142090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400" dirty="0"/>
                <a:t>Healthcare Access &amp; Quality</a:t>
              </a:r>
            </a:p>
          </p:txBody>
        </p:sp>
        <p:pic>
          <p:nvPicPr>
            <p:cNvPr id="31" name="Picture 30" descr="A picture containing icon&#10;&#10;Description automatically generated">
              <a:extLst>
                <a:ext uri="{FF2B5EF4-FFF2-40B4-BE49-F238E27FC236}">
                  <a16:creationId xmlns:a16="http://schemas.microsoft.com/office/drawing/2014/main" id="{85990792-372A-B2B4-D85B-0ECB031F513C}"/>
                </a:ext>
              </a:extLst>
            </p:cNvPr>
            <p:cNvPicPr>
              <a:picLocks noChangeAspect="1"/>
            </p:cNvPicPr>
            <p:nvPr/>
          </p:nvPicPr>
          <p:blipFill>
            <a:blip r:embed="rId4"/>
            <a:stretch>
              <a:fillRect/>
            </a:stretch>
          </p:blipFill>
          <p:spPr>
            <a:xfrm>
              <a:off x="2358659" y="5826172"/>
              <a:ext cx="760459" cy="760459"/>
            </a:xfrm>
            <a:prstGeom prst="rect">
              <a:avLst/>
            </a:prstGeom>
          </p:spPr>
        </p:pic>
        <p:pic>
          <p:nvPicPr>
            <p:cNvPr id="33" name="Picture 32" descr="Icon&#10;&#10;Description automatically generated">
              <a:extLst>
                <a:ext uri="{FF2B5EF4-FFF2-40B4-BE49-F238E27FC236}">
                  <a16:creationId xmlns:a16="http://schemas.microsoft.com/office/drawing/2014/main" id="{1B026D76-CE8E-04FB-9176-4BFC4B7560CA}"/>
                </a:ext>
              </a:extLst>
            </p:cNvPr>
            <p:cNvPicPr>
              <a:picLocks noChangeAspect="1"/>
            </p:cNvPicPr>
            <p:nvPr/>
          </p:nvPicPr>
          <p:blipFill>
            <a:blip r:embed="rId5"/>
            <a:stretch>
              <a:fillRect/>
            </a:stretch>
          </p:blipFill>
          <p:spPr>
            <a:xfrm>
              <a:off x="1430002" y="4895518"/>
              <a:ext cx="760460" cy="760459"/>
            </a:xfrm>
            <a:prstGeom prst="rect">
              <a:avLst/>
            </a:prstGeom>
          </p:spPr>
        </p:pic>
      </p:grpSp>
    </p:spTree>
    <p:extLst>
      <p:ext uri="{BB962C8B-B14F-4D97-AF65-F5344CB8AC3E}">
        <p14:creationId xmlns:p14="http://schemas.microsoft.com/office/powerpoint/2010/main" val="1878954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D7CC9F-4AA3-5538-7AE5-6C12D81D9538}"/>
              </a:ext>
            </a:extLst>
          </p:cNvPr>
          <p:cNvSpPr>
            <a:spLocks noGrp="1"/>
          </p:cNvSpPr>
          <p:nvPr>
            <p:ph type="title"/>
          </p:nvPr>
        </p:nvSpPr>
        <p:spPr>
          <a:xfrm>
            <a:off x="2231136" y="523613"/>
            <a:ext cx="7729728" cy="1188720"/>
          </a:xfrm>
        </p:spPr>
        <p:txBody>
          <a:bodyPr/>
          <a:lstStyle/>
          <a:p>
            <a:r>
              <a:rPr lang="en-US" dirty="0"/>
              <a:t>HealthCare Access &amp; Quality</a:t>
            </a:r>
          </a:p>
        </p:txBody>
      </p:sp>
      <p:pic>
        <p:nvPicPr>
          <p:cNvPr id="5" name="Content Placeholder 4" descr="Graphical user interface, application&#10;&#10;Description automatically generated">
            <a:extLst>
              <a:ext uri="{FF2B5EF4-FFF2-40B4-BE49-F238E27FC236}">
                <a16:creationId xmlns:a16="http://schemas.microsoft.com/office/drawing/2014/main" id="{8D9228CE-C134-7C1A-D43A-420814AEBC4D}"/>
              </a:ext>
            </a:extLst>
          </p:cNvPr>
          <p:cNvPicPr>
            <a:picLocks noGrp="1" noChangeAspect="1"/>
          </p:cNvPicPr>
          <p:nvPr>
            <p:ph idx="1"/>
          </p:nvPr>
        </p:nvPicPr>
        <p:blipFill rotWithShape="1">
          <a:blip r:embed="rId3"/>
          <a:srcRect t="878"/>
          <a:stretch/>
        </p:blipFill>
        <p:spPr>
          <a:xfrm>
            <a:off x="3277405" y="2173481"/>
            <a:ext cx="3978796" cy="2268471"/>
          </a:xfrm>
        </p:spPr>
      </p:pic>
      <p:pic>
        <p:nvPicPr>
          <p:cNvPr id="7" name="Picture 6" descr="Graphical user interface, text, application, email&#10;&#10;Description automatically generated">
            <a:extLst>
              <a:ext uri="{FF2B5EF4-FFF2-40B4-BE49-F238E27FC236}">
                <a16:creationId xmlns:a16="http://schemas.microsoft.com/office/drawing/2014/main" id="{BF7565CC-22C2-93C6-0F2D-228AE38170DF}"/>
              </a:ext>
            </a:extLst>
          </p:cNvPr>
          <p:cNvPicPr>
            <a:picLocks noChangeAspect="1"/>
          </p:cNvPicPr>
          <p:nvPr/>
        </p:nvPicPr>
        <p:blipFill>
          <a:blip r:embed="rId4"/>
          <a:stretch>
            <a:fillRect/>
          </a:stretch>
        </p:blipFill>
        <p:spPr>
          <a:xfrm>
            <a:off x="4078083" y="4215901"/>
            <a:ext cx="3528259" cy="2268471"/>
          </a:xfrm>
          <a:prstGeom prst="rect">
            <a:avLst/>
          </a:prstGeom>
        </p:spPr>
      </p:pic>
      <p:pic>
        <p:nvPicPr>
          <p:cNvPr id="9" name="Picture 8" descr="Text&#10;&#10;Description automatically generated">
            <a:extLst>
              <a:ext uri="{FF2B5EF4-FFF2-40B4-BE49-F238E27FC236}">
                <a16:creationId xmlns:a16="http://schemas.microsoft.com/office/drawing/2014/main" id="{0CEA6880-0A72-4C04-408C-1B53795629AB}"/>
              </a:ext>
            </a:extLst>
          </p:cNvPr>
          <p:cNvPicPr>
            <a:picLocks noChangeAspect="1"/>
          </p:cNvPicPr>
          <p:nvPr/>
        </p:nvPicPr>
        <p:blipFill>
          <a:blip r:embed="rId5"/>
          <a:stretch>
            <a:fillRect/>
          </a:stretch>
        </p:blipFill>
        <p:spPr>
          <a:xfrm>
            <a:off x="8071315" y="2173481"/>
            <a:ext cx="2032000" cy="1879600"/>
          </a:xfrm>
          <a:prstGeom prst="rect">
            <a:avLst/>
          </a:prstGeom>
        </p:spPr>
      </p:pic>
      <p:pic>
        <p:nvPicPr>
          <p:cNvPr id="11" name="Picture 10" descr="A picture containing text, person, outdoor, newspaper&#10;&#10;Description automatically generated">
            <a:extLst>
              <a:ext uri="{FF2B5EF4-FFF2-40B4-BE49-F238E27FC236}">
                <a16:creationId xmlns:a16="http://schemas.microsoft.com/office/drawing/2014/main" id="{71A152EA-2641-3548-48AF-03391463260C}"/>
              </a:ext>
            </a:extLst>
          </p:cNvPr>
          <p:cNvPicPr>
            <a:picLocks noChangeAspect="1"/>
          </p:cNvPicPr>
          <p:nvPr/>
        </p:nvPicPr>
        <p:blipFill>
          <a:blip r:embed="rId6"/>
          <a:stretch>
            <a:fillRect/>
          </a:stretch>
        </p:blipFill>
        <p:spPr>
          <a:xfrm>
            <a:off x="557291" y="2868094"/>
            <a:ext cx="2369973" cy="2369973"/>
          </a:xfrm>
          <a:prstGeom prst="rect">
            <a:avLst/>
          </a:prstGeom>
        </p:spPr>
      </p:pic>
      <p:pic>
        <p:nvPicPr>
          <p:cNvPr id="13" name="Picture 12">
            <a:extLst>
              <a:ext uri="{FF2B5EF4-FFF2-40B4-BE49-F238E27FC236}">
                <a16:creationId xmlns:a16="http://schemas.microsoft.com/office/drawing/2014/main" id="{B060CC33-8165-0468-C389-5C33B03D8CF6}"/>
              </a:ext>
            </a:extLst>
          </p:cNvPr>
          <p:cNvPicPr>
            <a:picLocks noChangeAspect="1"/>
          </p:cNvPicPr>
          <p:nvPr/>
        </p:nvPicPr>
        <p:blipFill>
          <a:blip r:embed="rId7"/>
          <a:stretch>
            <a:fillRect/>
          </a:stretch>
        </p:blipFill>
        <p:spPr>
          <a:xfrm>
            <a:off x="8594892" y="4053080"/>
            <a:ext cx="2731944" cy="1820158"/>
          </a:xfrm>
          <a:prstGeom prst="rect">
            <a:avLst/>
          </a:prstGeom>
        </p:spPr>
      </p:pic>
      <p:sp>
        <p:nvSpPr>
          <p:cNvPr id="14" name="TextBox 13">
            <a:extLst>
              <a:ext uri="{FF2B5EF4-FFF2-40B4-BE49-F238E27FC236}">
                <a16:creationId xmlns:a16="http://schemas.microsoft.com/office/drawing/2014/main" id="{4282D13C-833A-A296-5A11-52F5028E8D54}"/>
              </a:ext>
            </a:extLst>
          </p:cNvPr>
          <p:cNvSpPr txBox="1"/>
          <p:nvPr/>
        </p:nvSpPr>
        <p:spPr>
          <a:xfrm>
            <a:off x="8594892" y="5873238"/>
            <a:ext cx="2396810" cy="246221"/>
          </a:xfrm>
          <a:prstGeom prst="rect">
            <a:avLst/>
          </a:prstGeom>
          <a:noFill/>
        </p:spPr>
        <p:txBody>
          <a:bodyPr wrap="none" rtlCol="0">
            <a:spAutoFit/>
          </a:bodyPr>
          <a:lstStyle/>
          <a:p>
            <a:r>
              <a:rPr lang="en-US" sz="1000" dirty="0"/>
              <a:t>Credit: </a:t>
            </a:r>
            <a:r>
              <a:rPr lang="en-US" sz="1000" dirty="0" err="1"/>
              <a:t>Elvert</a:t>
            </a:r>
            <a:r>
              <a:rPr lang="en-US" sz="1000" dirty="0"/>
              <a:t> Barnes Protest Photography</a:t>
            </a:r>
          </a:p>
        </p:txBody>
      </p:sp>
      <p:cxnSp>
        <p:nvCxnSpPr>
          <p:cNvPr id="16" name="Straight Arrow Connector 15">
            <a:extLst>
              <a:ext uri="{FF2B5EF4-FFF2-40B4-BE49-F238E27FC236}">
                <a16:creationId xmlns:a16="http://schemas.microsoft.com/office/drawing/2014/main" id="{4826C127-CB98-18A7-26FD-B265D0CB6187}"/>
              </a:ext>
            </a:extLst>
          </p:cNvPr>
          <p:cNvCxnSpPr>
            <a:stCxn id="11" idx="3"/>
          </p:cNvCxnSpPr>
          <p:nvPr/>
        </p:nvCxnSpPr>
        <p:spPr>
          <a:xfrm flipV="1">
            <a:off x="2927264" y="4053080"/>
            <a:ext cx="350141" cy="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0" name="Straight Arrow Connector 19">
            <a:extLst>
              <a:ext uri="{FF2B5EF4-FFF2-40B4-BE49-F238E27FC236}">
                <a16:creationId xmlns:a16="http://schemas.microsoft.com/office/drawing/2014/main" id="{DFFF1108-4E47-65D8-4008-920962A13846}"/>
              </a:ext>
            </a:extLst>
          </p:cNvPr>
          <p:cNvCxnSpPr/>
          <p:nvPr/>
        </p:nvCxnSpPr>
        <p:spPr>
          <a:xfrm>
            <a:off x="2927264" y="4441952"/>
            <a:ext cx="5519312"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5791802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3DD2A-3833-C668-15AD-B64372A274B8}"/>
              </a:ext>
            </a:extLst>
          </p:cNvPr>
          <p:cNvSpPr>
            <a:spLocks noGrp="1"/>
          </p:cNvSpPr>
          <p:nvPr>
            <p:ph type="title"/>
          </p:nvPr>
        </p:nvSpPr>
        <p:spPr>
          <a:xfrm>
            <a:off x="8787865" y="2921173"/>
            <a:ext cx="2745667" cy="1015663"/>
          </a:xfrm>
        </p:spPr>
        <p:txBody>
          <a:bodyPr vert="horz" lIns="182880" tIns="182880" rIns="182880" bIns="182880" rtlCol="0" anchor="ctr">
            <a:normAutofit/>
          </a:bodyPr>
          <a:lstStyle/>
          <a:p>
            <a:r>
              <a:rPr lang="en-US" sz="1400"/>
              <a:t>SOCIAL Determinants of Health</a:t>
            </a:r>
          </a:p>
        </p:txBody>
      </p:sp>
      <p:sp>
        <p:nvSpPr>
          <p:cNvPr id="14" name="Rectangle 9">
            <a:extLst>
              <a:ext uri="{FF2B5EF4-FFF2-40B4-BE49-F238E27FC236}">
                <a16:creationId xmlns:a16="http://schemas.microsoft.com/office/drawing/2014/main" id="{B8AFBB67-2575-4F5A-96CF-CD2EB02A1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3542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Diagram&#10;&#10;Description automatically generated">
            <a:extLst>
              <a:ext uri="{FF2B5EF4-FFF2-40B4-BE49-F238E27FC236}">
                <a16:creationId xmlns:a16="http://schemas.microsoft.com/office/drawing/2014/main" id="{9466B7B0-4A81-E01C-78CD-DF0D0EA3802E}"/>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950259" y="640080"/>
            <a:ext cx="6203575" cy="5619130"/>
          </a:xfrm>
          <a:prstGeom prst="rect">
            <a:avLst/>
          </a:prstGeom>
        </p:spPr>
      </p:pic>
      <p:grpSp>
        <p:nvGrpSpPr>
          <p:cNvPr id="28" name="Group 27">
            <a:extLst>
              <a:ext uri="{FF2B5EF4-FFF2-40B4-BE49-F238E27FC236}">
                <a16:creationId xmlns:a16="http://schemas.microsoft.com/office/drawing/2014/main" id="{3286565D-11A9-94F9-FA75-DD5543192B54}"/>
              </a:ext>
            </a:extLst>
          </p:cNvPr>
          <p:cNvGrpSpPr/>
          <p:nvPr/>
        </p:nvGrpSpPr>
        <p:grpSpPr>
          <a:xfrm>
            <a:off x="4089555" y="4299482"/>
            <a:ext cx="2727855" cy="2291647"/>
            <a:chOff x="4089555" y="4299482"/>
            <a:chExt cx="2727855" cy="2291647"/>
          </a:xfrm>
        </p:grpSpPr>
        <p:sp>
          <p:nvSpPr>
            <p:cNvPr id="23" name="Oval 22">
              <a:extLst>
                <a:ext uri="{FF2B5EF4-FFF2-40B4-BE49-F238E27FC236}">
                  <a16:creationId xmlns:a16="http://schemas.microsoft.com/office/drawing/2014/main" id="{E304F586-DADA-6C2A-FA10-6D613CF18EA3}"/>
                </a:ext>
              </a:extLst>
            </p:cNvPr>
            <p:cNvSpPr/>
            <p:nvPr/>
          </p:nvSpPr>
          <p:spPr>
            <a:xfrm>
              <a:off x="4089555" y="4299482"/>
              <a:ext cx="1559859" cy="142090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t>Education Access &amp; Quality</a:t>
              </a:r>
            </a:p>
          </p:txBody>
        </p:sp>
        <p:pic>
          <p:nvPicPr>
            <p:cNvPr id="25" name="Picture 24" descr="Icon&#10;&#10;Description automatically generated">
              <a:extLst>
                <a:ext uri="{FF2B5EF4-FFF2-40B4-BE49-F238E27FC236}">
                  <a16:creationId xmlns:a16="http://schemas.microsoft.com/office/drawing/2014/main" id="{F5BB9811-F5B8-0BCC-9BFD-64F2AA8D054F}"/>
                </a:ext>
              </a:extLst>
            </p:cNvPr>
            <p:cNvPicPr>
              <a:picLocks noChangeAspect="1"/>
            </p:cNvPicPr>
            <p:nvPr/>
          </p:nvPicPr>
          <p:blipFill>
            <a:blip r:embed="rId4"/>
            <a:stretch>
              <a:fillRect/>
            </a:stretch>
          </p:blipFill>
          <p:spPr>
            <a:xfrm>
              <a:off x="6123038" y="4997162"/>
              <a:ext cx="694372" cy="694372"/>
            </a:xfrm>
            <a:prstGeom prst="rect">
              <a:avLst/>
            </a:prstGeom>
          </p:spPr>
        </p:pic>
        <p:pic>
          <p:nvPicPr>
            <p:cNvPr id="27" name="Picture 26" descr="A picture containing table, furniture, seat&#10;&#10;Description automatically generated">
              <a:extLst>
                <a:ext uri="{FF2B5EF4-FFF2-40B4-BE49-F238E27FC236}">
                  <a16:creationId xmlns:a16="http://schemas.microsoft.com/office/drawing/2014/main" id="{551403D4-86CF-3651-FC61-4C06CD4DFD96}"/>
                </a:ext>
              </a:extLst>
            </p:cNvPr>
            <p:cNvPicPr>
              <a:picLocks noChangeAspect="1"/>
            </p:cNvPicPr>
            <p:nvPr/>
          </p:nvPicPr>
          <p:blipFill rotWithShape="1">
            <a:blip r:embed="rId5"/>
            <a:srcRect l="20297" r="16856"/>
            <a:stretch/>
          </p:blipFill>
          <p:spPr>
            <a:xfrm>
              <a:off x="5287977" y="5896757"/>
              <a:ext cx="835061" cy="694372"/>
            </a:xfrm>
            <a:prstGeom prst="rect">
              <a:avLst/>
            </a:prstGeom>
          </p:spPr>
        </p:pic>
      </p:grpSp>
    </p:spTree>
    <p:extLst>
      <p:ext uri="{BB962C8B-B14F-4D97-AF65-F5344CB8AC3E}">
        <p14:creationId xmlns:p14="http://schemas.microsoft.com/office/powerpoint/2010/main" val="3670072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D2EBF-34A8-05CF-991D-A400CC1797F0}"/>
              </a:ext>
            </a:extLst>
          </p:cNvPr>
          <p:cNvSpPr>
            <a:spLocks noGrp="1"/>
          </p:cNvSpPr>
          <p:nvPr>
            <p:ph type="title"/>
          </p:nvPr>
        </p:nvSpPr>
        <p:spPr/>
        <p:txBody>
          <a:bodyPr/>
          <a:lstStyle/>
          <a:p>
            <a:r>
              <a:rPr lang="en-US" dirty="0"/>
              <a:t>Education Access and Quality</a:t>
            </a:r>
          </a:p>
        </p:txBody>
      </p:sp>
      <p:sp>
        <p:nvSpPr>
          <p:cNvPr id="4" name="Content Placeholder 3">
            <a:extLst>
              <a:ext uri="{FF2B5EF4-FFF2-40B4-BE49-F238E27FC236}">
                <a16:creationId xmlns:a16="http://schemas.microsoft.com/office/drawing/2014/main" id="{A9E560BC-82E5-5C35-653F-4D49A109B5BE}"/>
              </a:ext>
            </a:extLst>
          </p:cNvPr>
          <p:cNvSpPr>
            <a:spLocks noGrp="1"/>
          </p:cNvSpPr>
          <p:nvPr>
            <p:ph sz="half" idx="1"/>
          </p:nvPr>
        </p:nvSpPr>
        <p:spPr>
          <a:xfrm>
            <a:off x="1581912" y="2638044"/>
            <a:ext cx="4271771" cy="3255264"/>
          </a:xfrm>
        </p:spPr>
        <p:txBody>
          <a:bodyPr>
            <a:normAutofit/>
          </a:bodyPr>
          <a:lstStyle/>
          <a:p>
            <a:r>
              <a:rPr lang="en-US" sz="2200" b="1" dirty="0"/>
              <a:t>COVID-19</a:t>
            </a:r>
          </a:p>
          <a:p>
            <a:pPr lvl="1"/>
            <a:r>
              <a:rPr lang="en-US" sz="2000" dirty="0"/>
              <a:t>Areas with lower number of high school graduates was associated with increased COVID-19 related deaths</a:t>
            </a:r>
            <a:r>
              <a:rPr lang="en-US" sz="2000" baseline="30000" dirty="0"/>
              <a:t>20</a:t>
            </a:r>
            <a:endParaRPr lang="en-US" sz="2000" dirty="0"/>
          </a:p>
        </p:txBody>
      </p:sp>
      <p:sp>
        <p:nvSpPr>
          <p:cNvPr id="5" name="Content Placeholder 4">
            <a:extLst>
              <a:ext uri="{FF2B5EF4-FFF2-40B4-BE49-F238E27FC236}">
                <a16:creationId xmlns:a16="http://schemas.microsoft.com/office/drawing/2014/main" id="{2BEBF5E6-B161-3CC9-630C-A1173D4BD708}"/>
              </a:ext>
            </a:extLst>
          </p:cNvPr>
          <p:cNvSpPr>
            <a:spLocks noGrp="1"/>
          </p:cNvSpPr>
          <p:nvPr>
            <p:ph sz="half" idx="2"/>
          </p:nvPr>
        </p:nvSpPr>
        <p:spPr/>
        <p:txBody>
          <a:bodyPr>
            <a:normAutofit/>
          </a:bodyPr>
          <a:lstStyle/>
          <a:p>
            <a:r>
              <a:rPr lang="en-US" sz="2200" b="1" dirty="0"/>
              <a:t>HIV</a:t>
            </a:r>
          </a:p>
          <a:p>
            <a:pPr lvl="1"/>
            <a:r>
              <a:rPr lang="en-US" sz="2000" dirty="0"/>
              <a:t>PLWH without a high school degree were shown to have lower HIV care engagement and viral suppression</a:t>
            </a:r>
            <a:r>
              <a:rPr lang="en-US" sz="2000" baseline="30000" dirty="0"/>
              <a:t>21</a:t>
            </a:r>
            <a:endParaRPr lang="en-US" sz="2000" dirty="0"/>
          </a:p>
        </p:txBody>
      </p:sp>
    </p:spTree>
    <p:extLst>
      <p:ext uri="{BB962C8B-B14F-4D97-AF65-F5344CB8AC3E}">
        <p14:creationId xmlns:p14="http://schemas.microsoft.com/office/powerpoint/2010/main" val="2302509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1456AA-3E88-5854-289A-D0B705830A18}"/>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361875D5-96F0-2630-0E87-4A19B3226F67}"/>
              </a:ext>
            </a:extLst>
          </p:cNvPr>
          <p:cNvSpPr>
            <a:spLocks noGrp="1"/>
          </p:cNvSpPr>
          <p:nvPr>
            <p:ph idx="1"/>
          </p:nvPr>
        </p:nvSpPr>
        <p:spPr>
          <a:xfrm>
            <a:off x="2231136" y="2487168"/>
            <a:ext cx="7729728" cy="3252859"/>
          </a:xfrm>
        </p:spPr>
        <p:txBody>
          <a:bodyPr>
            <a:normAutofit lnSpcReduction="10000"/>
          </a:bodyPr>
          <a:lstStyle/>
          <a:p>
            <a:r>
              <a:rPr lang="en-US" sz="2200" dirty="0"/>
              <a:t>Structural and systematic factors drive HIV and COVID-19 related inequities, particularly among communities of color</a:t>
            </a:r>
          </a:p>
          <a:p>
            <a:r>
              <a:rPr lang="en-US" sz="2200" dirty="0"/>
              <a:t>Stigma and discrimination </a:t>
            </a:r>
            <a:r>
              <a:rPr lang="en-US" sz="2200" dirty="0" err="1"/>
              <a:t>excacerbate</a:t>
            </a:r>
            <a:r>
              <a:rPr lang="en-US" sz="2200" dirty="0"/>
              <a:t> these inequities, but can be mitigated by social and community supports and engagement</a:t>
            </a:r>
          </a:p>
          <a:p>
            <a:r>
              <a:rPr lang="en-US" sz="2200" dirty="0"/>
              <a:t>This review highlight the importance of investing not only on biomedical technological advances to eradicate COVID-19 and HIV, but in a more just public health infrastructure and social safety net that would meet the needs of marginalized communities. </a:t>
            </a:r>
          </a:p>
          <a:p>
            <a:endParaRPr lang="en-US" sz="2200" dirty="0"/>
          </a:p>
        </p:txBody>
      </p:sp>
    </p:spTree>
    <p:extLst>
      <p:ext uri="{BB962C8B-B14F-4D97-AF65-F5344CB8AC3E}">
        <p14:creationId xmlns:p14="http://schemas.microsoft.com/office/powerpoint/2010/main" val="22053205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6B245F-0E73-EFD6-D959-D373990B4A11}"/>
              </a:ext>
            </a:extLst>
          </p:cNvPr>
          <p:cNvSpPr>
            <a:spLocks noGrp="1"/>
          </p:cNvSpPr>
          <p:nvPr>
            <p:ph type="title"/>
          </p:nvPr>
        </p:nvSpPr>
        <p:spPr>
          <a:xfrm>
            <a:off x="2231136" y="788229"/>
            <a:ext cx="7729728" cy="1188720"/>
          </a:xfrm>
        </p:spPr>
        <p:txBody>
          <a:bodyPr/>
          <a:lstStyle/>
          <a:p>
            <a:r>
              <a:rPr lang="en-US" dirty="0"/>
              <a:t>Disclosures</a:t>
            </a:r>
          </a:p>
        </p:txBody>
      </p:sp>
      <p:sp>
        <p:nvSpPr>
          <p:cNvPr id="3" name="Content Placeholder 2">
            <a:extLst>
              <a:ext uri="{FF2B5EF4-FFF2-40B4-BE49-F238E27FC236}">
                <a16:creationId xmlns:a16="http://schemas.microsoft.com/office/drawing/2014/main" id="{48311C18-E8BD-58C2-8046-DF9492E32A65}"/>
              </a:ext>
            </a:extLst>
          </p:cNvPr>
          <p:cNvSpPr>
            <a:spLocks noGrp="1"/>
          </p:cNvSpPr>
          <p:nvPr>
            <p:ph idx="1"/>
          </p:nvPr>
        </p:nvSpPr>
        <p:spPr/>
        <p:txBody>
          <a:bodyPr>
            <a:normAutofit/>
          </a:bodyPr>
          <a:lstStyle/>
          <a:p>
            <a:r>
              <a:rPr lang="en-US" sz="2500" dirty="0"/>
              <a:t>I have no conflict of interest</a:t>
            </a:r>
          </a:p>
          <a:p>
            <a:r>
              <a:rPr lang="en-US" sz="2500" dirty="0"/>
              <a:t>The information presented here does not represent the official views of the institutes that fund our work  </a:t>
            </a:r>
          </a:p>
        </p:txBody>
      </p:sp>
    </p:spTree>
    <p:extLst>
      <p:ext uri="{BB962C8B-B14F-4D97-AF65-F5344CB8AC3E}">
        <p14:creationId xmlns:p14="http://schemas.microsoft.com/office/powerpoint/2010/main" val="30452885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237EED-15BB-9EB6-10E1-F6E453772113}"/>
              </a:ext>
            </a:extLst>
          </p:cNvPr>
          <p:cNvSpPr>
            <a:spLocks noGrp="1"/>
          </p:cNvSpPr>
          <p:nvPr>
            <p:ph type="title"/>
          </p:nvPr>
        </p:nvSpPr>
        <p:spPr/>
        <p:txBody>
          <a:bodyPr/>
          <a:lstStyle/>
          <a:p>
            <a:r>
              <a:rPr lang="en-US" dirty="0"/>
              <a:t>Acknowledgements</a:t>
            </a:r>
          </a:p>
        </p:txBody>
      </p:sp>
      <p:sp>
        <p:nvSpPr>
          <p:cNvPr id="3" name="Content Placeholder 2">
            <a:extLst>
              <a:ext uri="{FF2B5EF4-FFF2-40B4-BE49-F238E27FC236}">
                <a16:creationId xmlns:a16="http://schemas.microsoft.com/office/drawing/2014/main" id="{5F035E53-CFE0-7887-6F5D-A907C9614D30}"/>
              </a:ext>
            </a:extLst>
          </p:cNvPr>
          <p:cNvSpPr>
            <a:spLocks noGrp="1"/>
          </p:cNvSpPr>
          <p:nvPr>
            <p:ph idx="1"/>
          </p:nvPr>
        </p:nvSpPr>
        <p:spPr>
          <a:xfrm>
            <a:off x="2231136" y="2380594"/>
            <a:ext cx="7729728" cy="3359434"/>
          </a:xfrm>
        </p:spPr>
        <p:txBody>
          <a:bodyPr/>
          <a:lstStyle/>
          <a:p>
            <a:r>
              <a:rPr lang="en-US" dirty="0"/>
              <a:t>Funding Acknowledgement: Dr. Beltran is supported by the National Institutes of Health under award number T32MH080634.  Dr. Holloway acknowledges support from the National Institute of Mental Health (P30 MH58107) and the California HIV/AIDS Research Program (RP15-LA-007).</a:t>
            </a:r>
          </a:p>
          <a:p>
            <a:endParaRPr lang="en-US" dirty="0"/>
          </a:p>
        </p:txBody>
      </p:sp>
      <p:pic>
        <p:nvPicPr>
          <p:cNvPr id="4" name="Picture 3" descr="Text&#10;&#10;Description automatically generated with medium confidence">
            <a:extLst>
              <a:ext uri="{FF2B5EF4-FFF2-40B4-BE49-F238E27FC236}">
                <a16:creationId xmlns:a16="http://schemas.microsoft.com/office/drawing/2014/main" id="{65267943-1222-B1A8-CA25-DC9F0335D6A9}"/>
              </a:ext>
            </a:extLst>
          </p:cNvPr>
          <p:cNvPicPr>
            <a:picLocks noChangeAspect="1"/>
          </p:cNvPicPr>
          <p:nvPr/>
        </p:nvPicPr>
        <p:blipFill rotWithShape="1">
          <a:blip r:embed="rId2">
            <a:alphaModFix/>
          </a:blip>
          <a:srcRect b="20296"/>
          <a:stretch/>
        </p:blipFill>
        <p:spPr>
          <a:xfrm>
            <a:off x="8166704" y="6072522"/>
            <a:ext cx="3446946" cy="626718"/>
          </a:xfrm>
          <a:prstGeom prst="rect">
            <a:avLst/>
          </a:prstGeom>
        </p:spPr>
      </p:pic>
      <p:pic>
        <p:nvPicPr>
          <p:cNvPr id="5" name="Picture 4">
            <a:extLst>
              <a:ext uri="{FF2B5EF4-FFF2-40B4-BE49-F238E27FC236}">
                <a16:creationId xmlns:a16="http://schemas.microsoft.com/office/drawing/2014/main" id="{BE504CFC-7948-8B75-BB41-EE4823C05911}"/>
              </a:ext>
            </a:extLst>
          </p:cNvPr>
          <p:cNvPicPr>
            <a:picLocks noChangeAspect="1"/>
          </p:cNvPicPr>
          <p:nvPr/>
        </p:nvPicPr>
        <p:blipFill>
          <a:blip r:embed="rId3"/>
          <a:stretch>
            <a:fillRect/>
          </a:stretch>
        </p:blipFill>
        <p:spPr>
          <a:xfrm>
            <a:off x="419126" y="6124593"/>
            <a:ext cx="2501696" cy="522577"/>
          </a:xfrm>
          <a:prstGeom prst="rect">
            <a:avLst/>
          </a:prstGeom>
        </p:spPr>
      </p:pic>
      <p:sp>
        <p:nvSpPr>
          <p:cNvPr id="6" name="TextBox 5">
            <a:extLst>
              <a:ext uri="{FF2B5EF4-FFF2-40B4-BE49-F238E27FC236}">
                <a16:creationId xmlns:a16="http://schemas.microsoft.com/office/drawing/2014/main" id="{BA763E2D-139E-0088-E7B3-DB90A901D6D0}"/>
              </a:ext>
            </a:extLst>
          </p:cNvPr>
          <p:cNvSpPr txBox="1"/>
          <p:nvPr/>
        </p:nvSpPr>
        <p:spPr>
          <a:xfrm>
            <a:off x="2920822" y="4388045"/>
            <a:ext cx="6058704" cy="338554"/>
          </a:xfrm>
          <a:prstGeom prst="rect">
            <a:avLst/>
          </a:prstGeom>
          <a:noFill/>
        </p:spPr>
        <p:txBody>
          <a:bodyPr wrap="square" lIns="0" tIns="0" rIns="0" bIns="0" rtlCol="0">
            <a:spAutoFit/>
          </a:bodyPr>
          <a:lstStyle/>
          <a:p>
            <a:pPr algn="ctr"/>
            <a:r>
              <a:rPr lang="en-US" sz="2200" dirty="0"/>
              <a:t>Stay connected with us on our social media!</a:t>
            </a:r>
            <a:r>
              <a:rPr lang="en-US" sz="2200" baseline="0" dirty="0"/>
              <a:t> </a:t>
            </a:r>
            <a:endParaRPr lang="en-US" sz="2200" b="1" dirty="0"/>
          </a:p>
        </p:txBody>
      </p:sp>
      <p:sp>
        <p:nvSpPr>
          <p:cNvPr id="7" name="TextBox 6">
            <a:extLst>
              <a:ext uri="{FF2B5EF4-FFF2-40B4-BE49-F238E27FC236}">
                <a16:creationId xmlns:a16="http://schemas.microsoft.com/office/drawing/2014/main" id="{C80FACA6-AFE9-CA51-CC76-F1CDD9F180D2}"/>
              </a:ext>
            </a:extLst>
          </p:cNvPr>
          <p:cNvSpPr txBox="1"/>
          <p:nvPr/>
        </p:nvSpPr>
        <p:spPr>
          <a:xfrm>
            <a:off x="5364591" y="4734108"/>
            <a:ext cx="1526859" cy="215444"/>
          </a:xfrm>
          <a:prstGeom prst="rect">
            <a:avLst/>
          </a:prstGeom>
          <a:noFill/>
        </p:spPr>
        <p:txBody>
          <a:bodyPr wrap="square" lIns="0" tIns="0" rIns="0" bIns="0" rtlCol="0">
            <a:spAutoFit/>
          </a:bodyPr>
          <a:lstStyle/>
          <a:p>
            <a:pPr algn="l"/>
            <a:r>
              <a:rPr lang="en-US" sz="1400" b="1" dirty="0"/>
              <a:t>@</a:t>
            </a:r>
            <a:r>
              <a:rPr lang="en-US" sz="1400" b="1" dirty="0" err="1"/>
              <a:t>uclahhipp</a:t>
            </a:r>
            <a:endParaRPr lang="en-US" sz="1400" b="1" dirty="0"/>
          </a:p>
        </p:txBody>
      </p:sp>
      <p:sp>
        <p:nvSpPr>
          <p:cNvPr id="8" name="Freeform 21">
            <a:extLst>
              <a:ext uri="{FF2B5EF4-FFF2-40B4-BE49-F238E27FC236}">
                <a16:creationId xmlns:a16="http://schemas.microsoft.com/office/drawing/2014/main" id="{B38D4AC1-BC4C-67E8-B9EC-41F805E619B7}"/>
              </a:ext>
            </a:extLst>
          </p:cNvPr>
          <p:cNvSpPr>
            <a:spLocks noEditPoints="1"/>
          </p:cNvSpPr>
          <p:nvPr/>
        </p:nvSpPr>
        <p:spPr bwMode="auto">
          <a:xfrm>
            <a:off x="4542597" y="5349081"/>
            <a:ext cx="540762" cy="540762"/>
          </a:xfrm>
          <a:custGeom>
            <a:avLst/>
            <a:gdLst>
              <a:gd name="T0" fmla="*/ 288 w 288"/>
              <a:gd name="T1" fmla="*/ 48 h 288"/>
              <a:gd name="T2" fmla="*/ 240 w 288"/>
              <a:gd name="T3" fmla="*/ 0 h 288"/>
              <a:gd name="T4" fmla="*/ 48 w 288"/>
              <a:gd name="T5" fmla="*/ 0 h 288"/>
              <a:gd name="T6" fmla="*/ 0 w 288"/>
              <a:gd name="T7" fmla="*/ 48 h 288"/>
              <a:gd name="T8" fmla="*/ 0 w 288"/>
              <a:gd name="T9" fmla="*/ 240 h 288"/>
              <a:gd name="T10" fmla="*/ 48 w 288"/>
              <a:gd name="T11" fmla="*/ 288 h 288"/>
              <a:gd name="T12" fmla="*/ 144 w 288"/>
              <a:gd name="T13" fmla="*/ 288 h 288"/>
              <a:gd name="T14" fmla="*/ 144 w 288"/>
              <a:gd name="T15" fmla="*/ 179 h 288"/>
              <a:gd name="T16" fmla="*/ 109 w 288"/>
              <a:gd name="T17" fmla="*/ 179 h 288"/>
              <a:gd name="T18" fmla="*/ 109 w 288"/>
              <a:gd name="T19" fmla="*/ 131 h 288"/>
              <a:gd name="T20" fmla="*/ 144 w 288"/>
              <a:gd name="T21" fmla="*/ 131 h 288"/>
              <a:gd name="T22" fmla="*/ 144 w 288"/>
              <a:gd name="T23" fmla="*/ 112 h 288"/>
              <a:gd name="T24" fmla="*/ 198 w 288"/>
              <a:gd name="T25" fmla="*/ 51 h 288"/>
              <a:gd name="T26" fmla="*/ 237 w 288"/>
              <a:gd name="T27" fmla="*/ 51 h 288"/>
              <a:gd name="T28" fmla="*/ 237 w 288"/>
              <a:gd name="T29" fmla="*/ 99 h 288"/>
              <a:gd name="T30" fmla="*/ 198 w 288"/>
              <a:gd name="T31" fmla="*/ 99 h 288"/>
              <a:gd name="T32" fmla="*/ 189 w 288"/>
              <a:gd name="T33" fmla="*/ 112 h 288"/>
              <a:gd name="T34" fmla="*/ 189 w 288"/>
              <a:gd name="T35" fmla="*/ 131 h 288"/>
              <a:gd name="T36" fmla="*/ 237 w 288"/>
              <a:gd name="T37" fmla="*/ 131 h 288"/>
              <a:gd name="T38" fmla="*/ 237 w 288"/>
              <a:gd name="T39" fmla="*/ 179 h 288"/>
              <a:gd name="T40" fmla="*/ 189 w 288"/>
              <a:gd name="T41" fmla="*/ 179 h 288"/>
              <a:gd name="T42" fmla="*/ 189 w 288"/>
              <a:gd name="T43" fmla="*/ 288 h 288"/>
              <a:gd name="T44" fmla="*/ 240 w 288"/>
              <a:gd name="T45" fmla="*/ 288 h 288"/>
              <a:gd name="T46" fmla="*/ 288 w 288"/>
              <a:gd name="T47" fmla="*/ 240 h 288"/>
              <a:gd name="T48" fmla="*/ 288 w 288"/>
              <a:gd name="T49" fmla="*/ 48 h 288"/>
              <a:gd name="T50" fmla="*/ 288 w 288"/>
              <a:gd name="T51" fmla="*/ 48 h 288"/>
              <a:gd name="T52" fmla="*/ 288 w 288"/>
              <a:gd name="T53" fmla="*/ 4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88" h="288">
                <a:moveTo>
                  <a:pt x="288" y="48"/>
                </a:moveTo>
                <a:cubicBezTo>
                  <a:pt x="288" y="23"/>
                  <a:pt x="265" y="0"/>
                  <a:pt x="240" y="0"/>
                </a:cubicBezTo>
                <a:cubicBezTo>
                  <a:pt x="48" y="0"/>
                  <a:pt x="48" y="0"/>
                  <a:pt x="48" y="0"/>
                </a:cubicBezTo>
                <a:cubicBezTo>
                  <a:pt x="23" y="0"/>
                  <a:pt x="0" y="23"/>
                  <a:pt x="0" y="48"/>
                </a:cubicBezTo>
                <a:cubicBezTo>
                  <a:pt x="0" y="240"/>
                  <a:pt x="0" y="240"/>
                  <a:pt x="0" y="240"/>
                </a:cubicBezTo>
                <a:cubicBezTo>
                  <a:pt x="0" y="265"/>
                  <a:pt x="23" y="288"/>
                  <a:pt x="48" y="288"/>
                </a:cubicBezTo>
                <a:cubicBezTo>
                  <a:pt x="144" y="288"/>
                  <a:pt x="144" y="288"/>
                  <a:pt x="144" y="288"/>
                </a:cubicBezTo>
                <a:cubicBezTo>
                  <a:pt x="144" y="179"/>
                  <a:pt x="144" y="179"/>
                  <a:pt x="144" y="179"/>
                </a:cubicBezTo>
                <a:cubicBezTo>
                  <a:pt x="109" y="179"/>
                  <a:pt x="109" y="179"/>
                  <a:pt x="109" y="179"/>
                </a:cubicBezTo>
                <a:cubicBezTo>
                  <a:pt x="109" y="131"/>
                  <a:pt x="109" y="131"/>
                  <a:pt x="109" y="131"/>
                </a:cubicBezTo>
                <a:cubicBezTo>
                  <a:pt x="144" y="131"/>
                  <a:pt x="144" y="131"/>
                  <a:pt x="144" y="131"/>
                </a:cubicBezTo>
                <a:cubicBezTo>
                  <a:pt x="144" y="112"/>
                  <a:pt x="144" y="112"/>
                  <a:pt x="144" y="112"/>
                </a:cubicBezTo>
                <a:cubicBezTo>
                  <a:pt x="144" y="80"/>
                  <a:pt x="168" y="51"/>
                  <a:pt x="198" y="51"/>
                </a:cubicBezTo>
                <a:cubicBezTo>
                  <a:pt x="237" y="51"/>
                  <a:pt x="237" y="51"/>
                  <a:pt x="237" y="51"/>
                </a:cubicBezTo>
                <a:cubicBezTo>
                  <a:pt x="237" y="99"/>
                  <a:pt x="237" y="99"/>
                  <a:pt x="237" y="99"/>
                </a:cubicBezTo>
                <a:cubicBezTo>
                  <a:pt x="198" y="99"/>
                  <a:pt x="198" y="99"/>
                  <a:pt x="198" y="99"/>
                </a:cubicBezTo>
                <a:cubicBezTo>
                  <a:pt x="194" y="99"/>
                  <a:pt x="189" y="104"/>
                  <a:pt x="189" y="112"/>
                </a:cubicBezTo>
                <a:cubicBezTo>
                  <a:pt x="189" y="131"/>
                  <a:pt x="189" y="131"/>
                  <a:pt x="189" y="131"/>
                </a:cubicBezTo>
                <a:cubicBezTo>
                  <a:pt x="237" y="131"/>
                  <a:pt x="237" y="131"/>
                  <a:pt x="237" y="131"/>
                </a:cubicBezTo>
                <a:cubicBezTo>
                  <a:pt x="237" y="179"/>
                  <a:pt x="237" y="179"/>
                  <a:pt x="237" y="179"/>
                </a:cubicBezTo>
                <a:cubicBezTo>
                  <a:pt x="189" y="179"/>
                  <a:pt x="189" y="179"/>
                  <a:pt x="189" y="179"/>
                </a:cubicBezTo>
                <a:cubicBezTo>
                  <a:pt x="189" y="288"/>
                  <a:pt x="189" y="288"/>
                  <a:pt x="189" y="288"/>
                </a:cubicBezTo>
                <a:cubicBezTo>
                  <a:pt x="240" y="288"/>
                  <a:pt x="240" y="288"/>
                  <a:pt x="240" y="288"/>
                </a:cubicBezTo>
                <a:cubicBezTo>
                  <a:pt x="265" y="288"/>
                  <a:pt x="288" y="265"/>
                  <a:pt x="288" y="240"/>
                </a:cubicBezTo>
                <a:lnTo>
                  <a:pt x="288" y="48"/>
                </a:lnTo>
                <a:close/>
                <a:moveTo>
                  <a:pt x="288" y="48"/>
                </a:moveTo>
                <a:cubicBezTo>
                  <a:pt x="288" y="48"/>
                  <a:pt x="288" y="48"/>
                  <a:pt x="288" y="48"/>
                </a:cubicBezTo>
              </a:path>
            </a:pathLst>
          </a:custGeom>
          <a:solidFill>
            <a:srgbClr val="0070C0"/>
          </a:solidFill>
          <a:ln>
            <a:noFill/>
          </a:ln>
        </p:spPr>
        <p:txBody>
          <a:bodyPr vert="horz" wrap="square" lIns="205740" tIns="102870" rIns="205740" bIns="102870" numCol="1" anchor="t" anchorCtr="0" compatLnSpc="1">
            <a:prstTxWarp prst="textNoShape">
              <a:avLst/>
            </a:prstTxWarp>
          </a:bodyPr>
          <a:lstStyle/>
          <a:p>
            <a:endParaRPr lang="fr-FR" sz="7776"/>
          </a:p>
        </p:txBody>
      </p:sp>
      <p:sp>
        <p:nvSpPr>
          <p:cNvPr id="9" name="Freeform 63">
            <a:extLst>
              <a:ext uri="{FF2B5EF4-FFF2-40B4-BE49-F238E27FC236}">
                <a16:creationId xmlns:a16="http://schemas.microsoft.com/office/drawing/2014/main" id="{4D4CE2F5-9D66-EAD3-0D9D-01F5024E5E79}"/>
              </a:ext>
            </a:extLst>
          </p:cNvPr>
          <p:cNvSpPr>
            <a:spLocks noEditPoints="1"/>
          </p:cNvSpPr>
          <p:nvPr/>
        </p:nvSpPr>
        <p:spPr bwMode="auto">
          <a:xfrm>
            <a:off x="5311362" y="5371015"/>
            <a:ext cx="693500" cy="579597"/>
          </a:xfrm>
          <a:custGeom>
            <a:avLst/>
            <a:gdLst>
              <a:gd name="T0" fmla="*/ 255 w 288"/>
              <a:gd name="T1" fmla="*/ 88 h 240"/>
              <a:gd name="T2" fmla="*/ 287 w 288"/>
              <a:gd name="T3" fmla="*/ 70 h 240"/>
              <a:gd name="T4" fmla="*/ 253 w 288"/>
              <a:gd name="T5" fmla="*/ 73 h 240"/>
              <a:gd name="T6" fmla="*/ 251 w 288"/>
              <a:gd name="T7" fmla="*/ 67 h 240"/>
              <a:gd name="T8" fmla="*/ 190 w 288"/>
              <a:gd name="T9" fmla="*/ 19 h 240"/>
              <a:gd name="T10" fmla="*/ 197 w 288"/>
              <a:gd name="T11" fmla="*/ 16 h 240"/>
              <a:gd name="T12" fmla="*/ 215 w 288"/>
              <a:gd name="T13" fmla="*/ 6 h 240"/>
              <a:gd name="T14" fmla="*/ 187 w 288"/>
              <a:gd name="T15" fmla="*/ 12 h 240"/>
              <a:gd name="T16" fmla="*/ 202 w 288"/>
              <a:gd name="T17" fmla="*/ 0 h 240"/>
              <a:gd name="T18" fmla="*/ 179 w 288"/>
              <a:gd name="T19" fmla="*/ 11 h 240"/>
              <a:gd name="T20" fmla="*/ 184 w 288"/>
              <a:gd name="T21" fmla="*/ 2 h 240"/>
              <a:gd name="T22" fmla="*/ 139 w 288"/>
              <a:gd name="T23" fmla="*/ 72 h 240"/>
              <a:gd name="T24" fmla="*/ 117 w 288"/>
              <a:gd name="T25" fmla="*/ 54 h 240"/>
              <a:gd name="T26" fmla="*/ 43 w 288"/>
              <a:gd name="T27" fmla="*/ 22 h 240"/>
              <a:gd name="T28" fmla="*/ 68 w 288"/>
              <a:gd name="T29" fmla="*/ 58 h 240"/>
              <a:gd name="T30" fmla="*/ 50 w 288"/>
              <a:gd name="T31" fmla="*/ 60 h 240"/>
              <a:gd name="T32" fmla="*/ 82 w 288"/>
              <a:gd name="T33" fmla="*/ 89 h 240"/>
              <a:gd name="T34" fmla="*/ 62 w 288"/>
              <a:gd name="T35" fmla="*/ 96 h 240"/>
              <a:gd name="T36" fmla="*/ 98 w 288"/>
              <a:gd name="T37" fmla="*/ 114 h 240"/>
              <a:gd name="T38" fmla="*/ 107 w 288"/>
              <a:gd name="T39" fmla="*/ 138 h 240"/>
              <a:gd name="T40" fmla="*/ 0 w 288"/>
              <a:gd name="T41" fmla="*/ 141 h 240"/>
              <a:gd name="T42" fmla="*/ 254 w 288"/>
              <a:gd name="T43" fmla="*/ 104 h 240"/>
              <a:gd name="T44" fmla="*/ 288 w 288"/>
              <a:gd name="T45" fmla="*/ 92 h 240"/>
              <a:gd name="T46" fmla="*/ 255 w 288"/>
              <a:gd name="T47" fmla="*/ 88 h 240"/>
              <a:gd name="T48" fmla="*/ 255 w 288"/>
              <a:gd name="T49" fmla="*/ 88 h 240"/>
              <a:gd name="T50" fmla="*/ 255 w 288"/>
              <a:gd name="T51" fmla="*/ 88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88" h="240">
                <a:moveTo>
                  <a:pt x="255" y="88"/>
                </a:moveTo>
                <a:cubicBezTo>
                  <a:pt x="272" y="87"/>
                  <a:pt x="283" y="80"/>
                  <a:pt x="287" y="70"/>
                </a:cubicBezTo>
                <a:cubicBezTo>
                  <a:pt x="281" y="73"/>
                  <a:pt x="263" y="77"/>
                  <a:pt x="253" y="73"/>
                </a:cubicBezTo>
                <a:cubicBezTo>
                  <a:pt x="252" y="71"/>
                  <a:pt x="252" y="69"/>
                  <a:pt x="251" y="67"/>
                </a:cubicBezTo>
                <a:cubicBezTo>
                  <a:pt x="244" y="39"/>
                  <a:pt x="218" y="16"/>
                  <a:pt x="190" y="19"/>
                </a:cubicBezTo>
                <a:cubicBezTo>
                  <a:pt x="192" y="18"/>
                  <a:pt x="195" y="17"/>
                  <a:pt x="197" y="16"/>
                </a:cubicBezTo>
                <a:cubicBezTo>
                  <a:pt x="200" y="15"/>
                  <a:pt x="218" y="12"/>
                  <a:pt x="215" y="6"/>
                </a:cubicBezTo>
                <a:cubicBezTo>
                  <a:pt x="212" y="1"/>
                  <a:pt x="191" y="10"/>
                  <a:pt x="187" y="12"/>
                </a:cubicBezTo>
                <a:cubicBezTo>
                  <a:pt x="192" y="10"/>
                  <a:pt x="201" y="6"/>
                  <a:pt x="202" y="0"/>
                </a:cubicBezTo>
                <a:cubicBezTo>
                  <a:pt x="194" y="1"/>
                  <a:pt x="186" y="5"/>
                  <a:pt x="179" y="11"/>
                </a:cubicBezTo>
                <a:cubicBezTo>
                  <a:pt x="182" y="8"/>
                  <a:pt x="183" y="5"/>
                  <a:pt x="184" y="2"/>
                </a:cubicBezTo>
                <a:cubicBezTo>
                  <a:pt x="162" y="16"/>
                  <a:pt x="149" y="44"/>
                  <a:pt x="139" y="72"/>
                </a:cubicBezTo>
                <a:cubicBezTo>
                  <a:pt x="131" y="64"/>
                  <a:pt x="123" y="58"/>
                  <a:pt x="117" y="54"/>
                </a:cubicBezTo>
                <a:cubicBezTo>
                  <a:pt x="99" y="44"/>
                  <a:pt x="77" y="34"/>
                  <a:pt x="43" y="22"/>
                </a:cubicBezTo>
                <a:cubicBezTo>
                  <a:pt x="42" y="33"/>
                  <a:pt x="49" y="48"/>
                  <a:pt x="68" y="58"/>
                </a:cubicBezTo>
                <a:cubicBezTo>
                  <a:pt x="63" y="57"/>
                  <a:pt x="56" y="59"/>
                  <a:pt x="50" y="60"/>
                </a:cubicBezTo>
                <a:cubicBezTo>
                  <a:pt x="52" y="73"/>
                  <a:pt x="60" y="84"/>
                  <a:pt x="82" y="89"/>
                </a:cubicBezTo>
                <a:cubicBezTo>
                  <a:pt x="72" y="89"/>
                  <a:pt x="67" y="92"/>
                  <a:pt x="62" y="96"/>
                </a:cubicBezTo>
                <a:cubicBezTo>
                  <a:pt x="67" y="105"/>
                  <a:pt x="78" y="116"/>
                  <a:pt x="98" y="114"/>
                </a:cubicBezTo>
                <a:cubicBezTo>
                  <a:pt x="76" y="123"/>
                  <a:pt x="89" y="141"/>
                  <a:pt x="107" y="138"/>
                </a:cubicBezTo>
                <a:cubicBezTo>
                  <a:pt x="76" y="170"/>
                  <a:pt x="28" y="168"/>
                  <a:pt x="0" y="141"/>
                </a:cubicBezTo>
                <a:cubicBezTo>
                  <a:pt x="73" y="240"/>
                  <a:pt x="230" y="200"/>
                  <a:pt x="254" y="104"/>
                </a:cubicBezTo>
                <a:cubicBezTo>
                  <a:pt x="271" y="105"/>
                  <a:pt x="282" y="98"/>
                  <a:pt x="288" y="92"/>
                </a:cubicBezTo>
                <a:cubicBezTo>
                  <a:pt x="278" y="93"/>
                  <a:pt x="263" y="91"/>
                  <a:pt x="255" y="88"/>
                </a:cubicBezTo>
                <a:close/>
                <a:moveTo>
                  <a:pt x="255" y="88"/>
                </a:moveTo>
                <a:cubicBezTo>
                  <a:pt x="255" y="88"/>
                  <a:pt x="255" y="88"/>
                  <a:pt x="255" y="88"/>
                </a:cubicBezTo>
              </a:path>
            </a:pathLst>
          </a:custGeom>
          <a:solidFill>
            <a:srgbClr val="0070C0"/>
          </a:solidFill>
          <a:ln>
            <a:noFill/>
          </a:ln>
        </p:spPr>
        <p:txBody>
          <a:bodyPr vert="horz" wrap="square" lIns="205740" tIns="102870" rIns="205740" bIns="102870" numCol="1" anchor="t" anchorCtr="0" compatLnSpc="1">
            <a:prstTxWarp prst="textNoShape">
              <a:avLst/>
            </a:prstTxWarp>
          </a:bodyPr>
          <a:lstStyle/>
          <a:p>
            <a:endParaRPr lang="fr-FR" sz="7776"/>
          </a:p>
        </p:txBody>
      </p:sp>
      <p:pic>
        <p:nvPicPr>
          <p:cNvPr id="10" name="Picture 8" descr="Instagram Brand Resources">
            <a:extLst>
              <a:ext uri="{FF2B5EF4-FFF2-40B4-BE49-F238E27FC236}">
                <a16:creationId xmlns:a16="http://schemas.microsoft.com/office/drawing/2014/main" id="{305D11DF-7643-A65A-B26A-996FA4AF94A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08585" y="5285429"/>
            <a:ext cx="668066" cy="668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30527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A20D3-13A8-2C12-A7FE-37959098C833}"/>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C939AF98-B745-D10F-A4FC-7FD0AB0CB176}"/>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40070979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5" name="Content Placeholder 4" descr="Graphical user interface, text, application, email&#10;&#10;Description automatically generated">
            <a:extLst>
              <a:ext uri="{FF2B5EF4-FFF2-40B4-BE49-F238E27FC236}">
                <a16:creationId xmlns:a16="http://schemas.microsoft.com/office/drawing/2014/main" id="{760A37FB-BCBF-C6C9-148E-A20EC0CF9661}"/>
              </a:ext>
            </a:extLst>
          </p:cNvPr>
          <p:cNvPicPr>
            <a:picLocks noGrp="1" noChangeAspect="1"/>
          </p:cNvPicPr>
          <p:nvPr>
            <p:ph idx="1"/>
          </p:nvPr>
        </p:nvPicPr>
        <p:blipFill>
          <a:blip r:embed="rId3"/>
          <a:stretch>
            <a:fillRect/>
          </a:stretch>
        </p:blipFill>
        <p:spPr>
          <a:xfrm>
            <a:off x="2619621" y="804334"/>
            <a:ext cx="6952757" cy="5249332"/>
          </a:xfrm>
          <a:prstGeom prst="rect">
            <a:avLst/>
          </a:prstGeom>
        </p:spPr>
      </p:pic>
    </p:spTree>
    <p:extLst>
      <p:ext uri="{BB962C8B-B14F-4D97-AF65-F5344CB8AC3E}">
        <p14:creationId xmlns:p14="http://schemas.microsoft.com/office/powerpoint/2010/main" val="18638175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E3759DD-698F-4D3A-AF4C-5E44527D30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491851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A9D89B8-DAE4-BD71-7327-1E1B8BF6E584}"/>
              </a:ext>
            </a:extLst>
          </p:cNvPr>
          <p:cNvSpPr>
            <a:spLocks noGrp="1"/>
          </p:cNvSpPr>
          <p:nvPr>
            <p:ph type="title"/>
          </p:nvPr>
        </p:nvSpPr>
        <p:spPr>
          <a:xfrm>
            <a:off x="1600200" y="4269282"/>
            <a:ext cx="8991600" cy="1264762"/>
          </a:xfrm>
        </p:spPr>
        <p:txBody>
          <a:bodyPr vert="horz" lIns="274320" tIns="182880" rIns="274320" bIns="182880" rtlCol="0" anchor="ctr" anchorCtr="1">
            <a:normAutofit/>
          </a:bodyPr>
          <a:lstStyle/>
          <a:p>
            <a:r>
              <a:rPr lang="en-US" sz="3200"/>
              <a:t>Background/Introduction</a:t>
            </a:r>
          </a:p>
        </p:txBody>
      </p:sp>
      <p:pic>
        <p:nvPicPr>
          <p:cNvPr id="5" name="Content Placeholder 4" descr="Graphical user interface, text, application, email&#10;&#10;Description automatically generated">
            <a:extLst>
              <a:ext uri="{FF2B5EF4-FFF2-40B4-BE49-F238E27FC236}">
                <a16:creationId xmlns:a16="http://schemas.microsoft.com/office/drawing/2014/main" id="{DFACB270-1F87-C84B-41E4-77692EEAECA5}"/>
              </a:ext>
            </a:extLst>
          </p:cNvPr>
          <p:cNvPicPr>
            <a:picLocks noGrp="1" noChangeAspect="1"/>
          </p:cNvPicPr>
          <p:nvPr>
            <p:ph idx="1"/>
          </p:nvPr>
        </p:nvPicPr>
        <p:blipFill>
          <a:blip r:embed="rId3"/>
          <a:stretch>
            <a:fillRect/>
          </a:stretch>
        </p:blipFill>
        <p:spPr>
          <a:xfrm>
            <a:off x="787061" y="1046286"/>
            <a:ext cx="3430863" cy="2384449"/>
          </a:xfrm>
          <a:prstGeom prst="rect">
            <a:avLst/>
          </a:prstGeom>
        </p:spPr>
      </p:pic>
      <p:pic>
        <p:nvPicPr>
          <p:cNvPr id="7" name="Picture 6" descr="Graphical user interface, text, application&#10;&#10;Description automatically generated">
            <a:extLst>
              <a:ext uri="{FF2B5EF4-FFF2-40B4-BE49-F238E27FC236}">
                <a16:creationId xmlns:a16="http://schemas.microsoft.com/office/drawing/2014/main" id="{3AB7C24B-2B00-B938-8693-F123784DE55E}"/>
              </a:ext>
            </a:extLst>
          </p:cNvPr>
          <p:cNvPicPr>
            <a:picLocks noChangeAspect="1"/>
          </p:cNvPicPr>
          <p:nvPr/>
        </p:nvPicPr>
        <p:blipFill>
          <a:blip r:embed="rId4"/>
          <a:stretch>
            <a:fillRect/>
          </a:stretch>
        </p:blipFill>
        <p:spPr>
          <a:xfrm>
            <a:off x="4392507" y="995499"/>
            <a:ext cx="3429000" cy="2486025"/>
          </a:xfrm>
          <a:prstGeom prst="rect">
            <a:avLst/>
          </a:prstGeom>
        </p:spPr>
      </p:pic>
      <p:pic>
        <p:nvPicPr>
          <p:cNvPr id="9" name="Picture 8" descr="Graphical user interface, text&#10;&#10;Description automatically generated">
            <a:extLst>
              <a:ext uri="{FF2B5EF4-FFF2-40B4-BE49-F238E27FC236}">
                <a16:creationId xmlns:a16="http://schemas.microsoft.com/office/drawing/2014/main" id="{B7628699-FAB5-24A1-F9DC-789506132848}"/>
              </a:ext>
            </a:extLst>
          </p:cNvPr>
          <p:cNvPicPr>
            <a:picLocks noChangeAspect="1"/>
          </p:cNvPicPr>
          <p:nvPr/>
        </p:nvPicPr>
        <p:blipFill>
          <a:blip r:embed="rId5"/>
          <a:stretch>
            <a:fillRect/>
          </a:stretch>
        </p:blipFill>
        <p:spPr>
          <a:xfrm>
            <a:off x="8058115" y="587857"/>
            <a:ext cx="3284800" cy="3301307"/>
          </a:xfrm>
          <a:prstGeom prst="rect">
            <a:avLst/>
          </a:prstGeom>
        </p:spPr>
      </p:pic>
    </p:spTree>
    <p:extLst>
      <p:ext uri="{BB962C8B-B14F-4D97-AF65-F5344CB8AC3E}">
        <p14:creationId xmlns:p14="http://schemas.microsoft.com/office/powerpoint/2010/main" val="26618016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3" name="Rectangle 8">
            <a:extLst>
              <a:ext uri="{FF2B5EF4-FFF2-40B4-BE49-F238E27FC236}">
                <a16:creationId xmlns:a16="http://schemas.microsoft.com/office/drawing/2014/main" id="{5FA21C72-692C-49FD-9EB4-DDDDDEBD4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75405" y="950977"/>
            <a:ext cx="9041190" cy="4956047"/>
          </a:xfrm>
          <a:prstGeom prst="rect">
            <a:avLst/>
          </a:prstGeom>
          <a:solidFill>
            <a:srgbClr val="FFFFFF"/>
          </a:solidFill>
          <a:ln w="31750">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Diagram&#10;&#10;Description automatically generated">
            <a:extLst>
              <a:ext uri="{FF2B5EF4-FFF2-40B4-BE49-F238E27FC236}">
                <a16:creationId xmlns:a16="http://schemas.microsoft.com/office/drawing/2014/main" id="{1ED86BB7-4778-72F7-8A03-20F5A71211F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487505" y="1271016"/>
            <a:ext cx="7672835" cy="4315968"/>
          </a:xfrm>
          <a:prstGeom prst="rect">
            <a:avLst/>
          </a:prstGeom>
        </p:spPr>
      </p:pic>
      <p:sp>
        <p:nvSpPr>
          <p:cNvPr id="14" name="Oval 10">
            <a:extLst>
              <a:ext uri="{FF2B5EF4-FFF2-40B4-BE49-F238E27FC236}">
                <a16:creationId xmlns:a16="http://schemas.microsoft.com/office/drawing/2014/main" id="{FBAF941A-6830-47A3-B63C-7C7B66AEA7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2380" y="624518"/>
            <a:ext cx="2157984" cy="2157984"/>
          </a:xfrm>
          <a:prstGeom prst="ellipse">
            <a:avLst/>
          </a:prstGeom>
          <a:solidFill>
            <a:srgbClr val="404040"/>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866C2C7-3A35-744C-D74A-6D98FF2F6FA5}"/>
              </a:ext>
            </a:extLst>
          </p:cNvPr>
          <p:cNvSpPr>
            <a:spLocks noGrp="1"/>
          </p:cNvSpPr>
          <p:nvPr>
            <p:ph type="title"/>
          </p:nvPr>
        </p:nvSpPr>
        <p:spPr>
          <a:xfrm>
            <a:off x="796972" y="789110"/>
            <a:ext cx="1828800" cy="1828800"/>
          </a:xfrm>
          <a:prstGeom prst="ellipse">
            <a:avLst/>
          </a:prstGeom>
          <a:noFill/>
          <a:ln>
            <a:solidFill>
              <a:srgbClr val="FFFFFF"/>
            </a:solidFill>
          </a:ln>
        </p:spPr>
        <p:txBody>
          <a:bodyPr vert="horz" lIns="182880" tIns="182880" rIns="182880" bIns="182880" rtlCol="0" anchor="ctr">
            <a:noAutofit/>
          </a:bodyPr>
          <a:lstStyle/>
          <a:p>
            <a:r>
              <a:rPr lang="en-US" sz="1200" dirty="0">
                <a:solidFill>
                  <a:srgbClr val="FFFFFF"/>
                </a:solidFill>
              </a:rPr>
              <a:t>Search Strategy</a:t>
            </a:r>
          </a:p>
        </p:txBody>
      </p:sp>
      <p:sp>
        <p:nvSpPr>
          <p:cNvPr id="5" name="TextBox 4">
            <a:extLst>
              <a:ext uri="{FF2B5EF4-FFF2-40B4-BE49-F238E27FC236}">
                <a16:creationId xmlns:a16="http://schemas.microsoft.com/office/drawing/2014/main" id="{87B9E5AC-4BFE-BB45-3946-F5B42DECC4BC}"/>
              </a:ext>
            </a:extLst>
          </p:cNvPr>
          <p:cNvSpPr txBox="1"/>
          <p:nvPr/>
        </p:nvSpPr>
        <p:spPr>
          <a:xfrm>
            <a:off x="9108893" y="1361801"/>
            <a:ext cx="1621766" cy="369332"/>
          </a:xfrm>
          <a:prstGeom prst="rect">
            <a:avLst/>
          </a:prstGeom>
          <a:noFill/>
        </p:spPr>
        <p:txBody>
          <a:bodyPr wrap="square" rtlCol="0">
            <a:spAutoFit/>
          </a:bodyPr>
          <a:lstStyle/>
          <a:p>
            <a:pPr algn="ctr"/>
            <a:r>
              <a:rPr lang="en-US" i="1" dirty="0">
                <a:solidFill>
                  <a:srgbClr val="0070C0"/>
                </a:solidFill>
              </a:rPr>
              <a:t>Coronavirus</a:t>
            </a:r>
            <a:r>
              <a:rPr lang="en-US" dirty="0"/>
              <a:t> </a:t>
            </a:r>
          </a:p>
        </p:txBody>
      </p:sp>
      <p:sp>
        <p:nvSpPr>
          <p:cNvPr id="18" name="TextBox 17">
            <a:extLst>
              <a:ext uri="{FF2B5EF4-FFF2-40B4-BE49-F238E27FC236}">
                <a16:creationId xmlns:a16="http://schemas.microsoft.com/office/drawing/2014/main" id="{12C5D22E-2E1F-2528-38EB-914DD1E6386B}"/>
              </a:ext>
            </a:extLst>
          </p:cNvPr>
          <p:cNvSpPr txBox="1"/>
          <p:nvPr/>
        </p:nvSpPr>
        <p:spPr>
          <a:xfrm>
            <a:off x="9222957" y="1731133"/>
            <a:ext cx="1621766" cy="369332"/>
          </a:xfrm>
          <a:prstGeom prst="rect">
            <a:avLst/>
          </a:prstGeom>
          <a:noFill/>
        </p:spPr>
        <p:txBody>
          <a:bodyPr wrap="square" rtlCol="0">
            <a:spAutoFit/>
          </a:bodyPr>
          <a:lstStyle/>
          <a:p>
            <a:pPr algn="ctr"/>
            <a:r>
              <a:rPr lang="en-US" i="1" dirty="0">
                <a:solidFill>
                  <a:srgbClr val="0070C0"/>
                </a:solidFill>
              </a:rPr>
              <a:t>HIV/AIDS</a:t>
            </a:r>
            <a:endParaRPr lang="en-US" dirty="0"/>
          </a:p>
        </p:txBody>
      </p:sp>
      <p:sp>
        <p:nvSpPr>
          <p:cNvPr id="19" name="TextBox 18">
            <a:extLst>
              <a:ext uri="{FF2B5EF4-FFF2-40B4-BE49-F238E27FC236}">
                <a16:creationId xmlns:a16="http://schemas.microsoft.com/office/drawing/2014/main" id="{E574E846-3534-E6C0-9F8D-324B113D5AA6}"/>
              </a:ext>
            </a:extLst>
          </p:cNvPr>
          <p:cNvSpPr txBox="1"/>
          <p:nvPr/>
        </p:nvSpPr>
        <p:spPr>
          <a:xfrm>
            <a:off x="9222957" y="2114474"/>
            <a:ext cx="1621766" cy="369332"/>
          </a:xfrm>
          <a:prstGeom prst="rect">
            <a:avLst/>
          </a:prstGeom>
          <a:noFill/>
        </p:spPr>
        <p:txBody>
          <a:bodyPr wrap="square" rtlCol="0">
            <a:spAutoFit/>
          </a:bodyPr>
          <a:lstStyle/>
          <a:p>
            <a:pPr algn="ctr"/>
            <a:r>
              <a:rPr lang="en-US" i="1" dirty="0">
                <a:solidFill>
                  <a:srgbClr val="0070C0"/>
                </a:solidFill>
              </a:rPr>
              <a:t>Health Equity</a:t>
            </a:r>
            <a:r>
              <a:rPr lang="en-US" dirty="0"/>
              <a:t> </a:t>
            </a:r>
          </a:p>
        </p:txBody>
      </p:sp>
      <p:sp>
        <p:nvSpPr>
          <p:cNvPr id="20" name="TextBox 19">
            <a:extLst>
              <a:ext uri="{FF2B5EF4-FFF2-40B4-BE49-F238E27FC236}">
                <a16:creationId xmlns:a16="http://schemas.microsoft.com/office/drawing/2014/main" id="{E9018C2E-49E9-933C-92B4-6DE2A5594131}"/>
              </a:ext>
            </a:extLst>
          </p:cNvPr>
          <p:cNvSpPr txBox="1"/>
          <p:nvPr/>
        </p:nvSpPr>
        <p:spPr>
          <a:xfrm>
            <a:off x="9222957" y="2503665"/>
            <a:ext cx="1621766" cy="369332"/>
          </a:xfrm>
          <a:prstGeom prst="rect">
            <a:avLst/>
          </a:prstGeom>
          <a:noFill/>
        </p:spPr>
        <p:txBody>
          <a:bodyPr wrap="square" rtlCol="0">
            <a:spAutoFit/>
          </a:bodyPr>
          <a:lstStyle/>
          <a:p>
            <a:pPr algn="ctr"/>
            <a:r>
              <a:rPr lang="en-US" i="1" dirty="0">
                <a:solidFill>
                  <a:srgbClr val="0070C0"/>
                </a:solidFill>
              </a:rPr>
              <a:t>Race/Ethnicity</a:t>
            </a:r>
            <a:endParaRPr lang="en-US" dirty="0"/>
          </a:p>
        </p:txBody>
      </p:sp>
      <p:sp>
        <p:nvSpPr>
          <p:cNvPr id="6" name="TextBox 5">
            <a:extLst>
              <a:ext uri="{FF2B5EF4-FFF2-40B4-BE49-F238E27FC236}">
                <a16:creationId xmlns:a16="http://schemas.microsoft.com/office/drawing/2014/main" id="{00B4FB7F-6625-01B6-2C6C-53E80A3F0C42}"/>
              </a:ext>
            </a:extLst>
          </p:cNvPr>
          <p:cNvSpPr txBox="1"/>
          <p:nvPr/>
        </p:nvSpPr>
        <p:spPr>
          <a:xfrm>
            <a:off x="5524379" y="1731133"/>
            <a:ext cx="850498" cy="369332"/>
          </a:xfrm>
          <a:prstGeom prst="rect">
            <a:avLst/>
          </a:prstGeom>
          <a:noFill/>
        </p:spPr>
        <p:txBody>
          <a:bodyPr wrap="square" rtlCol="0">
            <a:spAutoFit/>
          </a:bodyPr>
          <a:lstStyle/>
          <a:p>
            <a:r>
              <a:rPr lang="en-US" dirty="0"/>
              <a:t>N=297</a:t>
            </a:r>
          </a:p>
        </p:txBody>
      </p:sp>
      <p:sp>
        <p:nvSpPr>
          <p:cNvPr id="21" name="TextBox 20">
            <a:extLst>
              <a:ext uri="{FF2B5EF4-FFF2-40B4-BE49-F238E27FC236}">
                <a16:creationId xmlns:a16="http://schemas.microsoft.com/office/drawing/2014/main" id="{26D6E39A-E2A8-0162-403F-89A4131DAFDB}"/>
              </a:ext>
            </a:extLst>
          </p:cNvPr>
          <p:cNvSpPr txBox="1"/>
          <p:nvPr/>
        </p:nvSpPr>
        <p:spPr>
          <a:xfrm>
            <a:off x="5524379" y="4161784"/>
            <a:ext cx="850498" cy="369332"/>
          </a:xfrm>
          <a:prstGeom prst="rect">
            <a:avLst/>
          </a:prstGeom>
          <a:noFill/>
        </p:spPr>
        <p:txBody>
          <a:bodyPr wrap="square" rtlCol="0">
            <a:spAutoFit/>
          </a:bodyPr>
          <a:lstStyle/>
          <a:p>
            <a:r>
              <a:rPr lang="en-US" dirty="0"/>
              <a:t>N=210</a:t>
            </a:r>
          </a:p>
        </p:txBody>
      </p:sp>
      <p:sp>
        <p:nvSpPr>
          <p:cNvPr id="22" name="TextBox 21">
            <a:extLst>
              <a:ext uri="{FF2B5EF4-FFF2-40B4-BE49-F238E27FC236}">
                <a16:creationId xmlns:a16="http://schemas.microsoft.com/office/drawing/2014/main" id="{AF194172-63A8-27D1-AB64-52E3E0BEB3AF}"/>
              </a:ext>
            </a:extLst>
          </p:cNvPr>
          <p:cNvSpPr txBox="1"/>
          <p:nvPr/>
        </p:nvSpPr>
        <p:spPr>
          <a:xfrm>
            <a:off x="5524379" y="5029690"/>
            <a:ext cx="850498" cy="369332"/>
          </a:xfrm>
          <a:prstGeom prst="rect">
            <a:avLst/>
          </a:prstGeom>
          <a:noFill/>
        </p:spPr>
        <p:txBody>
          <a:bodyPr wrap="square" rtlCol="0">
            <a:spAutoFit/>
          </a:bodyPr>
          <a:lstStyle/>
          <a:p>
            <a:r>
              <a:rPr lang="en-US" dirty="0">
                <a:solidFill>
                  <a:srgbClr val="C00000"/>
                </a:solidFill>
              </a:rPr>
              <a:t>N=125</a:t>
            </a:r>
          </a:p>
        </p:txBody>
      </p:sp>
      <p:sp>
        <p:nvSpPr>
          <p:cNvPr id="7" name="TextBox 6">
            <a:extLst>
              <a:ext uri="{FF2B5EF4-FFF2-40B4-BE49-F238E27FC236}">
                <a16:creationId xmlns:a16="http://schemas.microsoft.com/office/drawing/2014/main" id="{8DB9ADAE-2B1F-8FA5-7283-C4423F512A30}"/>
              </a:ext>
            </a:extLst>
          </p:cNvPr>
          <p:cNvSpPr txBox="1"/>
          <p:nvPr/>
        </p:nvSpPr>
        <p:spPr>
          <a:xfrm>
            <a:off x="3425564" y="5512212"/>
            <a:ext cx="5796715" cy="369332"/>
          </a:xfrm>
          <a:prstGeom prst="rect">
            <a:avLst/>
          </a:prstGeom>
          <a:noFill/>
        </p:spPr>
        <p:txBody>
          <a:bodyPr wrap="none" rtlCol="0">
            <a:spAutoFit/>
          </a:bodyPr>
          <a:lstStyle/>
          <a:p>
            <a:r>
              <a:rPr lang="en-US" dirty="0"/>
              <a:t>Literature Search: 2020-2021 (COVID-19); 2010-2021 (HIV)</a:t>
            </a:r>
          </a:p>
        </p:txBody>
      </p:sp>
    </p:spTree>
    <p:extLst>
      <p:ext uri="{BB962C8B-B14F-4D97-AF65-F5344CB8AC3E}">
        <p14:creationId xmlns:p14="http://schemas.microsoft.com/office/powerpoint/2010/main" val="2146071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8" grpId="0"/>
      <p:bldP spid="19" grpId="0"/>
      <p:bldP spid="20" grpId="0"/>
      <p:bldP spid="6" grpId="0"/>
      <p:bldP spid="21"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30714-B0E8-5F1F-024D-267C3CD2DE95}"/>
              </a:ext>
            </a:extLst>
          </p:cNvPr>
          <p:cNvSpPr>
            <a:spLocks noGrp="1"/>
          </p:cNvSpPr>
          <p:nvPr>
            <p:ph type="title"/>
          </p:nvPr>
        </p:nvSpPr>
        <p:spPr>
          <a:xfrm>
            <a:off x="2231135" y="388017"/>
            <a:ext cx="7729728" cy="1188720"/>
          </a:xfrm>
        </p:spPr>
        <p:txBody>
          <a:bodyPr/>
          <a:lstStyle/>
          <a:p>
            <a:r>
              <a:rPr lang="en-US" dirty="0"/>
              <a:t>Examining Race: COvID-19 &amp; HIV</a:t>
            </a:r>
          </a:p>
        </p:txBody>
      </p:sp>
      <p:sp>
        <p:nvSpPr>
          <p:cNvPr id="3" name="Content Placeholder 2">
            <a:extLst>
              <a:ext uri="{FF2B5EF4-FFF2-40B4-BE49-F238E27FC236}">
                <a16:creationId xmlns:a16="http://schemas.microsoft.com/office/drawing/2014/main" id="{1A83E6F4-FF7F-62D8-BA50-C8F442F8DD1F}"/>
              </a:ext>
            </a:extLst>
          </p:cNvPr>
          <p:cNvSpPr>
            <a:spLocks noGrp="1"/>
          </p:cNvSpPr>
          <p:nvPr>
            <p:ph idx="1"/>
          </p:nvPr>
        </p:nvSpPr>
        <p:spPr>
          <a:xfrm>
            <a:off x="3184089" y="1731002"/>
            <a:ext cx="5858979" cy="957563"/>
          </a:xfrm>
        </p:spPr>
        <p:txBody>
          <a:bodyPr>
            <a:normAutofit/>
          </a:bodyPr>
          <a:lstStyle/>
          <a:p>
            <a:pPr marL="0" indent="0">
              <a:buNone/>
            </a:pPr>
            <a:r>
              <a:rPr lang="en-US" sz="2200" i="1" dirty="0">
                <a:solidFill>
                  <a:srgbClr val="0070C0"/>
                </a:solidFill>
              </a:rPr>
              <a:t>“Racism is a fundamental cause of health inequality” - Link and Phalen</a:t>
            </a:r>
          </a:p>
        </p:txBody>
      </p:sp>
      <p:pic>
        <p:nvPicPr>
          <p:cNvPr id="5" name="Picture 4" descr="Graphical user interface&#10;&#10;Description automatically generated with low confidence">
            <a:extLst>
              <a:ext uri="{FF2B5EF4-FFF2-40B4-BE49-F238E27FC236}">
                <a16:creationId xmlns:a16="http://schemas.microsoft.com/office/drawing/2014/main" id="{B5D96627-084A-DC3A-B0F9-CC32CB20A7EA}"/>
              </a:ext>
            </a:extLst>
          </p:cNvPr>
          <p:cNvPicPr>
            <a:picLocks noChangeAspect="1"/>
          </p:cNvPicPr>
          <p:nvPr/>
        </p:nvPicPr>
        <p:blipFill rotWithShape="1">
          <a:blip r:embed="rId3"/>
          <a:srcRect b="14047"/>
          <a:stretch/>
        </p:blipFill>
        <p:spPr>
          <a:xfrm>
            <a:off x="537145" y="2826336"/>
            <a:ext cx="4774913" cy="3383280"/>
          </a:xfrm>
          <a:prstGeom prst="rect">
            <a:avLst/>
          </a:prstGeom>
        </p:spPr>
      </p:pic>
      <p:pic>
        <p:nvPicPr>
          <p:cNvPr id="7" name="Picture 6" descr="Timeline&#10;&#10;Description automatically generated">
            <a:extLst>
              <a:ext uri="{FF2B5EF4-FFF2-40B4-BE49-F238E27FC236}">
                <a16:creationId xmlns:a16="http://schemas.microsoft.com/office/drawing/2014/main" id="{A77B21AE-2215-C936-078B-34A8909287FF}"/>
              </a:ext>
            </a:extLst>
          </p:cNvPr>
          <p:cNvPicPr>
            <a:picLocks noChangeAspect="1"/>
          </p:cNvPicPr>
          <p:nvPr/>
        </p:nvPicPr>
        <p:blipFill rotWithShape="1">
          <a:blip r:embed="rId4"/>
          <a:srcRect b="12645"/>
          <a:stretch/>
        </p:blipFill>
        <p:spPr>
          <a:xfrm>
            <a:off x="6879944" y="2826336"/>
            <a:ext cx="4598794" cy="3311593"/>
          </a:xfrm>
          <a:prstGeom prst="rect">
            <a:avLst/>
          </a:prstGeom>
        </p:spPr>
      </p:pic>
      <p:sp>
        <p:nvSpPr>
          <p:cNvPr id="9" name="TextBox 8">
            <a:extLst>
              <a:ext uri="{FF2B5EF4-FFF2-40B4-BE49-F238E27FC236}">
                <a16:creationId xmlns:a16="http://schemas.microsoft.com/office/drawing/2014/main" id="{94B0AAAD-B207-4C0D-C2FF-D1BFDE9C94BB}"/>
              </a:ext>
            </a:extLst>
          </p:cNvPr>
          <p:cNvSpPr txBox="1"/>
          <p:nvPr/>
        </p:nvSpPr>
        <p:spPr>
          <a:xfrm>
            <a:off x="5380129" y="4266688"/>
            <a:ext cx="1431739" cy="430887"/>
          </a:xfrm>
          <a:prstGeom prst="rect">
            <a:avLst/>
          </a:prstGeom>
          <a:noFill/>
        </p:spPr>
        <p:txBody>
          <a:bodyPr wrap="none" rtlCol="0">
            <a:spAutoFit/>
          </a:bodyPr>
          <a:lstStyle/>
          <a:p>
            <a:r>
              <a:rPr lang="en-US" sz="2200" dirty="0"/>
              <a:t>COVID-19</a:t>
            </a:r>
          </a:p>
        </p:txBody>
      </p:sp>
      <p:sp>
        <p:nvSpPr>
          <p:cNvPr id="10" name="TextBox 9">
            <a:extLst>
              <a:ext uri="{FF2B5EF4-FFF2-40B4-BE49-F238E27FC236}">
                <a16:creationId xmlns:a16="http://schemas.microsoft.com/office/drawing/2014/main" id="{7C19A95D-5FDD-6A01-1BF9-60038C673B0A}"/>
              </a:ext>
            </a:extLst>
          </p:cNvPr>
          <p:cNvSpPr txBox="1"/>
          <p:nvPr/>
        </p:nvSpPr>
        <p:spPr>
          <a:xfrm>
            <a:off x="10900564" y="6434529"/>
            <a:ext cx="891270" cy="276999"/>
          </a:xfrm>
          <a:prstGeom prst="rect">
            <a:avLst/>
          </a:prstGeom>
          <a:noFill/>
        </p:spPr>
        <p:txBody>
          <a:bodyPr wrap="none" rtlCol="0">
            <a:spAutoFit/>
          </a:bodyPr>
          <a:lstStyle/>
          <a:p>
            <a:r>
              <a:rPr lang="en-US" sz="1200" dirty="0"/>
              <a:t>CDC, 2022</a:t>
            </a:r>
          </a:p>
        </p:txBody>
      </p:sp>
    </p:spTree>
    <p:extLst>
      <p:ext uri="{BB962C8B-B14F-4D97-AF65-F5344CB8AC3E}">
        <p14:creationId xmlns:p14="http://schemas.microsoft.com/office/powerpoint/2010/main" val="4163773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2B08F25-343B-DD5F-E5AB-31478734361E}"/>
              </a:ext>
            </a:extLst>
          </p:cNvPr>
          <p:cNvPicPr>
            <a:picLocks noChangeAspect="1"/>
          </p:cNvPicPr>
          <p:nvPr/>
        </p:nvPicPr>
        <p:blipFill>
          <a:blip r:embed="rId3"/>
          <a:stretch>
            <a:fillRect/>
          </a:stretch>
        </p:blipFill>
        <p:spPr>
          <a:xfrm>
            <a:off x="345520" y="2688565"/>
            <a:ext cx="5545659" cy="3535343"/>
          </a:xfrm>
          <a:prstGeom prst="rect">
            <a:avLst/>
          </a:prstGeom>
        </p:spPr>
      </p:pic>
      <p:sp>
        <p:nvSpPr>
          <p:cNvPr id="2" name="Title 1">
            <a:extLst>
              <a:ext uri="{FF2B5EF4-FFF2-40B4-BE49-F238E27FC236}">
                <a16:creationId xmlns:a16="http://schemas.microsoft.com/office/drawing/2014/main" id="{27E30714-B0E8-5F1F-024D-267C3CD2DE95}"/>
              </a:ext>
            </a:extLst>
          </p:cNvPr>
          <p:cNvSpPr>
            <a:spLocks noGrp="1"/>
          </p:cNvSpPr>
          <p:nvPr>
            <p:ph type="title"/>
          </p:nvPr>
        </p:nvSpPr>
        <p:spPr>
          <a:xfrm>
            <a:off x="2231135" y="388017"/>
            <a:ext cx="7729728" cy="1188720"/>
          </a:xfrm>
        </p:spPr>
        <p:txBody>
          <a:bodyPr/>
          <a:lstStyle/>
          <a:p>
            <a:r>
              <a:rPr lang="en-US" dirty="0"/>
              <a:t>Examining Race: COvID-19 &amp; HIV</a:t>
            </a:r>
          </a:p>
        </p:txBody>
      </p:sp>
      <p:sp>
        <p:nvSpPr>
          <p:cNvPr id="3" name="Content Placeholder 2">
            <a:extLst>
              <a:ext uri="{FF2B5EF4-FFF2-40B4-BE49-F238E27FC236}">
                <a16:creationId xmlns:a16="http://schemas.microsoft.com/office/drawing/2014/main" id="{1A83E6F4-FF7F-62D8-BA50-C8F442F8DD1F}"/>
              </a:ext>
            </a:extLst>
          </p:cNvPr>
          <p:cNvSpPr>
            <a:spLocks noGrp="1"/>
          </p:cNvSpPr>
          <p:nvPr>
            <p:ph idx="1"/>
          </p:nvPr>
        </p:nvSpPr>
        <p:spPr>
          <a:xfrm>
            <a:off x="3184089" y="1731002"/>
            <a:ext cx="5858979" cy="957563"/>
          </a:xfrm>
        </p:spPr>
        <p:txBody>
          <a:bodyPr>
            <a:normAutofit/>
          </a:bodyPr>
          <a:lstStyle/>
          <a:p>
            <a:pPr marL="0" indent="0">
              <a:buNone/>
            </a:pPr>
            <a:r>
              <a:rPr lang="en-US" sz="2200" i="1" dirty="0">
                <a:solidFill>
                  <a:srgbClr val="0070C0"/>
                </a:solidFill>
              </a:rPr>
              <a:t>“Racism is a fundamental cause of health inequality” - Link and Phalen</a:t>
            </a:r>
          </a:p>
        </p:txBody>
      </p:sp>
      <p:pic>
        <p:nvPicPr>
          <p:cNvPr id="11" name="Picture 10" descr="Chart, bar chart&#10;&#10;Description automatically generated">
            <a:extLst>
              <a:ext uri="{FF2B5EF4-FFF2-40B4-BE49-F238E27FC236}">
                <a16:creationId xmlns:a16="http://schemas.microsoft.com/office/drawing/2014/main" id="{A06220CD-F68A-1B38-9E46-97B4B32525BA}"/>
              </a:ext>
            </a:extLst>
          </p:cNvPr>
          <p:cNvPicPr>
            <a:picLocks noChangeAspect="1"/>
          </p:cNvPicPr>
          <p:nvPr/>
        </p:nvPicPr>
        <p:blipFill>
          <a:blip r:embed="rId4"/>
          <a:stretch>
            <a:fillRect/>
          </a:stretch>
        </p:blipFill>
        <p:spPr>
          <a:xfrm>
            <a:off x="6300823" y="2648481"/>
            <a:ext cx="5686010" cy="3535343"/>
          </a:xfrm>
          <a:prstGeom prst="rect">
            <a:avLst/>
          </a:prstGeom>
        </p:spPr>
      </p:pic>
      <p:sp>
        <p:nvSpPr>
          <p:cNvPr id="9" name="TextBox 8">
            <a:extLst>
              <a:ext uri="{FF2B5EF4-FFF2-40B4-BE49-F238E27FC236}">
                <a16:creationId xmlns:a16="http://schemas.microsoft.com/office/drawing/2014/main" id="{94B0AAAD-B207-4C0D-C2FF-D1BFDE9C94BB}"/>
              </a:ext>
            </a:extLst>
          </p:cNvPr>
          <p:cNvSpPr txBox="1"/>
          <p:nvPr/>
        </p:nvSpPr>
        <p:spPr>
          <a:xfrm>
            <a:off x="5524642" y="3606044"/>
            <a:ext cx="1177871" cy="430887"/>
          </a:xfrm>
          <a:prstGeom prst="rect">
            <a:avLst/>
          </a:prstGeom>
          <a:noFill/>
        </p:spPr>
        <p:txBody>
          <a:bodyPr wrap="square" rtlCol="0">
            <a:spAutoFit/>
          </a:bodyPr>
          <a:lstStyle/>
          <a:p>
            <a:pPr algn="ctr"/>
            <a:r>
              <a:rPr lang="en-US" sz="2200" dirty="0"/>
              <a:t>HIV </a:t>
            </a:r>
          </a:p>
        </p:txBody>
      </p:sp>
      <p:sp>
        <p:nvSpPr>
          <p:cNvPr id="14" name="TextBox 13">
            <a:extLst>
              <a:ext uri="{FF2B5EF4-FFF2-40B4-BE49-F238E27FC236}">
                <a16:creationId xmlns:a16="http://schemas.microsoft.com/office/drawing/2014/main" id="{91900DDD-0A92-E84A-8479-9AE7A52DAFC7}"/>
              </a:ext>
            </a:extLst>
          </p:cNvPr>
          <p:cNvSpPr txBox="1"/>
          <p:nvPr/>
        </p:nvSpPr>
        <p:spPr>
          <a:xfrm>
            <a:off x="9491535" y="6331483"/>
            <a:ext cx="2495298" cy="276999"/>
          </a:xfrm>
          <a:prstGeom prst="rect">
            <a:avLst/>
          </a:prstGeom>
          <a:noFill/>
        </p:spPr>
        <p:txBody>
          <a:bodyPr wrap="none" rtlCol="0">
            <a:spAutoFit/>
          </a:bodyPr>
          <a:lstStyle/>
          <a:p>
            <a:r>
              <a:rPr lang="en-US" sz="1200" dirty="0"/>
              <a:t>Kaiser Family Foundation, 2018; 2019</a:t>
            </a:r>
          </a:p>
        </p:txBody>
      </p:sp>
    </p:spTree>
    <p:extLst>
      <p:ext uri="{BB962C8B-B14F-4D97-AF65-F5344CB8AC3E}">
        <p14:creationId xmlns:p14="http://schemas.microsoft.com/office/powerpoint/2010/main" val="26459353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3DD2A-3833-C668-15AD-B64372A274B8}"/>
              </a:ext>
            </a:extLst>
          </p:cNvPr>
          <p:cNvSpPr>
            <a:spLocks noGrp="1"/>
          </p:cNvSpPr>
          <p:nvPr>
            <p:ph type="title"/>
          </p:nvPr>
        </p:nvSpPr>
        <p:spPr>
          <a:xfrm>
            <a:off x="8787865" y="2921173"/>
            <a:ext cx="2745667" cy="1015663"/>
          </a:xfrm>
        </p:spPr>
        <p:txBody>
          <a:bodyPr vert="horz" lIns="182880" tIns="182880" rIns="182880" bIns="182880" rtlCol="0" anchor="ctr">
            <a:normAutofit/>
          </a:bodyPr>
          <a:lstStyle/>
          <a:p>
            <a:r>
              <a:rPr lang="en-US" sz="1400"/>
              <a:t>SOCIAL Determinants of Health</a:t>
            </a:r>
          </a:p>
        </p:txBody>
      </p:sp>
      <p:sp>
        <p:nvSpPr>
          <p:cNvPr id="14" name="Rectangle 9">
            <a:extLst>
              <a:ext uri="{FF2B5EF4-FFF2-40B4-BE49-F238E27FC236}">
                <a16:creationId xmlns:a16="http://schemas.microsoft.com/office/drawing/2014/main" id="{B8AFBB67-2575-4F5A-96CF-CD2EB02A1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3542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Diagram&#10;&#10;Description automatically generated">
            <a:extLst>
              <a:ext uri="{FF2B5EF4-FFF2-40B4-BE49-F238E27FC236}">
                <a16:creationId xmlns:a16="http://schemas.microsoft.com/office/drawing/2014/main" id="{9466B7B0-4A81-E01C-78CD-DF0D0EA3802E}"/>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950259" y="640080"/>
            <a:ext cx="6203575" cy="5619130"/>
          </a:xfrm>
          <a:prstGeom prst="rect">
            <a:avLst/>
          </a:prstGeom>
        </p:spPr>
      </p:pic>
      <p:grpSp>
        <p:nvGrpSpPr>
          <p:cNvPr id="15" name="Group 14">
            <a:extLst>
              <a:ext uri="{FF2B5EF4-FFF2-40B4-BE49-F238E27FC236}">
                <a16:creationId xmlns:a16="http://schemas.microsoft.com/office/drawing/2014/main" id="{351382EC-108A-EF1D-4452-7AFCDB3822D9}"/>
              </a:ext>
            </a:extLst>
          </p:cNvPr>
          <p:cNvGrpSpPr/>
          <p:nvPr/>
        </p:nvGrpSpPr>
        <p:grpSpPr>
          <a:xfrm>
            <a:off x="2415833" y="1396836"/>
            <a:ext cx="3164852" cy="2032164"/>
            <a:chOff x="2415833" y="1396836"/>
            <a:chExt cx="3164852" cy="2032164"/>
          </a:xfrm>
        </p:grpSpPr>
        <p:sp>
          <p:nvSpPr>
            <p:cNvPr id="6" name="Oval 5">
              <a:extLst>
                <a:ext uri="{FF2B5EF4-FFF2-40B4-BE49-F238E27FC236}">
                  <a16:creationId xmlns:a16="http://schemas.microsoft.com/office/drawing/2014/main" id="{2D278243-535F-9BB6-A541-C549C5DAF8A2}"/>
                </a:ext>
              </a:extLst>
            </p:cNvPr>
            <p:cNvSpPr/>
            <p:nvPr/>
          </p:nvSpPr>
          <p:spPr>
            <a:xfrm>
              <a:off x="3299012" y="2008094"/>
              <a:ext cx="1559859" cy="142090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t>Economic Stability</a:t>
              </a:r>
            </a:p>
          </p:txBody>
        </p:sp>
        <p:pic>
          <p:nvPicPr>
            <p:cNvPr id="8" name="Picture 7" descr="A picture containing icon&#10;&#10;Description automatically generated">
              <a:extLst>
                <a:ext uri="{FF2B5EF4-FFF2-40B4-BE49-F238E27FC236}">
                  <a16:creationId xmlns:a16="http://schemas.microsoft.com/office/drawing/2014/main" id="{885C84FB-E2BB-7A47-C29C-7A4DFBF39D66}"/>
                </a:ext>
              </a:extLst>
            </p:cNvPr>
            <p:cNvPicPr>
              <a:picLocks noChangeAspect="1"/>
            </p:cNvPicPr>
            <p:nvPr/>
          </p:nvPicPr>
          <p:blipFill rotWithShape="1">
            <a:blip r:embed="rId4"/>
            <a:srcRect t="14084" b="12706"/>
            <a:stretch/>
          </p:blipFill>
          <p:spPr>
            <a:xfrm>
              <a:off x="2415833" y="1541930"/>
              <a:ext cx="816099" cy="641723"/>
            </a:xfrm>
            <a:prstGeom prst="rect">
              <a:avLst/>
            </a:prstGeom>
          </p:spPr>
        </p:pic>
        <p:pic>
          <p:nvPicPr>
            <p:cNvPr id="13" name="Picture 12" descr="Icon&#10;&#10;Description automatically generated">
              <a:extLst>
                <a:ext uri="{FF2B5EF4-FFF2-40B4-BE49-F238E27FC236}">
                  <a16:creationId xmlns:a16="http://schemas.microsoft.com/office/drawing/2014/main" id="{4EFB0A9D-8A31-7C63-0423-138462E8967A}"/>
                </a:ext>
              </a:extLst>
            </p:cNvPr>
            <p:cNvPicPr>
              <a:picLocks noChangeAspect="1"/>
            </p:cNvPicPr>
            <p:nvPr/>
          </p:nvPicPr>
          <p:blipFill>
            <a:blip r:embed="rId5"/>
            <a:stretch>
              <a:fillRect/>
            </a:stretch>
          </p:blipFill>
          <p:spPr>
            <a:xfrm>
              <a:off x="4869485" y="1396836"/>
              <a:ext cx="711200" cy="711200"/>
            </a:xfrm>
            <a:prstGeom prst="rect">
              <a:avLst/>
            </a:prstGeom>
          </p:spPr>
        </p:pic>
      </p:grpSp>
      <p:grpSp>
        <p:nvGrpSpPr>
          <p:cNvPr id="22" name="Group 21">
            <a:extLst>
              <a:ext uri="{FF2B5EF4-FFF2-40B4-BE49-F238E27FC236}">
                <a16:creationId xmlns:a16="http://schemas.microsoft.com/office/drawing/2014/main" id="{35DFE1A5-6997-64D1-94E5-61CB9642CCAC}"/>
              </a:ext>
            </a:extLst>
          </p:cNvPr>
          <p:cNvGrpSpPr/>
          <p:nvPr/>
        </p:nvGrpSpPr>
        <p:grpSpPr>
          <a:xfrm>
            <a:off x="4536141" y="2525980"/>
            <a:ext cx="2483695" cy="1947627"/>
            <a:chOff x="4536141" y="2525980"/>
            <a:chExt cx="2483695" cy="1947627"/>
          </a:xfrm>
        </p:grpSpPr>
        <p:sp>
          <p:nvSpPr>
            <p:cNvPr id="16" name="Oval 15">
              <a:extLst>
                <a:ext uri="{FF2B5EF4-FFF2-40B4-BE49-F238E27FC236}">
                  <a16:creationId xmlns:a16="http://schemas.microsoft.com/office/drawing/2014/main" id="{727BB52C-123B-B55D-6D76-DE16A2EA6C7E}"/>
                </a:ext>
              </a:extLst>
            </p:cNvPr>
            <p:cNvSpPr/>
            <p:nvPr/>
          </p:nvSpPr>
          <p:spPr>
            <a:xfrm>
              <a:off x="4536141" y="2931468"/>
              <a:ext cx="1559859" cy="142090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400" dirty="0"/>
                <a:t>Neighborhood &amp; Built Environment</a:t>
              </a:r>
            </a:p>
          </p:txBody>
        </p:sp>
        <p:pic>
          <p:nvPicPr>
            <p:cNvPr id="19" name="Picture 18" descr="A picture containing silhouette&#10;&#10;Description automatically generated">
              <a:extLst>
                <a:ext uri="{FF2B5EF4-FFF2-40B4-BE49-F238E27FC236}">
                  <a16:creationId xmlns:a16="http://schemas.microsoft.com/office/drawing/2014/main" id="{DAC5E38B-DAB8-D7A8-6DB6-AEDF97ECD61E}"/>
                </a:ext>
              </a:extLst>
            </p:cNvPr>
            <p:cNvPicPr>
              <a:picLocks noChangeAspect="1"/>
            </p:cNvPicPr>
            <p:nvPr/>
          </p:nvPicPr>
          <p:blipFill>
            <a:blip r:embed="rId6"/>
            <a:stretch>
              <a:fillRect/>
            </a:stretch>
          </p:blipFill>
          <p:spPr>
            <a:xfrm>
              <a:off x="6267540" y="2525980"/>
              <a:ext cx="694372" cy="694372"/>
            </a:xfrm>
            <a:prstGeom prst="rect">
              <a:avLst/>
            </a:prstGeom>
          </p:spPr>
        </p:pic>
        <p:pic>
          <p:nvPicPr>
            <p:cNvPr id="21" name="Picture 20" descr="Icon&#10;&#10;Description automatically generated">
              <a:extLst>
                <a:ext uri="{FF2B5EF4-FFF2-40B4-BE49-F238E27FC236}">
                  <a16:creationId xmlns:a16="http://schemas.microsoft.com/office/drawing/2014/main" id="{277D6AC6-D853-71ED-EF5C-795EC9F322A2}"/>
                </a:ext>
              </a:extLst>
            </p:cNvPr>
            <p:cNvPicPr>
              <a:picLocks noChangeAspect="1"/>
            </p:cNvPicPr>
            <p:nvPr/>
          </p:nvPicPr>
          <p:blipFill>
            <a:blip r:embed="rId7"/>
            <a:stretch>
              <a:fillRect/>
            </a:stretch>
          </p:blipFill>
          <p:spPr>
            <a:xfrm>
              <a:off x="6325464" y="3779235"/>
              <a:ext cx="694372" cy="694372"/>
            </a:xfrm>
            <a:prstGeom prst="rect">
              <a:avLst/>
            </a:prstGeom>
          </p:spPr>
        </p:pic>
      </p:grpSp>
      <p:grpSp>
        <p:nvGrpSpPr>
          <p:cNvPr id="28" name="Group 27">
            <a:extLst>
              <a:ext uri="{FF2B5EF4-FFF2-40B4-BE49-F238E27FC236}">
                <a16:creationId xmlns:a16="http://schemas.microsoft.com/office/drawing/2014/main" id="{3286565D-11A9-94F9-FA75-DD5543192B54}"/>
              </a:ext>
            </a:extLst>
          </p:cNvPr>
          <p:cNvGrpSpPr/>
          <p:nvPr/>
        </p:nvGrpSpPr>
        <p:grpSpPr>
          <a:xfrm>
            <a:off x="4089555" y="4299482"/>
            <a:ext cx="2727855" cy="2291647"/>
            <a:chOff x="4089555" y="4299482"/>
            <a:chExt cx="2727855" cy="2291647"/>
          </a:xfrm>
        </p:grpSpPr>
        <p:sp>
          <p:nvSpPr>
            <p:cNvPr id="23" name="Oval 22">
              <a:extLst>
                <a:ext uri="{FF2B5EF4-FFF2-40B4-BE49-F238E27FC236}">
                  <a16:creationId xmlns:a16="http://schemas.microsoft.com/office/drawing/2014/main" id="{E304F586-DADA-6C2A-FA10-6D613CF18EA3}"/>
                </a:ext>
              </a:extLst>
            </p:cNvPr>
            <p:cNvSpPr/>
            <p:nvPr/>
          </p:nvSpPr>
          <p:spPr>
            <a:xfrm>
              <a:off x="4089555" y="4299482"/>
              <a:ext cx="1559859" cy="142090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t>Education Access &amp; Quality</a:t>
              </a:r>
            </a:p>
          </p:txBody>
        </p:sp>
        <p:pic>
          <p:nvPicPr>
            <p:cNvPr id="25" name="Picture 24" descr="Icon&#10;&#10;Description automatically generated">
              <a:extLst>
                <a:ext uri="{FF2B5EF4-FFF2-40B4-BE49-F238E27FC236}">
                  <a16:creationId xmlns:a16="http://schemas.microsoft.com/office/drawing/2014/main" id="{F5BB9811-F5B8-0BCC-9BFD-64F2AA8D054F}"/>
                </a:ext>
              </a:extLst>
            </p:cNvPr>
            <p:cNvPicPr>
              <a:picLocks noChangeAspect="1"/>
            </p:cNvPicPr>
            <p:nvPr/>
          </p:nvPicPr>
          <p:blipFill>
            <a:blip r:embed="rId8"/>
            <a:stretch>
              <a:fillRect/>
            </a:stretch>
          </p:blipFill>
          <p:spPr>
            <a:xfrm>
              <a:off x="6123038" y="4997162"/>
              <a:ext cx="694372" cy="694372"/>
            </a:xfrm>
            <a:prstGeom prst="rect">
              <a:avLst/>
            </a:prstGeom>
          </p:spPr>
        </p:pic>
        <p:pic>
          <p:nvPicPr>
            <p:cNvPr id="27" name="Picture 26" descr="A picture containing table, furniture, seat&#10;&#10;Description automatically generated">
              <a:extLst>
                <a:ext uri="{FF2B5EF4-FFF2-40B4-BE49-F238E27FC236}">
                  <a16:creationId xmlns:a16="http://schemas.microsoft.com/office/drawing/2014/main" id="{551403D4-86CF-3651-FC61-4C06CD4DFD96}"/>
                </a:ext>
              </a:extLst>
            </p:cNvPr>
            <p:cNvPicPr>
              <a:picLocks noChangeAspect="1"/>
            </p:cNvPicPr>
            <p:nvPr/>
          </p:nvPicPr>
          <p:blipFill rotWithShape="1">
            <a:blip r:embed="rId9"/>
            <a:srcRect l="20297" r="16856"/>
            <a:stretch/>
          </p:blipFill>
          <p:spPr>
            <a:xfrm>
              <a:off x="5287977" y="5896757"/>
              <a:ext cx="835061" cy="694372"/>
            </a:xfrm>
            <a:prstGeom prst="rect">
              <a:avLst/>
            </a:prstGeom>
          </p:spPr>
        </p:pic>
      </p:grpSp>
      <p:grpSp>
        <p:nvGrpSpPr>
          <p:cNvPr id="34" name="Group 33">
            <a:extLst>
              <a:ext uri="{FF2B5EF4-FFF2-40B4-BE49-F238E27FC236}">
                <a16:creationId xmlns:a16="http://schemas.microsoft.com/office/drawing/2014/main" id="{09373658-D6D3-DA82-978D-38413909ACC1}"/>
              </a:ext>
            </a:extLst>
          </p:cNvPr>
          <p:cNvGrpSpPr/>
          <p:nvPr/>
        </p:nvGrpSpPr>
        <p:grpSpPr>
          <a:xfrm>
            <a:off x="1430002" y="4352374"/>
            <a:ext cx="2665641" cy="2234257"/>
            <a:chOff x="1430002" y="4352374"/>
            <a:chExt cx="2665641" cy="2234257"/>
          </a:xfrm>
        </p:grpSpPr>
        <p:sp>
          <p:nvSpPr>
            <p:cNvPr id="29" name="Oval 28">
              <a:extLst>
                <a:ext uri="{FF2B5EF4-FFF2-40B4-BE49-F238E27FC236}">
                  <a16:creationId xmlns:a16="http://schemas.microsoft.com/office/drawing/2014/main" id="{FA362EDC-6958-5689-2980-7CD07246289E}"/>
                </a:ext>
              </a:extLst>
            </p:cNvPr>
            <p:cNvSpPr/>
            <p:nvPr/>
          </p:nvSpPr>
          <p:spPr>
            <a:xfrm>
              <a:off x="2535784" y="4352374"/>
              <a:ext cx="1559859" cy="142090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400" dirty="0"/>
                <a:t>Healthcare Access &amp; Quality</a:t>
              </a:r>
            </a:p>
          </p:txBody>
        </p:sp>
        <p:pic>
          <p:nvPicPr>
            <p:cNvPr id="31" name="Picture 30" descr="A picture containing icon&#10;&#10;Description automatically generated">
              <a:extLst>
                <a:ext uri="{FF2B5EF4-FFF2-40B4-BE49-F238E27FC236}">
                  <a16:creationId xmlns:a16="http://schemas.microsoft.com/office/drawing/2014/main" id="{85990792-372A-B2B4-D85B-0ECB031F513C}"/>
                </a:ext>
              </a:extLst>
            </p:cNvPr>
            <p:cNvPicPr>
              <a:picLocks noChangeAspect="1"/>
            </p:cNvPicPr>
            <p:nvPr/>
          </p:nvPicPr>
          <p:blipFill>
            <a:blip r:embed="rId10"/>
            <a:stretch>
              <a:fillRect/>
            </a:stretch>
          </p:blipFill>
          <p:spPr>
            <a:xfrm>
              <a:off x="2358659" y="5826172"/>
              <a:ext cx="760459" cy="760459"/>
            </a:xfrm>
            <a:prstGeom prst="rect">
              <a:avLst/>
            </a:prstGeom>
          </p:spPr>
        </p:pic>
        <p:pic>
          <p:nvPicPr>
            <p:cNvPr id="33" name="Picture 32" descr="Icon&#10;&#10;Description automatically generated">
              <a:extLst>
                <a:ext uri="{FF2B5EF4-FFF2-40B4-BE49-F238E27FC236}">
                  <a16:creationId xmlns:a16="http://schemas.microsoft.com/office/drawing/2014/main" id="{1B026D76-CE8E-04FB-9176-4BFC4B7560CA}"/>
                </a:ext>
              </a:extLst>
            </p:cNvPr>
            <p:cNvPicPr>
              <a:picLocks noChangeAspect="1"/>
            </p:cNvPicPr>
            <p:nvPr/>
          </p:nvPicPr>
          <p:blipFill>
            <a:blip r:embed="rId11"/>
            <a:stretch>
              <a:fillRect/>
            </a:stretch>
          </p:blipFill>
          <p:spPr>
            <a:xfrm>
              <a:off x="1430002" y="4895518"/>
              <a:ext cx="760460" cy="760459"/>
            </a:xfrm>
            <a:prstGeom prst="rect">
              <a:avLst/>
            </a:prstGeom>
          </p:spPr>
        </p:pic>
      </p:grpSp>
      <p:grpSp>
        <p:nvGrpSpPr>
          <p:cNvPr id="39" name="Group 38">
            <a:extLst>
              <a:ext uri="{FF2B5EF4-FFF2-40B4-BE49-F238E27FC236}">
                <a16:creationId xmlns:a16="http://schemas.microsoft.com/office/drawing/2014/main" id="{624B141C-21DC-1971-D1B5-118F91C584B2}"/>
              </a:ext>
            </a:extLst>
          </p:cNvPr>
          <p:cNvGrpSpPr/>
          <p:nvPr/>
        </p:nvGrpSpPr>
        <p:grpSpPr>
          <a:xfrm>
            <a:off x="1214165" y="2398632"/>
            <a:ext cx="2440980" cy="1953742"/>
            <a:chOff x="1214165" y="2398632"/>
            <a:chExt cx="2440980" cy="1953742"/>
          </a:xfrm>
        </p:grpSpPr>
        <p:sp>
          <p:nvSpPr>
            <p:cNvPr id="17" name="Oval 16">
              <a:extLst>
                <a:ext uri="{FF2B5EF4-FFF2-40B4-BE49-F238E27FC236}">
                  <a16:creationId xmlns:a16="http://schemas.microsoft.com/office/drawing/2014/main" id="{D9D1DD0F-4E14-8994-8427-2232825A0FE7}"/>
                </a:ext>
              </a:extLst>
            </p:cNvPr>
            <p:cNvSpPr/>
            <p:nvPr/>
          </p:nvSpPr>
          <p:spPr>
            <a:xfrm>
              <a:off x="2095286" y="2931468"/>
              <a:ext cx="1559859" cy="142090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400" dirty="0"/>
                <a:t>Social &amp; Community Support</a:t>
              </a:r>
            </a:p>
          </p:txBody>
        </p:sp>
        <p:pic>
          <p:nvPicPr>
            <p:cNvPr id="36" name="Picture 35" descr="Icon&#10;&#10;Description automatically generated">
              <a:extLst>
                <a:ext uri="{FF2B5EF4-FFF2-40B4-BE49-F238E27FC236}">
                  <a16:creationId xmlns:a16="http://schemas.microsoft.com/office/drawing/2014/main" id="{7C8FD9E9-C52C-99E0-156B-F609BFBA6E93}"/>
                </a:ext>
              </a:extLst>
            </p:cNvPr>
            <p:cNvPicPr>
              <a:picLocks noChangeAspect="1"/>
            </p:cNvPicPr>
            <p:nvPr/>
          </p:nvPicPr>
          <p:blipFill>
            <a:blip r:embed="rId12"/>
            <a:stretch>
              <a:fillRect/>
            </a:stretch>
          </p:blipFill>
          <p:spPr>
            <a:xfrm>
              <a:off x="1616966" y="2398632"/>
              <a:ext cx="613559" cy="613559"/>
            </a:xfrm>
            <a:prstGeom prst="rect">
              <a:avLst/>
            </a:prstGeom>
          </p:spPr>
        </p:pic>
        <p:pic>
          <p:nvPicPr>
            <p:cNvPr id="38" name="Picture 37" descr="Icon&#10;&#10;Description automatically generated">
              <a:extLst>
                <a:ext uri="{FF2B5EF4-FFF2-40B4-BE49-F238E27FC236}">
                  <a16:creationId xmlns:a16="http://schemas.microsoft.com/office/drawing/2014/main" id="{854DB741-89CA-8420-2B1E-C750278A88A1}"/>
                </a:ext>
              </a:extLst>
            </p:cNvPr>
            <p:cNvPicPr>
              <a:picLocks noChangeAspect="1"/>
            </p:cNvPicPr>
            <p:nvPr/>
          </p:nvPicPr>
          <p:blipFill rotWithShape="1">
            <a:blip r:embed="rId13"/>
            <a:srcRect b="9027"/>
            <a:stretch/>
          </p:blipFill>
          <p:spPr>
            <a:xfrm>
              <a:off x="1214165" y="3555335"/>
              <a:ext cx="782047" cy="764150"/>
            </a:xfrm>
            <a:prstGeom prst="rect">
              <a:avLst/>
            </a:prstGeom>
          </p:spPr>
        </p:pic>
      </p:grpSp>
    </p:spTree>
    <p:extLst>
      <p:ext uri="{BB962C8B-B14F-4D97-AF65-F5344CB8AC3E}">
        <p14:creationId xmlns:p14="http://schemas.microsoft.com/office/powerpoint/2010/main" val="542241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3DD2A-3833-C668-15AD-B64372A274B8}"/>
              </a:ext>
            </a:extLst>
          </p:cNvPr>
          <p:cNvSpPr>
            <a:spLocks noGrp="1"/>
          </p:cNvSpPr>
          <p:nvPr>
            <p:ph type="title"/>
          </p:nvPr>
        </p:nvSpPr>
        <p:spPr>
          <a:xfrm>
            <a:off x="8787865" y="2921173"/>
            <a:ext cx="2745667" cy="1274309"/>
          </a:xfrm>
        </p:spPr>
        <p:txBody>
          <a:bodyPr vert="horz" lIns="182880" tIns="182880" rIns="182880" bIns="182880" rtlCol="0" anchor="ctr">
            <a:normAutofit/>
          </a:bodyPr>
          <a:lstStyle/>
          <a:p>
            <a:r>
              <a:rPr lang="en-US" sz="1400" dirty="0"/>
              <a:t>SOCIAL Determinants of Health: Economic Stability</a:t>
            </a:r>
          </a:p>
        </p:txBody>
      </p:sp>
      <p:sp>
        <p:nvSpPr>
          <p:cNvPr id="14" name="Rectangle 9">
            <a:extLst>
              <a:ext uri="{FF2B5EF4-FFF2-40B4-BE49-F238E27FC236}">
                <a16:creationId xmlns:a16="http://schemas.microsoft.com/office/drawing/2014/main" id="{B8AFBB67-2575-4F5A-96CF-CD2EB02A1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3542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Diagram&#10;&#10;Description automatically generated">
            <a:extLst>
              <a:ext uri="{FF2B5EF4-FFF2-40B4-BE49-F238E27FC236}">
                <a16:creationId xmlns:a16="http://schemas.microsoft.com/office/drawing/2014/main" id="{9466B7B0-4A81-E01C-78CD-DF0D0EA3802E}"/>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950259" y="640080"/>
            <a:ext cx="6203575" cy="5619130"/>
          </a:xfrm>
          <a:prstGeom prst="rect">
            <a:avLst/>
          </a:prstGeom>
        </p:spPr>
      </p:pic>
      <p:grpSp>
        <p:nvGrpSpPr>
          <p:cNvPr id="15" name="Group 14">
            <a:extLst>
              <a:ext uri="{FF2B5EF4-FFF2-40B4-BE49-F238E27FC236}">
                <a16:creationId xmlns:a16="http://schemas.microsoft.com/office/drawing/2014/main" id="{351382EC-108A-EF1D-4452-7AFCDB3822D9}"/>
              </a:ext>
            </a:extLst>
          </p:cNvPr>
          <p:cNvGrpSpPr/>
          <p:nvPr/>
        </p:nvGrpSpPr>
        <p:grpSpPr>
          <a:xfrm>
            <a:off x="2415833" y="1396836"/>
            <a:ext cx="3164852" cy="2032164"/>
            <a:chOff x="2415833" y="1396836"/>
            <a:chExt cx="3164852" cy="2032164"/>
          </a:xfrm>
        </p:grpSpPr>
        <p:sp>
          <p:nvSpPr>
            <p:cNvPr id="6" name="Oval 5">
              <a:extLst>
                <a:ext uri="{FF2B5EF4-FFF2-40B4-BE49-F238E27FC236}">
                  <a16:creationId xmlns:a16="http://schemas.microsoft.com/office/drawing/2014/main" id="{2D278243-535F-9BB6-A541-C549C5DAF8A2}"/>
                </a:ext>
              </a:extLst>
            </p:cNvPr>
            <p:cNvSpPr/>
            <p:nvPr/>
          </p:nvSpPr>
          <p:spPr>
            <a:xfrm>
              <a:off x="3299012" y="2008094"/>
              <a:ext cx="1559859" cy="142090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t>Economic Stability</a:t>
              </a:r>
            </a:p>
          </p:txBody>
        </p:sp>
        <p:pic>
          <p:nvPicPr>
            <p:cNvPr id="8" name="Picture 7" descr="A picture containing icon&#10;&#10;Description automatically generated">
              <a:extLst>
                <a:ext uri="{FF2B5EF4-FFF2-40B4-BE49-F238E27FC236}">
                  <a16:creationId xmlns:a16="http://schemas.microsoft.com/office/drawing/2014/main" id="{885C84FB-E2BB-7A47-C29C-7A4DFBF39D66}"/>
                </a:ext>
              </a:extLst>
            </p:cNvPr>
            <p:cNvPicPr>
              <a:picLocks noChangeAspect="1"/>
            </p:cNvPicPr>
            <p:nvPr/>
          </p:nvPicPr>
          <p:blipFill rotWithShape="1">
            <a:blip r:embed="rId4"/>
            <a:srcRect t="14084" b="12706"/>
            <a:stretch/>
          </p:blipFill>
          <p:spPr>
            <a:xfrm>
              <a:off x="2415833" y="1541930"/>
              <a:ext cx="816099" cy="641723"/>
            </a:xfrm>
            <a:prstGeom prst="rect">
              <a:avLst/>
            </a:prstGeom>
          </p:spPr>
        </p:pic>
        <p:pic>
          <p:nvPicPr>
            <p:cNvPr id="13" name="Picture 12" descr="Icon&#10;&#10;Description automatically generated">
              <a:extLst>
                <a:ext uri="{FF2B5EF4-FFF2-40B4-BE49-F238E27FC236}">
                  <a16:creationId xmlns:a16="http://schemas.microsoft.com/office/drawing/2014/main" id="{4EFB0A9D-8A31-7C63-0423-138462E8967A}"/>
                </a:ext>
              </a:extLst>
            </p:cNvPr>
            <p:cNvPicPr>
              <a:picLocks noChangeAspect="1"/>
            </p:cNvPicPr>
            <p:nvPr/>
          </p:nvPicPr>
          <p:blipFill>
            <a:blip r:embed="rId5"/>
            <a:stretch>
              <a:fillRect/>
            </a:stretch>
          </p:blipFill>
          <p:spPr>
            <a:xfrm>
              <a:off x="4869485" y="1396836"/>
              <a:ext cx="711200" cy="711200"/>
            </a:xfrm>
            <a:prstGeom prst="rect">
              <a:avLst/>
            </a:prstGeom>
          </p:spPr>
        </p:pic>
      </p:grpSp>
    </p:spTree>
    <p:extLst>
      <p:ext uri="{BB962C8B-B14F-4D97-AF65-F5344CB8AC3E}">
        <p14:creationId xmlns:p14="http://schemas.microsoft.com/office/powerpoint/2010/main" val="1221178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{5F23CA0A-414D-894B-AB7B-A0716061C0C9}tf10001120</Template>
  <TotalTime>1909</TotalTime>
  <Words>2294</Words>
  <Application>Microsoft Macintosh PowerPoint</Application>
  <PresentationFormat>Widescreen</PresentationFormat>
  <Paragraphs>197</Paragraphs>
  <Slides>21</Slides>
  <Notes>18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Gill Sans MT</vt:lpstr>
      <vt:lpstr>Parcel</vt:lpstr>
      <vt:lpstr>Social Determinants of Disease: HIV and COVID‐19 Experiences </vt:lpstr>
      <vt:lpstr>Disclosures</vt:lpstr>
      <vt:lpstr>PowerPoint Presentation</vt:lpstr>
      <vt:lpstr>Background/Introduction</vt:lpstr>
      <vt:lpstr>Search Strategy</vt:lpstr>
      <vt:lpstr>Examining Race: COvID-19 &amp; HIV</vt:lpstr>
      <vt:lpstr>Examining Race: COvID-19 &amp; HIV</vt:lpstr>
      <vt:lpstr>SOCIAL Determinants of Health</vt:lpstr>
      <vt:lpstr>SOCIAL Determinants of Health: Economic Stability</vt:lpstr>
      <vt:lpstr>Economic Stability</vt:lpstr>
      <vt:lpstr>SOCIAL Determinants of Health: Neighborhood and the Built Environment</vt:lpstr>
      <vt:lpstr>Neighborhood &amp; built Environment</vt:lpstr>
      <vt:lpstr>SOCIAL Determinants of Health</vt:lpstr>
      <vt:lpstr>Social and community support</vt:lpstr>
      <vt:lpstr>SOCIAL Determinants of Health</vt:lpstr>
      <vt:lpstr>HealthCare Access &amp; Quality</vt:lpstr>
      <vt:lpstr>SOCIAL Determinants of Health</vt:lpstr>
      <vt:lpstr>Education Access and Quality</vt:lpstr>
      <vt:lpstr>Conclusion</vt:lpstr>
      <vt:lpstr>Acknowledgements</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Beltran, Raiza Jemie M.</dc:creator>
  <cp:lastModifiedBy>Beltran, Raiza Jemie M.</cp:lastModifiedBy>
  <cp:revision>6</cp:revision>
  <dcterms:created xsi:type="dcterms:W3CDTF">2022-06-17T04:32:06Z</dcterms:created>
  <dcterms:modified xsi:type="dcterms:W3CDTF">2022-06-19T23:45:25Z</dcterms:modified>
</cp:coreProperties>
</file>