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89" r:id="rId4"/>
    <p:sldId id="297" r:id="rId5"/>
    <p:sldId id="295" r:id="rId6"/>
    <p:sldId id="307" r:id="rId7"/>
    <p:sldId id="296" r:id="rId8"/>
    <p:sldId id="298" r:id="rId9"/>
    <p:sldId id="304" r:id="rId10"/>
    <p:sldId id="305" r:id="rId11"/>
    <p:sldId id="306" r:id="rId12"/>
    <p:sldId id="308" r:id="rId13"/>
    <p:sldId id="301" r:id="rId14"/>
    <p:sldId id="300" r:id="rId15"/>
    <p:sldId id="302"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isin Glasgow-Collins" initials="RG" lastIdx="10" clrIdx="0">
    <p:extLst>
      <p:ext uri="{19B8F6BF-5375-455C-9EA6-DF929625EA0E}">
        <p15:presenceInfo xmlns:p15="http://schemas.microsoft.com/office/powerpoint/2012/main" userId="S-1-5-21-2867577831-3469957244-3552622317-251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9900"/>
    <a:srgbClr val="1FCFCB"/>
    <a:srgbClr val="CEDE00"/>
    <a:srgbClr val="007298"/>
    <a:srgbClr val="FFC000"/>
    <a:srgbClr val="5B9BD5"/>
    <a:srgbClr val="242852"/>
    <a:srgbClr val="50568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94" autoAdjust="0"/>
    <p:restoredTop sz="64512" autoAdjust="0"/>
  </p:normalViewPr>
  <p:slideViewPr>
    <p:cSldViewPr snapToGrid="0">
      <p:cViewPr varScale="1">
        <p:scale>
          <a:sx n="73" d="100"/>
          <a:sy n="73" d="100"/>
        </p:scale>
        <p:origin x="205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Users\jacqu\Downloads\Book1%20(1).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F:\Users\jacqu\Downloads\Book1%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Users\jacqu\Downloads\Book1%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Users\jacqu\Downloads\Book1%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Users\jacqu\Downloads\Book1%20(1)%20(version%201).xlsb.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Users\jacqu\Downloads\Book1%2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Users\jacqu\Downloads\Book1%20(1)%20(version%201).xlsb.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Users\jacqu\Downloads\Book1%2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Sheet1!$L$43:$L$48</c:f>
              <c:strCache>
                <c:ptCount val="6"/>
                <c:pt idx="0">
                  <c:v>My child has not received RSE at school</c:v>
                </c:pt>
                <c:pt idx="1">
                  <c:v>Poor</c:v>
                </c:pt>
                <c:pt idx="2">
                  <c:v>Fair</c:v>
                </c:pt>
                <c:pt idx="3">
                  <c:v>Good</c:v>
                </c:pt>
                <c:pt idx="4">
                  <c:v>Very good</c:v>
                </c:pt>
                <c:pt idx="5">
                  <c:v>Excellent</c:v>
                </c:pt>
              </c:strCache>
            </c:strRef>
          </c:cat>
          <c:val>
            <c:numRef>
              <c:f>Sheet1!$M$43:$M$48</c:f>
              <c:numCache>
                <c:formatCode>0.0%</c:formatCode>
                <c:ptCount val="6"/>
                <c:pt idx="0">
                  <c:v>0.29399999999999998</c:v>
                </c:pt>
                <c:pt idx="1">
                  <c:v>2.8000000000000001E-2</c:v>
                </c:pt>
                <c:pt idx="2">
                  <c:v>0.151</c:v>
                </c:pt>
                <c:pt idx="3">
                  <c:v>0.312</c:v>
                </c:pt>
                <c:pt idx="4">
                  <c:v>0.151</c:v>
                </c:pt>
                <c:pt idx="5">
                  <c:v>6.5000000000000002E-2</c:v>
                </c:pt>
              </c:numCache>
            </c:numRef>
          </c:val>
          <c:extLst>
            <c:ext xmlns:c16="http://schemas.microsoft.com/office/drawing/2014/chart" uri="{C3380CC4-5D6E-409C-BE32-E72D297353CC}">
              <c16:uniqueId val="{00000000-6D96-40D7-943A-16D5851E350D}"/>
            </c:ext>
          </c:extLst>
        </c:ser>
        <c:dLbls>
          <c:dLblPos val="outEnd"/>
          <c:showLegendKey val="0"/>
          <c:showVal val="1"/>
          <c:showCatName val="0"/>
          <c:showSerName val="0"/>
          <c:showPercent val="0"/>
          <c:showBubbleSize val="0"/>
        </c:dLbls>
        <c:gapWidth val="182"/>
        <c:axId val="1525515967"/>
        <c:axId val="1525514303"/>
      </c:barChart>
      <c:catAx>
        <c:axId val="15255159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crossAx val="1525514303"/>
        <c:crosses val="autoZero"/>
        <c:auto val="1"/>
        <c:lblAlgn val="ctr"/>
        <c:lblOffset val="100"/>
        <c:noMultiLvlLbl val="0"/>
      </c:catAx>
      <c:valAx>
        <c:axId val="1525514303"/>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55159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rgbClr val="FF5050"/>
            </a:solidFill>
          </c:spPr>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A305-4765-B87E-DB43B3DD0A30}"/>
              </c:ext>
            </c:extLst>
          </c:dPt>
          <c:dPt>
            <c:idx val="1"/>
            <c:bubble3D val="0"/>
            <c:spPr>
              <a:solidFill>
                <a:srgbClr val="FF5050"/>
              </a:solidFill>
              <a:ln w="19050">
                <a:solidFill>
                  <a:schemeClr val="lt1"/>
                </a:solidFill>
              </a:ln>
              <a:effectLst/>
            </c:spPr>
            <c:extLst>
              <c:ext xmlns:c16="http://schemas.microsoft.com/office/drawing/2014/chart" uri="{C3380CC4-5D6E-409C-BE32-E72D297353CC}">
                <c16:uniqueId val="{00000003-A305-4765-B87E-DB43B3DD0A30}"/>
              </c:ext>
            </c:extLst>
          </c:dPt>
          <c:dLbls>
            <c:delete val="1"/>
          </c:dLbls>
          <c:cat>
            <c:strRef>
              <c:f>Sheet1!$G$61:$G$62</c:f>
              <c:strCache>
                <c:ptCount val="2"/>
                <c:pt idx="0">
                  <c:v>regional WA, 14%</c:v>
                </c:pt>
                <c:pt idx="1">
                  <c:v>Perth metro, 86%</c:v>
                </c:pt>
              </c:strCache>
            </c:strRef>
          </c:cat>
          <c:val>
            <c:numRef>
              <c:f>Sheet1!$H$61:$H$62</c:f>
              <c:numCache>
                <c:formatCode>0%</c:formatCode>
                <c:ptCount val="2"/>
                <c:pt idx="0">
                  <c:v>0.14000000000000001</c:v>
                </c:pt>
                <c:pt idx="1">
                  <c:v>0.86</c:v>
                </c:pt>
              </c:numCache>
            </c:numRef>
          </c:val>
          <c:extLst>
            <c:ext xmlns:c16="http://schemas.microsoft.com/office/drawing/2014/chart" uri="{C3380CC4-5D6E-409C-BE32-E72D297353CC}">
              <c16:uniqueId val="{00000004-A305-4765-B87E-DB43B3DD0A30}"/>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B0E-4A90-A58B-683DE9DE5F90}"/>
              </c:ext>
            </c:extLst>
          </c:dPt>
          <c:dPt>
            <c:idx val="1"/>
            <c:bubble3D val="0"/>
            <c:spPr>
              <a:solidFill>
                <a:srgbClr val="7030A0"/>
              </a:solidFill>
              <a:ln w="19050">
                <a:solidFill>
                  <a:schemeClr val="lt1"/>
                </a:solidFill>
              </a:ln>
              <a:effectLst/>
            </c:spPr>
            <c:extLst>
              <c:ext xmlns:c16="http://schemas.microsoft.com/office/drawing/2014/chart" uri="{C3380CC4-5D6E-409C-BE32-E72D297353CC}">
                <c16:uniqueId val="{00000003-AB0E-4A90-A58B-683DE9DE5F9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B0E-4A90-A58B-683DE9DE5F90}"/>
              </c:ext>
            </c:extLst>
          </c:dPt>
          <c:cat>
            <c:strRef>
              <c:f>Sheet1!$A$2:$A$4</c:f>
              <c:strCache>
                <c:ptCount val="3"/>
                <c:pt idx="0">
                  <c:v>male, 29.5%</c:v>
                </c:pt>
                <c:pt idx="1">
                  <c:v>female, 70.3%</c:v>
                </c:pt>
                <c:pt idx="2">
                  <c:v>other, 0.2%</c:v>
                </c:pt>
              </c:strCache>
            </c:strRef>
          </c:cat>
          <c:val>
            <c:numRef>
              <c:f>Sheet1!$B$2:$B$4</c:f>
              <c:numCache>
                <c:formatCode>General</c:formatCode>
                <c:ptCount val="3"/>
                <c:pt idx="0">
                  <c:v>29.5</c:v>
                </c:pt>
                <c:pt idx="1">
                  <c:v>70.3</c:v>
                </c:pt>
                <c:pt idx="2">
                  <c:v>0.2</c:v>
                </c:pt>
              </c:numCache>
            </c:numRef>
          </c:val>
          <c:extLst>
            <c:ext xmlns:c16="http://schemas.microsoft.com/office/drawing/2014/chart" uri="{C3380CC4-5D6E-409C-BE32-E72D297353CC}">
              <c16:uniqueId val="{00000006-AB0E-4A90-A58B-683DE9DE5F90}"/>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EB1-49FB-9421-DC6F2F00C00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EB1-49FB-9421-DC6F2F00C00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DEB1-49FB-9421-DC6F2F00C004}"/>
              </c:ext>
            </c:extLst>
          </c:dPt>
          <c:dPt>
            <c:idx val="3"/>
            <c:bubble3D val="0"/>
            <c:spPr>
              <a:solidFill>
                <a:srgbClr val="FF9900"/>
              </a:solidFill>
              <a:ln w="19050">
                <a:solidFill>
                  <a:schemeClr val="lt1"/>
                </a:solidFill>
              </a:ln>
              <a:effectLst/>
            </c:spPr>
            <c:extLst>
              <c:ext xmlns:c16="http://schemas.microsoft.com/office/drawing/2014/chart" uri="{C3380CC4-5D6E-409C-BE32-E72D297353CC}">
                <c16:uniqueId val="{00000007-DEB1-49FB-9421-DC6F2F00C004}"/>
              </c:ext>
            </c:extLst>
          </c:dPt>
          <c:dPt>
            <c:idx val="4"/>
            <c:bubble3D val="0"/>
            <c:spPr>
              <a:solidFill>
                <a:schemeClr val="accent1"/>
              </a:solidFill>
              <a:ln w="19050">
                <a:solidFill>
                  <a:schemeClr val="lt1"/>
                </a:solidFill>
              </a:ln>
              <a:effectLst/>
            </c:spPr>
            <c:extLst>
              <c:ext xmlns:c16="http://schemas.microsoft.com/office/drawing/2014/chart" uri="{C3380CC4-5D6E-409C-BE32-E72D297353CC}">
                <c16:uniqueId val="{00000009-DEB1-49FB-9421-DC6F2F00C004}"/>
              </c:ext>
            </c:extLst>
          </c:dPt>
          <c:dPt>
            <c:idx val="5"/>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B-DEB1-49FB-9421-DC6F2F00C004}"/>
              </c:ext>
            </c:extLst>
          </c:dPt>
          <c:cat>
            <c:strRef>
              <c:f>Sheet1!$G$52:$G$57</c:f>
              <c:strCache>
                <c:ptCount val="6"/>
                <c:pt idx="0">
                  <c:v>18-24yrs, 0.2%</c:v>
                </c:pt>
                <c:pt idx="1">
                  <c:v>25-34yrs, 25.5%</c:v>
                </c:pt>
                <c:pt idx="2">
                  <c:v>35-44yrs, 43.2%</c:v>
                </c:pt>
                <c:pt idx="3">
                  <c:v>45-54yrs, 26.1%</c:v>
                </c:pt>
                <c:pt idx="4">
                  <c:v>55-64yrs, 4.5%</c:v>
                </c:pt>
                <c:pt idx="5">
                  <c:v>65+yrs, 0.5%</c:v>
                </c:pt>
              </c:strCache>
            </c:strRef>
          </c:cat>
          <c:val>
            <c:numRef>
              <c:f>Sheet1!$H$52:$H$57</c:f>
              <c:numCache>
                <c:formatCode>General</c:formatCode>
                <c:ptCount val="6"/>
                <c:pt idx="0">
                  <c:v>1</c:v>
                </c:pt>
                <c:pt idx="1">
                  <c:v>164</c:v>
                </c:pt>
                <c:pt idx="2">
                  <c:v>278</c:v>
                </c:pt>
                <c:pt idx="3">
                  <c:v>168</c:v>
                </c:pt>
                <c:pt idx="4">
                  <c:v>29</c:v>
                </c:pt>
                <c:pt idx="5">
                  <c:v>3</c:v>
                </c:pt>
              </c:numCache>
            </c:numRef>
          </c:val>
          <c:extLst>
            <c:ext xmlns:c16="http://schemas.microsoft.com/office/drawing/2014/chart" uri="{C3380CC4-5D6E-409C-BE32-E72D297353CC}">
              <c16:uniqueId val="{0000000C-DEB1-49FB-9421-DC6F2F00C004}"/>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13815190558862"/>
          <c:y val="0.12861789876765323"/>
          <c:w val="0.35119696015170077"/>
          <c:h val="0.65116248347121652"/>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9D6-4C22-8D5E-04C0EB88A7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9D6-4C22-8D5E-04C0EB88A77D}"/>
              </c:ext>
            </c:extLst>
          </c:dPt>
          <c:dPt>
            <c:idx val="2"/>
            <c:bubble3D val="0"/>
            <c:spPr>
              <a:solidFill>
                <a:srgbClr val="FF5050"/>
              </a:solidFill>
              <a:ln w="19050">
                <a:solidFill>
                  <a:schemeClr val="lt1"/>
                </a:solidFill>
              </a:ln>
              <a:effectLst/>
            </c:spPr>
            <c:extLst>
              <c:ext xmlns:c16="http://schemas.microsoft.com/office/drawing/2014/chart" uri="{C3380CC4-5D6E-409C-BE32-E72D297353CC}">
                <c16:uniqueId val="{00000005-F9D6-4C22-8D5E-04C0EB88A77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9D6-4C22-8D5E-04C0EB88A77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9D6-4C22-8D5E-04C0EB88A77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9D6-4C22-8D5E-04C0EB88A77D}"/>
              </c:ext>
            </c:extLst>
          </c:dPt>
          <c:cat>
            <c:strRef>
              <c:f>Sheet1!$E$86:$E$91</c:f>
              <c:strCache>
                <c:ptCount val="6"/>
                <c:pt idx="0">
                  <c:v>ALP, 37%</c:v>
                </c:pt>
                <c:pt idx="1">
                  <c:v>Greens, 6.2%</c:v>
                </c:pt>
                <c:pt idx="2">
                  <c:v>LNP, 16.3%</c:v>
                </c:pt>
                <c:pt idx="3">
                  <c:v>Other, 3.4%</c:v>
                </c:pt>
                <c:pt idx="4">
                  <c:v>Undecided, 26%</c:v>
                </c:pt>
                <c:pt idx="5">
                  <c:v>Don't know/prefer not to answer, 11%</c:v>
                </c:pt>
              </c:strCache>
            </c:strRef>
          </c:cat>
          <c:val>
            <c:numRef>
              <c:f>Sheet1!$F$86:$F$91</c:f>
              <c:numCache>
                <c:formatCode>0.00%</c:formatCode>
                <c:ptCount val="6"/>
                <c:pt idx="0" formatCode="0%">
                  <c:v>0.37</c:v>
                </c:pt>
                <c:pt idx="1">
                  <c:v>6.2E-2</c:v>
                </c:pt>
                <c:pt idx="2">
                  <c:v>0.16300000000000001</c:v>
                </c:pt>
                <c:pt idx="3">
                  <c:v>3.4000000000000002E-2</c:v>
                </c:pt>
                <c:pt idx="4" formatCode="0%">
                  <c:v>0.26</c:v>
                </c:pt>
                <c:pt idx="5" formatCode="0%">
                  <c:v>0.11</c:v>
                </c:pt>
              </c:numCache>
            </c:numRef>
          </c:val>
          <c:extLst>
            <c:ext xmlns:c16="http://schemas.microsoft.com/office/drawing/2014/chart" uri="{C3380CC4-5D6E-409C-BE32-E72D297353CC}">
              <c16:uniqueId val="{0000000C-F9D6-4C22-8D5E-04C0EB88A77D}"/>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ayout>
        <c:manualLayout>
          <c:xMode val="edge"/>
          <c:yMode val="edge"/>
          <c:x val="0.65031723708506894"/>
          <c:y val="0.12977945157959411"/>
          <c:w val="0.33765257187170827"/>
          <c:h val="0.8650735131468345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FE8-4E84-A885-17B74370F59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FE8-4E84-A885-17B74370F59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FE8-4E84-A885-17B74370F59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FE8-4E84-A885-17B74370F591}"/>
              </c:ext>
            </c:extLst>
          </c:dPt>
          <c:cat>
            <c:strRef>
              <c:f>Sheet1!$F$65:$F$68</c:f>
              <c:strCache>
                <c:ptCount val="4"/>
                <c:pt idx="0">
                  <c:v>Independent (non-faith), 11.2%</c:v>
                </c:pt>
                <c:pt idx="1">
                  <c:v>Independent (faith), 8.4%</c:v>
                </c:pt>
                <c:pt idx="2">
                  <c:v>Catholic, 13.8%</c:v>
                </c:pt>
                <c:pt idx="3">
                  <c:v>Government, 70.7%</c:v>
                </c:pt>
              </c:strCache>
            </c:strRef>
          </c:cat>
          <c:val>
            <c:numRef>
              <c:f>Sheet1!$G$65:$G$68</c:f>
              <c:numCache>
                <c:formatCode>0.00%</c:formatCode>
                <c:ptCount val="4"/>
                <c:pt idx="0">
                  <c:v>0.112</c:v>
                </c:pt>
                <c:pt idx="1">
                  <c:v>8.4000000000000005E-2</c:v>
                </c:pt>
                <c:pt idx="2">
                  <c:v>0.13800000000000001</c:v>
                </c:pt>
                <c:pt idx="3">
                  <c:v>0.70699999999999996</c:v>
                </c:pt>
              </c:numCache>
            </c:numRef>
          </c:val>
          <c:extLst>
            <c:ext xmlns:c16="http://schemas.microsoft.com/office/drawing/2014/chart" uri="{C3380CC4-5D6E-409C-BE32-E72D297353CC}">
              <c16:uniqueId val="{00000008-DFE8-4E84-A885-17B74370F591}"/>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840-4D32-8641-BA74665E270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840-4D32-8641-BA74665E270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840-4D32-8641-BA74665E270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840-4D32-8641-BA74665E2708}"/>
              </c:ext>
            </c:extLst>
          </c:dPt>
          <c:cat>
            <c:strRef>
              <c:f>Sheet1!$F$72:$F$75</c:f>
              <c:strCache>
                <c:ptCount val="4"/>
                <c:pt idx="0">
                  <c:v>Independent (non-faith), 6.3%</c:v>
                </c:pt>
                <c:pt idx="1">
                  <c:v>Independent (faith), 14.4%</c:v>
                </c:pt>
                <c:pt idx="2">
                  <c:v>Catholic, 19.7%</c:v>
                </c:pt>
                <c:pt idx="3">
                  <c:v>Government, 63.6%</c:v>
                </c:pt>
              </c:strCache>
            </c:strRef>
          </c:cat>
          <c:val>
            <c:numRef>
              <c:f>Sheet1!$G$72:$G$75</c:f>
              <c:numCache>
                <c:formatCode>0.00%</c:formatCode>
                <c:ptCount val="4"/>
                <c:pt idx="0">
                  <c:v>6.3E-2</c:v>
                </c:pt>
                <c:pt idx="1">
                  <c:v>0.14399999999999999</c:v>
                </c:pt>
                <c:pt idx="2">
                  <c:v>0.19700000000000001</c:v>
                </c:pt>
                <c:pt idx="3">
                  <c:v>0.63600000000000001</c:v>
                </c:pt>
              </c:numCache>
            </c:numRef>
          </c:val>
          <c:extLst>
            <c:ext xmlns:c16="http://schemas.microsoft.com/office/drawing/2014/chart" uri="{C3380CC4-5D6E-409C-BE32-E72D297353CC}">
              <c16:uniqueId val="{00000008-3840-4D32-8641-BA74665E2708}"/>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89213320781486"/>
          <c:y val="0.10855354537666409"/>
          <c:w val="0.35646987160724314"/>
          <c:h val="0.78782716130924746"/>
        </c:manualLayout>
      </c:layout>
      <c:doughnutChart>
        <c:varyColors val="1"/>
        <c:ser>
          <c:idx val="0"/>
          <c:order val="0"/>
          <c:dPt>
            <c:idx val="0"/>
            <c:bubble3D val="0"/>
            <c:spPr>
              <a:solidFill>
                <a:srgbClr val="FF5050"/>
              </a:solidFill>
              <a:ln w="19050">
                <a:solidFill>
                  <a:schemeClr val="lt1"/>
                </a:solidFill>
              </a:ln>
              <a:effectLst/>
            </c:spPr>
            <c:extLst>
              <c:ext xmlns:c16="http://schemas.microsoft.com/office/drawing/2014/chart" uri="{C3380CC4-5D6E-409C-BE32-E72D297353CC}">
                <c16:uniqueId val="{00000001-AB70-4A78-B803-FBC8C372D6C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AB70-4A78-B803-FBC8C372D6C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AB70-4A78-B803-FBC8C372D6C2}"/>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AB70-4A78-B803-FBC8C372D6C2}"/>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AB70-4A78-B803-FBC8C372D6C2}"/>
              </c:ext>
            </c:extLst>
          </c:dPt>
          <c:cat>
            <c:strRef>
              <c:f>Sheet1!$B$79:$B$83</c:f>
              <c:strCache>
                <c:ptCount val="5"/>
                <c:pt idx="0">
                  <c:v>no religion, 47%</c:v>
                </c:pt>
                <c:pt idx="1">
                  <c:v>Catholic, 18.5%</c:v>
                </c:pt>
                <c:pt idx="2">
                  <c:v>Anglican, 7.8%</c:v>
                </c:pt>
                <c:pt idx="3">
                  <c:v>Other, 19.4%</c:v>
                </c:pt>
                <c:pt idx="4">
                  <c:v>Don't know/prefer not to answer, 7.3%</c:v>
                </c:pt>
              </c:strCache>
            </c:strRef>
          </c:cat>
          <c:val>
            <c:numRef>
              <c:f>Sheet1!$C$79:$C$83</c:f>
              <c:numCache>
                <c:formatCode>0.00%</c:formatCode>
                <c:ptCount val="5"/>
                <c:pt idx="0" formatCode="0%">
                  <c:v>0.47</c:v>
                </c:pt>
                <c:pt idx="1">
                  <c:v>0.185</c:v>
                </c:pt>
                <c:pt idx="2">
                  <c:v>7.8E-2</c:v>
                </c:pt>
                <c:pt idx="3">
                  <c:v>0.19400000000000001</c:v>
                </c:pt>
                <c:pt idx="4">
                  <c:v>7.2999999999999995E-2</c:v>
                </c:pt>
              </c:numCache>
            </c:numRef>
          </c:val>
          <c:extLst>
            <c:ext xmlns:c16="http://schemas.microsoft.com/office/drawing/2014/chart" uri="{C3380CC4-5D6E-409C-BE32-E72D297353CC}">
              <c16:uniqueId val="{0000000A-AB70-4A78-B803-FBC8C372D6C2}"/>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layout>
        <c:manualLayout>
          <c:xMode val="edge"/>
          <c:yMode val="edge"/>
          <c:x val="0.64736459517210887"/>
          <c:y val="5.9180719895720213E-2"/>
          <c:w val="0.33923973416098185"/>
          <c:h val="0.8915066758099262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28353180037277947"/>
          <c:y val="3.6505687126140086E-2"/>
          <c:w val="0.69714452812963601"/>
          <c:h val="0.88526784046070262"/>
        </c:manualLayout>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Sheet1!$J$31:$J$34</c:f>
              <c:strCache>
                <c:ptCount val="4"/>
                <c:pt idx="0">
                  <c:v>I don't know/prefer not to answer</c:v>
                </c:pt>
                <c:pt idx="1">
                  <c:v>Strongly disagree, disagree</c:v>
                </c:pt>
                <c:pt idx="2">
                  <c:v>Neither agree or disagree</c:v>
                </c:pt>
                <c:pt idx="3">
                  <c:v>Strongly agree, agree</c:v>
                </c:pt>
              </c:strCache>
            </c:strRef>
          </c:cat>
          <c:val>
            <c:numRef>
              <c:f>Sheet1!$K$31:$K$34</c:f>
              <c:numCache>
                <c:formatCode>0.00%</c:formatCode>
                <c:ptCount val="4"/>
                <c:pt idx="0">
                  <c:v>2E-3</c:v>
                </c:pt>
                <c:pt idx="1">
                  <c:v>2.8000000000000001E-2</c:v>
                </c:pt>
                <c:pt idx="2">
                  <c:v>4.4999999999999998E-2</c:v>
                </c:pt>
                <c:pt idx="3">
                  <c:v>0.92600000000000005</c:v>
                </c:pt>
              </c:numCache>
            </c:numRef>
          </c:val>
          <c:extLst>
            <c:ext xmlns:c16="http://schemas.microsoft.com/office/drawing/2014/chart" uri="{C3380CC4-5D6E-409C-BE32-E72D297353CC}">
              <c16:uniqueId val="{00000000-3FB2-45C5-BA8E-CFBD2C4B009B}"/>
            </c:ext>
          </c:extLst>
        </c:ser>
        <c:dLbls>
          <c:dLblPos val="outEnd"/>
          <c:showLegendKey val="0"/>
          <c:showVal val="1"/>
          <c:showCatName val="0"/>
          <c:showSerName val="0"/>
          <c:showPercent val="0"/>
          <c:showBubbleSize val="0"/>
        </c:dLbls>
        <c:gapWidth val="182"/>
        <c:axId val="1334418127"/>
        <c:axId val="1334410639"/>
      </c:barChart>
      <c:catAx>
        <c:axId val="133441812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j-lt"/>
                <a:ea typeface="+mn-ea"/>
                <a:cs typeface="+mn-cs"/>
              </a:defRPr>
            </a:pPr>
            <a:endParaRPr lang="en-US"/>
          </a:p>
        </c:txPr>
        <c:crossAx val="1334410639"/>
        <c:crosses val="autoZero"/>
        <c:auto val="1"/>
        <c:lblAlgn val="ctr"/>
        <c:lblOffset val="100"/>
        <c:noMultiLvlLbl val="0"/>
      </c:catAx>
      <c:valAx>
        <c:axId val="1334410639"/>
        <c:scaling>
          <c:orientation val="minMax"/>
        </c:scaling>
        <c:delete val="1"/>
        <c:axPos val="b"/>
        <c:numFmt formatCode="0.00%" sourceLinked="1"/>
        <c:majorTickMark val="out"/>
        <c:minorTickMark val="none"/>
        <c:tickLblPos val="nextTo"/>
        <c:crossAx val="13344181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148DB-D3A7-43D8-B276-BAD177885D50}" type="datetimeFigureOut">
              <a:rPr lang="en-AU" smtClean="0"/>
              <a:t>15/06/2022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A27B3-A92C-42A2-A420-626AB99F384F}" type="slidenum">
              <a:rPr lang="en-AU" smtClean="0"/>
              <a:t>‹#›</a:t>
            </a:fld>
            <a:endParaRPr lang="en-AU"/>
          </a:p>
        </p:txBody>
      </p:sp>
    </p:spTree>
    <p:extLst>
      <p:ext uri="{BB962C8B-B14F-4D97-AF65-F5344CB8AC3E}">
        <p14:creationId xmlns:p14="http://schemas.microsoft.com/office/powerpoint/2010/main" val="51584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51A27B3-A92C-42A2-A420-626AB99F384F}" type="slidenum">
              <a:rPr lang="en-AU" smtClean="0"/>
              <a:t>1</a:t>
            </a:fld>
            <a:endParaRPr lang="en-AU"/>
          </a:p>
        </p:txBody>
      </p:sp>
    </p:spTree>
    <p:extLst>
      <p:ext uri="{BB962C8B-B14F-4D97-AF65-F5344CB8AC3E}">
        <p14:creationId xmlns:p14="http://schemas.microsoft.com/office/powerpoint/2010/main" val="2926991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10</a:t>
            </a:fld>
            <a:endParaRPr lang="en-AU"/>
          </a:p>
        </p:txBody>
      </p:sp>
    </p:spTree>
    <p:extLst>
      <p:ext uri="{BB962C8B-B14F-4D97-AF65-F5344CB8AC3E}">
        <p14:creationId xmlns:p14="http://schemas.microsoft.com/office/powerpoint/2010/main" val="4180885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11</a:t>
            </a:fld>
            <a:endParaRPr lang="en-AU"/>
          </a:p>
        </p:txBody>
      </p:sp>
    </p:spTree>
    <p:extLst>
      <p:ext uri="{BB962C8B-B14F-4D97-AF65-F5344CB8AC3E}">
        <p14:creationId xmlns:p14="http://schemas.microsoft.com/office/powerpoint/2010/main" val="496967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12</a:t>
            </a:fld>
            <a:endParaRPr lang="en-AU"/>
          </a:p>
        </p:txBody>
      </p:sp>
    </p:spTree>
    <p:extLst>
      <p:ext uri="{BB962C8B-B14F-4D97-AF65-F5344CB8AC3E}">
        <p14:creationId xmlns:p14="http://schemas.microsoft.com/office/powerpoint/2010/main" val="4025643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13</a:t>
            </a:fld>
            <a:endParaRPr lang="en-AU"/>
          </a:p>
        </p:txBody>
      </p:sp>
    </p:spTree>
    <p:extLst>
      <p:ext uri="{BB962C8B-B14F-4D97-AF65-F5344CB8AC3E}">
        <p14:creationId xmlns:p14="http://schemas.microsoft.com/office/powerpoint/2010/main" val="3031554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14</a:t>
            </a:fld>
            <a:endParaRPr lang="en-AU"/>
          </a:p>
        </p:txBody>
      </p:sp>
    </p:spTree>
    <p:extLst>
      <p:ext uri="{BB962C8B-B14F-4D97-AF65-F5344CB8AC3E}">
        <p14:creationId xmlns:p14="http://schemas.microsoft.com/office/powerpoint/2010/main" val="3777266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15</a:t>
            </a:fld>
            <a:endParaRPr lang="en-AU"/>
          </a:p>
        </p:txBody>
      </p:sp>
    </p:spTree>
    <p:extLst>
      <p:ext uri="{BB962C8B-B14F-4D97-AF65-F5344CB8AC3E}">
        <p14:creationId xmlns:p14="http://schemas.microsoft.com/office/powerpoint/2010/main" val="421216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51A27B3-A92C-42A2-A420-626AB99F384F}" type="slidenum">
              <a:rPr lang="en-AU" smtClean="0"/>
              <a:t>16</a:t>
            </a:fld>
            <a:endParaRPr lang="en-AU"/>
          </a:p>
        </p:txBody>
      </p:sp>
    </p:spTree>
    <p:extLst>
      <p:ext uri="{BB962C8B-B14F-4D97-AF65-F5344CB8AC3E}">
        <p14:creationId xmlns:p14="http://schemas.microsoft.com/office/powerpoint/2010/main" val="1556201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51A27B3-A92C-42A2-A420-626AB99F384F}" type="slidenum">
              <a:rPr lang="en-AU" smtClean="0"/>
              <a:t>2</a:t>
            </a:fld>
            <a:endParaRPr lang="en-AU"/>
          </a:p>
        </p:txBody>
      </p:sp>
    </p:spTree>
    <p:extLst>
      <p:ext uri="{BB962C8B-B14F-4D97-AF65-F5344CB8AC3E}">
        <p14:creationId xmlns:p14="http://schemas.microsoft.com/office/powerpoint/2010/main" val="363990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3</a:t>
            </a:fld>
            <a:endParaRPr lang="en-AU"/>
          </a:p>
        </p:txBody>
      </p:sp>
    </p:spTree>
    <p:extLst>
      <p:ext uri="{BB962C8B-B14F-4D97-AF65-F5344CB8AC3E}">
        <p14:creationId xmlns:p14="http://schemas.microsoft.com/office/powerpoint/2010/main" val="112413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4</a:t>
            </a:fld>
            <a:endParaRPr lang="en-AU"/>
          </a:p>
        </p:txBody>
      </p:sp>
    </p:spTree>
    <p:extLst>
      <p:ext uri="{BB962C8B-B14F-4D97-AF65-F5344CB8AC3E}">
        <p14:creationId xmlns:p14="http://schemas.microsoft.com/office/powerpoint/2010/main" val="7002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5</a:t>
            </a:fld>
            <a:endParaRPr lang="en-AU"/>
          </a:p>
        </p:txBody>
      </p:sp>
    </p:spTree>
    <p:extLst>
      <p:ext uri="{BB962C8B-B14F-4D97-AF65-F5344CB8AC3E}">
        <p14:creationId xmlns:p14="http://schemas.microsoft.com/office/powerpoint/2010/main" val="3866895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6</a:t>
            </a:fld>
            <a:endParaRPr lang="en-AU"/>
          </a:p>
        </p:txBody>
      </p:sp>
    </p:spTree>
    <p:extLst>
      <p:ext uri="{BB962C8B-B14F-4D97-AF65-F5344CB8AC3E}">
        <p14:creationId xmlns:p14="http://schemas.microsoft.com/office/powerpoint/2010/main" val="1243376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7</a:t>
            </a:fld>
            <a:endParaRPr lang="en-AU"/>
          </a:p>
        </p:txBody>
      </p:sp>
    </p:spTree>
    <p:extLst>
      <p:ext uri="{BB962C8B-B14F-4D97-AF65-F5344CB8AC3E}">
        <p14:creationId xmlns:p14="http://schemas.microsoft.com/office/powerpoint/2010/main" val="3432613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8</a:t>
            </a:fld>
            <a:endParaRPr lang="en-AU"/>
          </a:p>
        </p:txBody>
      </p:sp>
    </p:spTree>
    <p:extLst>
      <p:ext uri="{BB962C8B-B14F-4D97-AF65-F5344CB8AC3E}">
        <p14:creationId xmlns:p14="http://schemas.microsoft.com/office/powerpoint/2010/main" val="3693807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051A27B3-A92C-42A2-A420-626AB99F384F}" type="slidenum">
              <a:rPr lang="en-AU" smtClean="0"/>
              <a:t>9</a:t>
            </a:fld>
            <a:endParaRPr lang="en-AU"/>
          </a:p>
        </p:txBody>
      </p:sp>
    </p:spTree>
    <p:extLst>
      <p:ext uri="{BB962C8B-B14F-4D97-AF65-F5344CB8AC3E}">
        <p14:creationId xmlns:p14="http://schemas.microsoft.com/office/powerpoint/2010/main" val="168968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3ED3C443-97AF-4090-BB56-5A1F9BF5D376}"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305839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ED3C443-97AF-4090-BB56-5A1F9BF5D376}"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359477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ED3C443-97AF-4090-BB56-5A1F9BF5D376}"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19064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ED3C443-97AF-4090-BB56-5A1F9BF5D376}"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103303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D3C443-97AF-4090-BB56-5A1F9BF5D376}"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309226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3ED3C443-97AF-4090-BB56-5A1F9BF5D376}" type="datetimeFigureOut">
              <a:rPr lang="en-AU" smtClean="0"/>
              <a:t>15/06/2022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304657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3ED3C443-97AF-4090-BB56-5A1F9BF5D376}" type="datetimeFigureOut">
              <a:rPr lang="en-AU" smtClean="0"/>
              <a:t>15/06/2022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257463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3ED3C443-97AF-4090-BB56-5A1F9BF5D376}" type="datetimeFigureOut">
              <a:rPr lang="en-AU" smtClean="0"/>
              <a:t>15/06/2022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2819232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3C443-97AF-4090-BB56-5A1F9BF5D376}" type="datetimeFigureOut">
              <a:rPr lang="en-AU" smtClean="0"/>
              <a:t>15/06/2022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28627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D3C443-97AF-4090-BB56-5A1F9BF5D376}" type="datetimeFigureOut">
              <a:rPr lang="en-AU" smtClean="0"/>
              <a:t>15/06/2022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376286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D3C443-97AF-4090-BB56-5A1F9BF5D376}" type="datetimeFigureOut">
              <a:rPr lang="en-AU" smtClean="0"/>
              <a:t>15/06/2022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97F4FE2-C42D-4ADF-9A67-22EC0CA5C00E}" type="slidenum">
              <a:rPr lang="en-AU" smtClean="0"/>
              <a:t>‹#›</a:t>
            </a:fld>
            <a:endParaRPr lang="en-AU"/>
          </a:p>
        </p:txBody>
      </p:sp>
    </p:spTree>
    <p:extLst>
      <p:ext uri="{BB962C8B-B14F-4D97-AF65-F5344CB8AC3E}">
        <p14:creationId xmlns:p14="http://schemas.microsoft.com/office/powerpoint/2010/main" val="182180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3C443-97AF-4090-BB56-5A1F9BF5D376}" type="datetimeFigureOut">
              <a:rPr lang="en-AU" smtClean="0"/>
              <a:t>15/06/2022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F4FE2-C42D-4ADF-9A67-22EC0CA5C00E}" type="slidenum">
              <a:rPr lang="en-AU" smtClean="0"/>
              <a:t>‹#›</a:t>
            </a:fld>
            <a:endParaRPr lang="en-AU"/>
          </a:p>
        </p:txBody>
      </p:sp>
    </p:spTree>
    <p:extLst>
      <p:ext uri="{BB962C8B-B14F-4D97-AF65-F5344CB8AC3E}">
        <p14:creationId xmlns:p14="http://schemas.microsoft.com/office/powerpoint/2010/main" val="227166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mailto:jacqui.hendriks@curtin.edu.a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chart" Target="../charts/chart5.xml"/><Relationship Id="rId7"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5046" y="1050182"/>
            <a:ext cx="10422340" cy="1624950"/>
          </a:xfrm>
        </p:spPr>
        <p:txBody>
          <a:bodyPr>
            <a:noAutofit/>
          </a:bodyPr>
          <a:lstStyle/>
          <a:p>
            <a:r>
              <a:rPr lang="en-US" sz="3800" b="1" dirty="0">
                <a:solidFill>
                  <a:srgbClr val="007298"/>
                </a:solidFill>
                <a:latin typeface="+mn-lt"/>
              </a:rPr>
              <a:t>Western Australian parents and their support for school-based relationships and sexuality education</a:t>
            </a:r>
            <a:endParaRPr lang="en-AU" sz="3800" dirty="0">
              <a:solidFill>
                <a:srgbClr val="007298"/>
              </a:solidFill>
              <a:latin typeface="+mn-lt"/>
            </a:endParaRPr>
          </a:p>
        </p:txBody>
      </p:sp>
      <p:sp>
        <p:nvSpPr>
          <p:cNvPr id="3" name="Subtitle 2"/>
          <p:cNvSpPr>
            <a:spLocks noGrp="1"/>
          </p:cNvSpPr>
          <p:nvPr>
            <p:ph type="subTitle" idx="1"/>
          </p:nvPr>
        </p:nvSpPr>
        <p:spPr>
          <a:xfrm>
            <a:off x="1194216" y="3016155"/>
            <a:ext cx="9144000" cy="1186012"/>
          </a:xfrm>
        </p:spPr>
        <p:txBody>
          <a:bodyPr>
            <a:normAutofit/>
          </a:bodyPr>
          <a:lstStyle/>
          <a:p>
            <a:pPr>
              <a:lnSpc>
                <a:spcPct val="120000"/>
              </a:lnSpc>
            </a:pPr>
            <a:r>
              <a:rPr lang="en-AU" b="1" dirty="0"/>
              <a:t>Jacqui</a:t>
            </a:r>
            <a:r>
              <a:rPr lang="en-AU" dirty="0"/>
              <a:t> </a:t>
            </a:r>
            <a:r>
              <a:rPr lang="en-AU" b="1" dirty="0"/>
              <a:t>Hendriks</a:t>
            </a:r>
            <a:r>
              <a:rPr lang="en-AU" baseline="30000" dirty="0"/>
              <a:t>1,2,3</a:t>
            </a:r>
            <a:r>
              <a:rPr lang="en-AU" dirty="0"/>
              <a:t>, Katrina Marson</a:t>
            </a:r>
            <a:r>
              <a:rPr lang="en-AU" baseline="30000" dirty="0"/>
              <a:t>4</a:t>
            </a:r>
            <a:r>
              <a:rPr lang="en-AU" dirty="0"/>
              <a:t>, Jennifer Walsh</a:t>
            </a:r>
            <a:r>
              <a:rPr lang="en-AU" baseline="30000" dirty="0"/>
              <a:t>5</a:t>
            </a:r>
            <a:r>
              <a:rPr lang="en-AU" dirty="0"/>
              <a:t>, Tasha Lawton</a:t>
            </a:r>
            <a:r>
              <a:rPr lang="en-AU" baseline="30000" dirty="0"/>
              <a:t>6</a:t>
            </a:r>
            <a:r>
              <a:rPr lang="en-AU" dirty="0"/>
              <a:t>, Hanna Saltis</a:t>
            </a:r>
            <a:r>
              <a:rPr lang="en-AU" baseline="30000" dirty="0"/>
              <a:t>2,3</a:t>
            </a:r>
            <a:r>
              <a:rPr lang="en-AU" dirty="0"/>
              <a:t>, Roisin Glasgow-Collins</a:t>
            </a:r>
            <a:r>
              <a:rPr lang="en-AU" baseline="30000" dirty="0"/>
              <a:t>1,2</a:t>
            </a:r>
            <a:r>
              <a:rPr lang="en-AU" dirty="0"/>
              <a:t>, Sharyn Burns</a:t>
            </a:r>
            <a:r>
              <a:rPr lang="en-AU" baseline="30000" dirty="0"/>
              <a:t>2,3</a:t>
            </a:r>
          </a:p>
        </p:txBody>
      </p:sp>
      <p:sp>
        <p:nvSpPr>
          <p:cNvPr id="4" name="Subtitle 2"/>
          <p:cNvSpPr txBox="1">
            <a:spLocks/>
          </p:cNvSpPr>
          <p:nvPr/>
        </p:nvSpPr>
        <p:spPr>
          <a:xfrm>
            <a:off x="500158" y="5117654"/>
            <a:ext cx="10533760" cy="16446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t>1 Sexual Health and Blood Borne Virus Applied Research and Evaluation Network (SiREN), Curtin University</a:t>
            </a:r>
            <a:br>
              <a:rPr lang="en-US" sz="1600" dirty="0"/>
            </a:br>
            <a:r>
              <a:rPr lang="en-US" sz="1600" dirty="0"/>
              <a:t>2 Collaboration for Research, Evidence and Impact in Public Health (CERIPH), Curtin University</a:t>
            </a:r>
            <a:br>
              <a:rPr lang="en-US" sz="1600" dirty="0"/>
            </a:br>
            <a:r>
              <a:rPr lang="en-US" sz="1600" dirty="0"/>
              <a:t>3 Curtin School of Population Health, Curtin University </a:t>
            </a:r>
            <a:br>
              <a:rPr lang="en-US" sz="1600" dirty="0"/>
            </a:br>
            <a:r>
              <a:rPr lang="en-US" sz="1600" dirty="0"/>
              <a:t>4 Swinburne University</a:t>
            </a:r>
            <a:br>
              <a:rPr lang="en-US" sz="1600" dirty="0"/>
            </a:br>
            <a:r>
              <a:rPr lang="en-US" sz="1600" dirty="0"/>
              <a:t>5 The HUM Academy</a:t>
            </a:r>
            <a:br>
              <a:rPr lang="en-US" sz="1600" dirty="0"/>
            </a:br>
            <a:r>
              <a:rPr lang="en-US" sz="1600" dirty="0"/>
              <a:t>6 Talk Revolution</a:t>
            </a:r>
            <a:endParaRPr lang="en-AU" sz="1700" dirty="0"/>
          </a:p>
        </p:txBody>
      </p:sp>
      <p:grpSp>
        <p:nvGrpSpPr>
          <p:cNvPr id="11" name="Group 10">
            <a:extLst>
              <a:ext uri="{FF2B5EF4-FFF2-40B4-BE49-F238E27FC236}">
                <a16:creationId xmlns:a16="http://schemas.microsoft.com/office/drawing/2014/main" id="{62881174-85F1-D22B-4AB1-DF0BA7710CCF}"/>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010E86C2-BAF0-8F8B-085F-9D5F06DBBD7A}"/>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a:extLst>
                <a:ext uri="{FF2B5EF4-FFF2-40B4-BE49-F238E27FC236}">
                  <a16:creationId xmlns:a16="http://schemas.microsoft.com/office/drawing/2014/main" id="{3BF09F2D-EB06-1A7C-FDC5-9EEAA5372734}"/>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7" name="Picture 6" descr="Logo, company name&#10;&#10;Description automatically generated">
              <a:extLst>
                <a:ext uri="{FF2B5EF4-FFF2-40B4-BE49-F238E27FC236}">
                  <a16:creationId xmlns:a16="http://schemas.microsoft.com/office/drawing/2014/main" id="{8D0FF342-AD84-CF53-927D-DAAFEB78E6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0" name="Rectangle 9">
              <a:extLst>
                <a:ext uri="{FF2B5EF4-FFF2-40B4-BE49-F238E27FC236}">
                  <a16:creationId xmlns:a16="http://schemas.microsoft.com/office/drawing/2014/main" id="{E619783C-2886-8E79-89F1-D0F0AEED83EC}"/>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964EB9D6-2D86-0846-1371-743823A16CF3}"/>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1864736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9ED5A7D-A62C-5669-3178-98EF5302F0C2}"/>
              </a:ext>
            </a:extLst>
          </p:cNvPr>
          <p:cNvSpPr/>
          <p:nvPr/>
        </p:nvSpPr>
        <p:spPr>
          <a:xfrm>
            <a:off x="5486074" y="1467354"/>
            <a:ext cx="5461500" cy="5198049"/>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02B71CF7-88E9-103E-BBE8-C52BD7379E6C}"/>
              </a:ext>
            </a:extLst>
          </p:cNvPr>
          <p:cNvSpPr/>
          <p:nvPr/>
        </p:nvSpPr>
        <p:spPr>
          <a:xfrm>
            <a:off x="642165" y="1467354"/>
            <a:ext cx="4667136" cy="5198049"/>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Support for specific RSE topics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2"/>
            <a:ext cx="10515600"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242852"/>
              </a:buClr>
              <a:buNone/>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2" name="Content Placeholder 2">
            <a:extLst>
              <a:ext uri="{FF2B5EF4-FFF2-40B4-BE49-F238E27FC236}">
                <a16:creationId xmlns:a16="http://schemas.microsoft.com/office/drawing/2014/main" id="{A2F2C160-1612-44D1-3C62-C95A5B0B4A79}"/>
              </a:ext>
            </a:extLst>
          </p:cNvPr>
          <p:cNvSpPr txBox="1">
            <a:spLocks/>
          </p:cNvSpPr>
          <p:nvPr/>
        </p:nvSpPr>
        <p:spPr>
          <a:xfrm>
            <a:off x="642165" y="1580419"/>
            <a:ext cx="4754582" cy="46647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Clr>
                <a:srgbClr val="242852"/>
              </a:buClr>
              <a:buNone/>
            </a:pPr>
            <a:r>
              <a:rPr lang="en-US" sz="1600" b="1" dirty="0">
                <a:latin typeface="+mj-lt"/>
              </a:rPr>
              <a:t>Introduce 7-8</a:t>
            </a:r>
          </a:p>
          <a:p>
            <a:pPr>
              <a:lnSpc>
                <a:spcPct val="100000"/>
              </a:lnSpc>
              <a:spcBef>
                <a:spcPts val="600"/>
              </a:spcBef>
              <a:buClr>
                <a:srgbClr val="242852"/>
              </a:buClr>
            </a:pPr>
            <a:r>
              <a:rPr lang="en-US" sz="1500" dirty="0">
                <a:latin typeface="+mj-lt"/>
              </a:rPr>
              <a:t>Reproduction </a:t>
            </a:r>
          </a:p>
          <a:p>
            <a:pPr>
              <a:lnSpc>
                <a:spcPct val="100000"/>
              </a:lnSpc>
              <a:spcBef>
                <a:spcPts val="600"/>
              </a:spcBef>
              <a:buClr>
                <a:srgbClr val="242852"/>
              </a:buClr>
            </a:pPr>
            <a:r>
              <a:rPr lang="en-US" sz="1500" dirty="0">
                <a:latin typeface="+mj-lt"/>
              </a:rPr>
              <a:t>Masturbation </a:t>
            </a:r>
          </a:p>
          <a:p>
            <a:pPr>
              <a:lnSpc>
                <a:spcPct val="100000"/>
              </a:lnSpc>
              <a:spcBef>
                <a:spcPts val="600"/>
              </a:spcBef>
              <a:buClr>
                <a:srgbClr val="242852"/>
              </a:buClr>
            </a:pPr>
            <a:r>
              <a:rPr lang="en-US" sz="1500" dirty="0">
                <a:latin typeface="+mj-lt"/>
              </a:rPr>
              <a:t>Contraception </a:t>
            </a:r>
          </a:p>
          <a:p>
            <a:pPr>
              <a:lnSpc>
                <a:spcPct val="100000"/>
              </a:lnSpc>
              <a:spcBef>
                <a:spcPts val="600"/>
              </a:spcBef>
              <a:buClr>
                <a:srgbClr val="242852"/>
              </a:buClr>
            </a:pPr>
            <a:r>
              <a:rPr lang="en-US" sz="1500" dirty="0">
                <a:latin typeface="+mj-lt"/>
              </a:rPr>
              <a:t>Safer sex methods (e.g. condom use) </a:t>
            </a:r>
          </a:p>
          <a:p>
            <a:pPr>
              <a:lnSpc>
                <a:spcPct val="100000"/>
              </a:lnSpc>
              <a:spcBef>
                <a:spcPts val="600"/>
              </a:spcBef>
              <a:buClr>
                <a:srgbClr val="242852"/>
              </a:buClr>
            </a:pPr>
            <a:r>
              <a:rPr lang="en-US" sz="1500" dirty="0">
                <a:latin typeface="+mj-lt"/>
              </a:rPr>
              <a:t>Gender identity </a:t>
            </a:r>
          </a:p>
          <a:p>
            <a:pPr>
              <a:lnSpc>
                <a:spcPct val="100000"/>
              </a:lnSpc>
              <a:spcBef>
                <a:spcPts val="600"/>
              </a:spcBef>
              <a:buClr>
                <a:srgbClr val="242852"/>
              </a:buClr>
            </a:pPr>
            <a:r>
              <a:rPr lang="en-US" sz="1500" dirty="0">
                <a:latin typeface="+mj-lt"/>
              </a:rPr>
              <a:t>Sexual orientation </a:t>
            </a:r>
          </a:p>
          <a:p>
            <a:pPr>
              <a:lnSpc>
                <a:spcPct val="100000"/>
              </a:lnSpc>
              <a:spcBef>
                <a:spcPts val="600"/>
              </a:spcBef>
              <a:buClr>
                <a:srgbClr val="242852"/>
              </a:buClr>
            </a:pPr>
            <a:r>
              <a:rPr lang="en-US" sz="1500" dirty="0">
                <a:latin typeface="+mj-lt"/>
              </a:rPr>
              <a:t>Attraction, love, and intimacy </a:t>
            </a:r>
          </a:p>
          <a:p>
            <a:pPr>
              <a:lnSpc>
                <a:spcPct val="100000"/>
              </a:lnSpc>
              <a:spcBef>
                <a:spcPts val="600"/>
              </a:spcBef>
              <a:buClr>
                <a:srgbClr val="242852"/>
              </a:buClr>
            </a:pPr>
            <a:r>
              <a:rPr lang="en-US" sz="1500" dirty="0">
                <a:latin typeface="+mj-lt"/>
              </a:rPr>
              <a:t>Sexual consent</a:t>
            </a:r>
          </a:p>
          <a:p>
            <a:pPr>
              <a:lnSpc>
                <a:spcPct val="100000"/>
              </a:lnSpc>
              <a:spcBef>
                <a:spcPts val="600"/>
              </a:spcBef>
              <a:buClr>
                <a:srgbClr val="242852"/>
              </a:buClr>
            </a:pPr>
            <a:r>
              <a:rPr lang="en-US" sz="1500" dirty="0">
                <a:latin typeface="+mj-lt"/>
              </a:rPr>
              <a:t>Gender roles and stereotypes </a:t>
            </a:r>
          </a:p>
          <a:p>
            <a:pPr>
              <a:lnSpc>
                <a:spcPct val="100000"/>
              </a:lnSpc>
              <a:spcBef>
                <a:spcPts val="600"/>
              </a:spcBef>
              <a:buClr>
                <a:srgbClr val="242852"/>
              </a:buClr>
            </a:pPr>
            <a:r>
              <a:rPr lang="en-US" sz="1500" dirty="0">
                <a:latin typeface="+mj-lt"/>
              </a:rPr>
              <a:t>Sexually transmitted infections, including HIV  </a:t>
            </a:r>
          </a:p>
          <a:p>
            <a:pPr>
              <a:lnSpc>
                <a:spcPct val="100000"/>
              </a:lnSpc>
              <a:spcBef>
                <a:spcPts val="600"/>
              </a:spcBef>
              <a:buClr>
                <a:srgbClr val="242852"/>
              </a:buClr>
            </a:pPr>
            <a:r>
              <a:rPr lang="en-US" sz="1500" dirty="0">
                <a:latin typeface="+mj-lt"/>
              </a:rPr>
              <a:t>How to access sexual and reproductive health services </a:t>
            </a:r>
          </a:p>
          <a:p>
            <a:pPr>
              <a:lnSpc>
                <a:spcPct val="100000"/>
              </a:lnSpc>
              <a:spcBef>
                <a:spcPts val="600"/>
              </a:spcBef>
              <a:buClr>
                <a:srgbClr val="242852"/>
              </a:buClr>
            </a:pPr>
            <a:r>
              <a:rPr lang="en-US" sz="1500" dirty="0">
                <a:latin typeface="+mj-lt"/>
              </a:rPr>
              <a:t>Nonviolent conflict resolution in relationships </a:t>
            </a:r>
          </a:p>
          <a:p>
            <a:pPr>
              <a:lnSpc>
                <a:spcPct val="100000"/>
              </a:lnSpc>
              <a:spcBef>
                <a:spcPts val="600"/>
              </a:spcBef>
              <a:buClr>
                <a:srgbClr val="242852"/>
              </a:buClr>
            </a:pPr>
            <a:r>
              <a:rPr lang="en-US" sz="1500" dirty="0">
                <a:latin typeface="+mj-lt"/>
              </a:rPr>
              <a:t>Emotional components of sexual relationships</a:t>
            </a:r>
          </a:p>
          <a:p>
            <a:pPr>
              <a:lnSpc>
                <a:spcPct val="100000"/>
              </a:lnSpc>
              <a:spcBef>
                <a:spcPts val="600"/>
              </a:spcBef>
              <a:buClr>
                <a:srgbClr val="242852"/>
              </a:buClr>
            </a:pPr>
            <a:r>
              <a:rPr lang="en-US" sz="1500" dirty="0">
                <a:latin typeface="+mj-lt"/>
              </a:rPr>
              <a:t>Abstinence </a:t>
            </a:r>
          </a:p>
          <a:p>
            <a:pPr>
              <a:lnSpc>
                <a:spcPct val="100000"/>
              </a:lnSpc>
              <a:spcBef>
                <a:spcPts val="600"/>
              </a:spcBef>
              <a:buClr>
                <a:srgbClr val="242852"/>
              </a:buClr>
            </a:pPr>
            <a:r>
              <a:rPr lang="en-US" sz="1500" dirty="0">
                <a:latin typeface="+mj-lt"/>
              </a:rPr>
              <a:t>Dealing with pressure to be sexually active</a:t>
            </a:r>
          </a:p>
        </p:txBody>
      </p:sp>
      <p:sp>
        <p:nvSpPr>
          <p:cNvPr id="16" name="TextBox 15">
            <a:extLst>
              <a:ext uri="{FF2B5EF4-FFF2-40B4-BE49-F238E27FC236}">
                <a16:creationId xmlns:a16="http://schemas.microsoft.com/office/drawing/2014/main" id="{05B2B1E9-B588-5C9A-E454-723CA22112EF}"/>
              </a:ext>
            </a:extLst>
          </p:cNvPr>
          <p:cNvSpPr txBox="1"/>
          <p:nvPr/>
        </p:nvSpPr>
        <p:spPr>
          <a:xfrm>
            <a:off x="5487237" y="1467353"/>
            <a:ext cx="5461500" cy="4862870"/>
          </a:xfrm>
          <a:prstGeom prst="rect">
            <a:avLst/>
          </a:prstGeom>
          <a:noFill/>
        </p:spPr>
        <p:txBody>
          <a:bodyPr wrap="square">
            <a:spAutoFit/>
          </a:bodyPr>
          <a:lstStyle/>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Sexual pleasure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Media literacy skills related to sexual content</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Sexuality and communication technology (e.g. “sexting”)</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 and the law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Sexual and gender-based violence/harassment/coercion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Sexual </a:t>
            </a:r>
            <a:r>
              <a:rPr lang="en-US" sz="1500" dirty="0" err="1">
                <a:latin typeface="+mj-lt"/>
              </a:rPr>
              <a:t>behaviour</a:t>
            </a:r>
            <a:r>
              <a:rPr lang="en-US" sz="1500" dirty="0">
                <a:latin typeface="+mj-lt"/>
              </a:rPr>
              <a:t> (e.g. kissing, intercourse)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Sexuality and disability</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Reasons to engage or not engage in sexual activity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Sexual problems and concerns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Prevention of sexual exploitation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Healthy and unhealthy relationships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The influence of sexually explicit media (e.g. pornography)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Common/”popular” language related to relationships and sexual health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Different cultural approaches to relationships and sexual health </a:t>
            </a:r>
          </a:p>
          <a:p>
            <a:pPr marL="285750" indent="-285750">
              <a:lnSpc>
                <a:spcPct val="100000"/>
              </a:lnSpc>
              <a:spcBef>
                <a:spcPts val="600"/>
              </a:spcBef>
              <a:buClr>
                <a:srgbClr val="242852"/>
              </a:buClr>
              <a:buFont typeface="Arial" panose="020B0604020202020204" pitchFamily="34" charset="0"/>
              <a:buChar char="•"/>
            </a:pPr>
            <a:r>
              <a:rPr lang="en-US" sz="1500" dirty="0">
                <a:latin typeface="+mj-lt"/>
              </a:rPr>
              <a:t>How power differences influence relationships </a:t>
            </a:r>
          </a:p>
        </p:txBody>
      </p:sp>
    </p:spTree>
    <p:extLst>
      <p:ext uri="{BB962C8B-B14F-4D97-AF65-F5344CB8AC3E}">
        <p14:creationId xmlns:p14="http://schemas.microsoft.com/office/powerpoint/2010/main" val="2615979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286BF24-EEFD-F41C-4570-4EC3C0FD2558}"/>
              </a:ext>
            </a:extLst>
          </p:cNvPr>
          <p:cNvSpPr/>
          <p:nvPr/>
        </p:nvSpPr>
        <p:spPr>
          <a:xfrm>
            <a:off x="642165" y="2791418"/>
            <a:ext cx="10515599" cy="3873984"/>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General attitudes towards RSE</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1"/>
            <a:ext cx="10515600" cy="527983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Clr>
                <a:srgbClr val="242852"/>
              </a:buClr>
              <a:buFont typeface="Wingdings" panose="05000000000000000000" pitchFamily="2" charset="2"/>
              <a:buChar char="§"/>
            </a:pPr>
            <a:r>
              <a:rPr lang="en-US" sz="3600" dirty="0"/>
              <a:t>311/643 (48%) parents opted to provide an open-ended comment regarding RSE in schools.</a:t>
            </a:r>
          </a:p>
          <a:p>
            <a:pPr>
              <a:lnSpc>
                <a:spcPct val="110000"/>
              </a:lnSpc>
              <a:buClr>
                <a:srgbClr val="242852"/>
              </a:buClr>
              <a:buFont typeface="Wingdings" panose="05000000000000000000" pitchFamily="2" charset="2"/>
              <a:buChar char="§"/>
            </a:pPr>
            <a:r>
              <a:rPr lang="en-US" sz="3600" dirty="0"/>
              <a:t>Of these, 80% of comments were of a highly supportive or neutral nature: </a:t>
            </a:r>
          </a:p>
          <a:p>
            <a:pPr>
              <a:buClr>
                <a:srgbClr val="242852"/>
              </a:buClr>
              <a:buFont typeface="Wingdings" panose="05000000000000000000" pitchFamily="2" charset="2"/>
              <a:buChar char="§"/>
            </a:pPr>
            <a:endParaRPr lang="en-US" sz="3600" dirty="0"/>
          </a:p>
          <a:p>
            <a:pPr marL="0" indent="0" algn="ctr">
              <a:buClr>
                <a:srgbClr val="242852"/>
              </a:buClr>
              <a:buNone/>
            </a:pPr>
            <a:r>
              <a:rPr lang="en-US" sz="2900" i="1" dirty="0">
                <a:latin typeface="+mj-lt"/>
              </a:rPr>
              <a:t>I feel like sexual education is a vital part of our children’s education</a:t>
            </a:r>
          </a:p>
          <a:p>
            <a:pPr marL="0" indent="0" algn="r">
              <a:buClr>
                <a:srgbClr val="242852"/>
              </a:buClr>
              <a:buNone/>
            </a:pPr>
            <a:r>
              <a:rPr lang="en-US" sz="2200" dirty="0">
                <a:latin typeface="+mj-lt"/>
              </a:rPr>
              <a:t>Female, aged 25-34yrs, Catholic, undecided voter</a:t>
            </a:r>
          </a:p>
          <a:p>
            <a:pPr marL="0" indent="0" algn="ctr">
              <a:buClr>
                <a:srgbClr val="242852"/>
              </a:buClr>
              <a:buNone/>
            </a:pPr>
            <a:endParaRPr lang="en-US" sz="2900" dirty="0">
              <a:latin typeface="+mj-lt"/>
            </a:endParaRPr>
          </a:p>
          <a:p>
            <a:pPr marL="0" indent="0" algn="ctr">
              <a:buClr>
                <a:srgbClr val="242852"/>
              </a:buClr>
              <a:buNone/>
            </a:pPr>
            <a:r>
              <a:rPr lang="en-US" sz="2900" i="1" dirty="0">
                <a:latin typeface="+mj-lt"/>
              </a:rPr>
              <a:t>This is an essential part of the curriculum and should be fully explored with students by                          experienced trained educators</a:t>
            </a:r>
          </a:p>
          <a:p>
            <a:pPr marL="0" indent="0" algn="r">
              <a:buClr>
                <a:srgbClr val="242852"/>
              </a:buClr>
              <a:buNone/>
            </a:pPr>
            <a:r>
              <a:rPr lang="en-US" sz="2200" dirty="0">
                <a:latin typeface="+mj-lt"/>
              </a:rPr>
              <a:t>Male, aged 55-64yrs, Buddhist, Liberal voter</a:t>
            </a:r>
          </a:p>
          <a:p>
            <a:pPr marL="0" indent="0" algn="r">
              <a:buClr>
                <a:srgbClr val="242852"/>
              </a:buClr>
              <a:buNone/>
            </a:pPr>
            <a:endParaRPr lang="en-US" sz="2900" dirty="0">
              <a:latin typeface="+mj-lt"/>
            </a:endParaRPr>
          </a:p>
          <a:p>
            <a:pPr marL="0" indent="0" algn="ctr">
              <a:buClr>
                <a:srgbClr val="242852"/>
              </a:buClr>
              <a:buNone/>
            </a:pPr>
            <a:r>
              <a:rPr lang="en-US" sz="2900" i="1" dirty="0">
                <a:latin typeface="+mj-lt"/>
              </a:rPr>
              <a:t>All schools should have sex education class, which it helps all students to understand this very important lesson</a:t>
            </a:r>
          </a:p>
          <a:p>
            <a:pPr marL="0" indent="0" algn="r">
              <a:buClr>
                <a:srgbClr val="242852"/>
              </a:buClr>
              <a:buNone/>
            </a:pPr>
            <a:r>
              <a:rPr lang="en-US" sz="2200" dirty="0">
                <a:latin typeface="+mj-lt"/>
              </a:rPr>
              <a:t>Female, aged 45-54yrs, Anglican, Labor voter</a:t>
            </a:r>
          </a:p>
          <a:p>
            <a:pPr marL="0" indent="0" algn="r">
              <a:buClr>
                <a:srgbClr val="242852"/>
              </a:buClr>
              <a:buNone/>
            </a:pPr>
            <a:endParaRPr lang="en-US" sz="2900" dirty="0">
              <a:latin typeface="+mj-lt"/>
            </a:endParaRPr>
          </a:p>
          <a:p>
            <a:pPr marL="0" indent="0" algn="ctr">
              <a:buClr>
                <a:srgbClr val="242852"/>
              </a:buClr>
              <a:buNone/>
            </a:pPr>
            <a:r>
              <a:rPr lang="en-US" sz="2900" i="1" dirty="0">
                <a:latin typeface="+mj-lt"/>
              </a:rPr>
              <a:t>Sexual education has to be mandatory in school</a:t>
            </a:r>
          </a:p>
          <a:p>
            <a:pPr marL="0" indent="0" algn="r">
              <a:buClr>
                <a:srgbClr val="242852"/>
              </a:buClr>
              <a:buNone/>
            </a:pPr>
            <a:r>
              <a:rPr lang="en-US" sz="2200" dirty="0">
                <a:latin typeface="+mj-lt"/>
              </a:rPr>
              <a:t>Male, aged 45-54yrs, Hindu, Labor Voter</a:t>
            </a:r>
          </a:p>
          <a:p>
            <a:pPr>
              <a:buClr>
                <a:srgbClr val="242852"/>
              </a:buClr>
              <a:buFont typeface="Wingdings" panose="05000000000000000000" pitchFamily="2" charset="2"/>
              <a:buChar char="§"/>
            </a:pPr>
            <a:endParaRPr lang="en-US" sz="2600" dirty="0"/>
          </a:p>
          <a:p>
            <a:pPr>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123135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13" end="1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286BF24-EEFD-F41C-4570-4EC3C0FD2558}"/>
              </a:ext>
            </a:extLst>
          </p:cNvPr>
          <p:cNvSpPr/>
          <p:nvPr/>
        </p:nvSpPr>
        <p:spPr>
          <a:xfrm>
            <a:off x="642165" y="1915807"/>
            <a:ext cx="10515599" cy="4787041"/>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General attitudes towards RSE</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2164" y="1285416"/>
            <a:ext cx="10515600" cy="574915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Clr>
                <a:srgbClr val="242852"/>
              </a:buClr>
              <a:buFont typeface="Wingdings" panose="05000000000000000000" pitchFamily="2" charset="2"/>
              <a:buChar char="§"/>
            </a:pPr>
            <a:r>
              <a:rPr lang="en-US" sz="2600" dirty="0"/>
              <a:t>Negative comments mostly focused on diverse genders.</a:t>
            </a:r>
          </a:p>
          <a:p>
            <a:pPr>
              <a:buClr>
                <a:srgbClr val="242852"/>
              </a:buClr>
              <a:buFont typeface="Wingdings" panose="05000000000000000000" pitchFamily="2" charset="2"/>
              <a:buChar char="§"/>
            </a:pPr>
            <a:endParaRPr lang="en-US" sz="1500" dirty="0"/>
          </a:p>
          <a:p>
            <a:pPr marL="0" indent="0" algn="ctr">
              <a:buClr>
                <a:srgbClr val="242852"/>
              </a:buClr>
              <a:buNone/>
            </a:pPr>
            <a:r>
              <a:rPr lang="en-US" sz="2300" i="1" dirty="0">
                <a:latin typeface="+mj-lt"/>
              </a:rPr>
              <a:t>Promotion of children to identify as non-binary at a young age should not be allowed, speaking to my children's it has almost become a fad driven by social media </a:t>
            </a:r>
          </a:p>
          <a:p>
            <a:pPr marL="0" indent="0" algn="r">
              <a:buClr>
                <a:srgbClr val="242852"/>
              </a:buClr>
              <a:buNone/>
            </a:pPr>
            <a:r>
              <a:rPr lang="en-US" sz="1600" dirty="0">
                <a:latin typeface="+mj-lt"/>
              </a:rPr>
              <a:t>Male, aged 35-44yrs, no religion, Liberal voter</a:t>
            </a:r>
          </a:p>
          <a:p>
            <a:pPr marL="0" indent="0" algn="ctr">
              <a:buClr>
                <a:srgbClr val="242852"/>
              </a:buClr>
              <a:buNone/>
            </a:pPr>
            <a:endParaRPr lang="en-US" sz="1500" dirty="0">
              <a:latin typeface="+mj-lt"/>
            </a:endParaRPr>
          </a:p>
          <a:p>
            <a:pPr marL="0" indent="0" algn="ctr">
              <a:buClr>
                <a:srgbClr val="242852"/>
              </a:buClr>
              <a:buNone/>
            </a:pPr>
            <a:r>
              <a:rPr lang="en-US" sz="2300" i="1" dirty="0">
                <a:latin typeface="+mj-lt"/>
              </a:rPr>
              <a:t>Leave politics out of it, topics like non-binary are more in the sociopolitical arena. I do not want my child thinking there is such a thing. </a:t>
            </a:r>
          </a:p>
          <a:p>
            <a:pPr marL="0" indent="0" algn="r">
              <a:buClr>
                <a:srgbClr val="242852"/>
              </a:buClr>
              <a:buNone/>
            </a:pPr>
            <a:r>
              <a:rPr lang="en-US" sz="1600" dirty="0">
                <a:latin typeface="+mj-lt"/>
              </a:rPr>
              <a:t>Male, aged 35-44yrs, Christian, Undecided voter</a:t>
            </a:r>
          </a:p>
          <a:p>
            <a:pPr marL="0" indent="0" algn="r">
              <a:buClr>
                <a:srgbClr val="242852"/>
              </a:buClr>
              <a:buNone/>
            </a:pPr>
            <a:endParaRPr lang="en-US" sz="1500" dirty="0">
              <a:latin typeface="+mj-lt"/>
            </a:endParaRPr>
          </a:p>
          <a:p>
            <a:pPr marL="0" indent="0" algn="ctr">
              <a:buClr>
                <a:srgbClr val="242852"/>
              </a:buClr>
              <a:buNone/>
            </a:pPr>
            <a:r>
              <a:rPr lang="en-US" sz="2300" i="1" dirty="0">
                <a:latin typeface="+mj-lt"/>
              </a:rPr>
              <a:t>Gender “fluidity” should not be taught at any age.</a:t>
            </a:r>
          </a:p>
          <a:p>
            <a:pPr marL="0" indent="0" algn="r">
              <a:buClr>
                <a:srgbClr val="242852"/>
              </a:buClr>
              <a:buNone/>
            </a:pPr>
            <a:r>
              <a:rPr lang="en-US" sz="1600" dirty="0">
                <a:latin typeface="+mj-lt"/>
              </a:rPr>
              <a:t>Female, aged 35-44yrs, No religion, “Other” voter</a:t>
            </a:r>
          </a:p>
          <a:p>
            <a:pPr marL="0" indent="0" algn="r">
              <a:buClr>
                <a:srgbClr val="242852"/>
              </a:buClr>
              <a:buNone/>
            </a:pPr>
            <a:endParaRPr lang="en-US" sz="1500" dirty="0">
              <a:latin typeface="+mj-lt"/>
            </a:endParaRPr>
          </a:p>
          <a:p>
            <a:pPr marL="0" indent="0" algn="ctr">
              <a:buClr>
                <a:srgbClr val="242852"/>
              </a:buClr>
              <a:buNone/>
            </a:pPr>
            <a:r>
              <a:rPr lang="en-US" sz="2300" i="1" dirty="0">
                <a:latin typeface="+mj-lt"/>
              </a:rPr>
              <a:t>My son is 14, but emotionally not ready for what they get taught in Health. He gets physically sick and very uncomfortable in class. It also had an impact on his exam mark in Health. Not all children are comfortable about sex at the same age. Children should have the option to opt out of certain lessons and parents should get more information regarding what their child learn in Health class.</a:t>
            </a:r>
          </a:p>
          <a:p>
            <a:pPr marL="0" indent="0" algn="r">
              <a:buClr>
                <a:srgbClr val="242852"/>
              </a:buClr>
              <a:buNone/>
            </a:pPr>
            <a:r>
              <a:rPr lang="en-US" sz="1600" dirty="0">
                <a:latin typeface="+mj-lt"/>
              </a:rPr>
              <a:t>Female, aged 45-54yrs, Christian, Liberal Voter</a:t>
            </a:r>
            <a:endParaRPr lang="en-US" sz="16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235629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6395146" cy="1325563"/>
          </a:xfrm>
        </p:spPr>
        <p:txBody>
          <a:bodyPr/>
          <a:lstStyle/>
          <a:p>
            <a:r>
              <a:rPr lang="en-AU" b="1" dirty="0">
                <a:solidFill>
                  <a:srgbClr val="007298"/>
                </a:solidFill>
                <a:latin typeface="+mn-lt"/>
              </a:rPr>
              <a:t>Perceived quality of school-based RSE</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4328063"/>
            <a:ext cx="10515600" cy="22568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Clr>
                <a:srgbClr val="242852"/>
              </a:buClr>
              <a:buNone/>
            </a:pPr>
            <a:r>
              <a:rPr lang="en-AU" sz="1400" b="0" i="1" dirty="0">
                <a:solidFill>
                  <a:srgbClr val="000000"/>
                </a:solidFill>
                <a:effectLst/>
                <a:latin typeface="+mj-lt"/>
              </a:rPr>
              <a:t>*Not included: ‘I don’t know enough about the relationships and sexual health education my child has received’</a:t>
            </a:r>
          </a:p>
          <a:p>
            <a:pPr marL="0" indent="0" algn="r">
              <a:buClr>
                <a:srgbClr val="242852"/>
              </a:buClr>
              <a:buNone/>
            </a:pPr>
            <a:endParaRPr lang="en-US" sz="1400" i="1" dirty="0">
              <a:latin typeface="+mj-lt"/>
            </a:endParaRPr>
          </a:p>
          <a:p>
            <a:pPr marL="0" indent="0" algn="r">
              <a:buClr>
                <a:srgbClr val="242852"/>
              </a:buClr>
              <a:buNone/>
            </a:pPr>
            <a:endParaRPr lang="en-US" sz="1400" dirty="0">
              <a:latin typeface="+mj-lt"/>
            </a:endParaRPr>
          </a:p>
          <a:p>
            <a:pPr>
              <a:buClr>
                <a:srgbClr val="242852"/>
              </a:buClr>
              <a:buFont typeface="Wingdings" panose="05000000000000000000" pitchFamily="2" charset="2"/>
              <a:buChar char="§"/>
            </a:pPr>
            <a:r>
              <a:rPr lang="en-US" sz="2400" dirty="0"/>
              <a:t>The majority of parents rated the current provision of school-based RSE to be good to excellent (52.8%).</a:t>
            </a:r>
          </a:p>
          <a:p>
            <a:pPr>
              <a:buClr>
                <a:srgbClr val="242852"/>
              </a:buClr>
              <a:buFont typeface="Wingdings" panose="05000000000000000000" pitchFamily="2" charset="2"/>
              <a:buChar char="§"/>
            </a:pPr>
            <a:r>
              <a:rPr lang="en-US" sz="2400" dirty="0"/>
              <a:t>Notably, 29.4% believed it had not been covered at their current school</a:t>
            </a:r>
          </a:p>
          <a:p>
            <a:pPr>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aphicFrame>
        <p:nvGraphicFramePr>
          <p:cNvPr id="12" name="Chart 11">
            <a:extLst>
              <a:ext uri="{FF2B5EF4-FFF2-40B4-BE49-F238E27FC236}">
                <a16:creationId xmlns:a16="http://schemas.microsoft.com/office/drawing/2014/main" id="{D2B10B2B-54A0-F4E2-B40F-44FA2C4A7A9C}"/>
              </a:ext>
            </a:extLst>
          </p:cNvPr>
          <p:cNvGraphicFramePr>
            <a:graphicFrameLocks/>
          </p:cNvGraphicFramePr>
          <p:nvPr>
            <p:extLst>
              <p:ext uri="{D42A27DB-BD31-4B8C-83A1-F6EECF244321}">
                <p14:modId xmlns:p14="http://schemas.microsoft.com/office/powerpoint/2010/main" val="3533601818"/>
              </p:ext>
            </p:extLst>
          </p:nvPr>
        </p:nvGraphicFramePr>
        <p:xfrm>
          <a:off x="782053" y="1580419"/>
          <a:ext cx="10118558" cy="26554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67429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Comfort and frequency of RSE communications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598661"/>
            <a:ext cx="10515600" cy="50667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42852"/>
              </a:buClr>
              <a:buFont typeface="Wingdings" panose="05000000000000000000" pitchFamily="2" charset="2"/>
              <a:buChar char="§"/>
            </a:pPr>
            <a:endParaRPr lang="en-US" sz="1200" dirty="0">
              <a:latin typeface="+mj-lt"/>
            </a:endParaRPr>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4" name="Content Placeholder 2">
            <a:extLst>
              <a:ext uri="{FF2B5EF4-FFF2-40B4-BE49-F238E27FC236}">
                <a16:creationId xmlns:a16="http://schemas.microsoft.com/office/drawing/2014/main" id="{60F42F01-C6F3-2A2B-B759-256C35D2F092}"/>
              </a:ext>
            </a:extLst>
          </p:cNvPr>
          <p:cNvSpPr txBox="1">
            <a:spLocks/>
          </p:cNvSpPr>
          <p:nvPr/>
        </p:nvSpPr>
        <p:spPr>
          <a:xfrm>
            <a:off x="643328" y="1680123"/>
            <a:ext cx="10515600"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42852"/>
              </a:buClr>
              <a:buFont typeface="Wingdings" panose="05000000000000000000" pitchFamily="2" charset="2"/>
              <a:buChar char="§"/>
            </a:pPr>
            <a:r>
              <a:rPr lang="en-US" sz="2400" dirty="0"/>
              <a:t>Whilst the majority of parents (73%) felt very comfortable or comfortable to discuss RSE with their children, the actual frequency of these discussions was very low.</a:t>
            </a:r>
          </a:p>
          <a:p>
            <a:pPr>
              <a:buClr>
                <a:srgbClr val="242852"/>
              </a:buClr>
              <a:buFont typeface="Wingdings" panose="05000000000000000000" pitchFamily="2" charset="2"/>
              <a:buChar char="§"/>
            </a:pPr>
            <a:endParaRPr lang="en-US" sz="2400" dirty="0"/>
          </a:p>
          <a:p>
            <a:pPr>
              <a:buClr>
                <a:srgbClr val="242852"/>
              </a:buClr>
              <a:buFont typeface="Wingdings" panose="05000000000000000000" pitchFamily="2" charset="2"/>
              <a:buChar char="§"/>
            </a:pPr>
            <a:endParaRPr lang="en-US" sz="2400" dirty="0"/>
          </a:p>
          <a:p>
            <a:pPr>
              <a:buClr>
                <a:srgbClr val="242852"/>
              </a:buClr>
              <a:buFont typeface="Wingdings" panose="05000000000000000000" pitchFamily="2" charset="2"/>
              <a:buChar char="§"/>
            </a:pP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450910249"/>
              </p:ext>
            </p:extLst>
          </p:nvPr>
        </p:nvGraphicFramePr>
        <p:xfrm>
          <a:off x="2369684" y="3137049"/>
          <a:ext cx="6861688" cy="1097280"/>
        </p:xfrm>
        <a:graphic>
          <a:graphicData uri="http://schemas.openxmlformats.org/drawingml/2006/table">
            <a:tbl>
              <a:tblPr firstRow="1" firstCol="1" bandRow="1">
                <a:tableStyleId>{2D5ABB26-0587-4C30-8999-92F81FD0307C}</a:tableStyleId>
              </a:tblPr>
              <a:tblGrid>
                <a:gridCol w="4810818">
                  <a:extLst>
                    <a:ext uri="{9D8B030D-6E8A-4147-A177-3AD203B41FA5}">
                      <a16:colId xmlns:a16="http://schemas.microsoft.com/office/drawing/2014/main" val="3692990157"/>
                    </a:ext>
                  </a:extLst>
                </a:gridCol>
                <a:gridCol w="1025435">
                  <a:extLst>
                    <a:ext uri="{9D8B030D-6E8A-4147-A177-3AD203B41FA5}">
                      <a16:colId xmlns:a16="http://schemas.microsoft.com/office/drawing/2014/main" val="3663031214"/>
                    </a:ext>
                  </a:extLst>
                </a:gridCol>
                <a:gridCol w="1025435">
                  <a:extLst>
                    <a:ext uri="{9D8B030D-6E8A-4147-A177-3AD203B41FA5}">
                      <a16:colId xmlns:a16="http://schemas.microsoft.com/office/drawing/2014/main" val="3318447437"/>
                    </a:ext>
                  </a:extLst>
                </a:gridCol>
              </a:tblGrid>
              <a:tr h="0">
                <a:tc>
                  <a:txBody>
                    <a:bodyPr/>
                    <a:lstStyle/>
                    <a:p>
                      <a:pPr>
                        <a:lnSpc>
                          <a:spcPct val="100000"/>
                        </a:lnSpc>
                        <a:spcAft>
                          <a:spcPts val="0"/>
                        </a:spcAft>
                      </a:pPr>
                      <a:r>
                        <a:rPr lang="en-AU" sz="1800" b="1" dirty="0">
                          <a:effectLst/>
                          <a:latin typeface="+mj-lt"/>
                        </a:rPr>
                        <a:t>Comfort level to discuss RSE</a:t>
                      </a:r>
                      <a:endParaRPr lang="en-AU" sz="1800" b="1"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en-AU" sz="1800" dirty="0">
                          <a:effectLst/>
                          <a:latin typeface="+mj-lt"/>
                        </a:rPr>
                        <a:t>N</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en-AU" sz="1800" dirty="0">
                          <a:effectLst/>
                          <a:latin typeface="+mj-lt"/>
                        </a:rPr>
                        <a:t>%</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4720501"/>
                  </a:ext>
                </a:extLst>
              </a:tr>
              <a:tr h="0">
                <a:tc>
                  <a:txBody>
                    <a:bodyPr/>
                    <a:lstStyle/>
                    <a:p>
                      <a:pPr algn="r">
                        <a:lnSpc>
                          <a:spcPct val="100000"/>
                        </a:lnSpc>
                        <a:spcAft>
                          <a:spcPts val="0"/>
                        </a:spcAft>
                      </a:pPr>
                      <a:r>
                        <a:rPr lang="en-AU" sz="1800" dirty="0">
                          <a:effectLst/>
                          <a:latin typeface="+mj-lt"/>
                        </a:rPr>
                        <a:t>Very comfortable, comfortable</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n-AU" sz="1800" dirty="0">
                          <a:effectLst/>
                          <a:latin typeface="+mj-lt"/>
                        </a:rPr>
                        <a:t>464</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n-AU" sz="1800" dirty="0">
                          <a:effectLst/>
                          <a:latin typeface="+mj-lt"/>
                        </a:rPr>
                        <a:t>73.0</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65666246"/>
                  </a:ext>
                </a:extLst>
              </a:tr>
              <a:tr h="0">
                <a:tc>
                  <a:txBody>
                    <a:bodyPr/>
                    <a:lstStyle/>
                    <a:p>
                      <a:pPr algn="r">
                        <a:lnSpc>
                          <a:spcPct val="100000"/>
                        </a:lnSpc>
                        <a:spcAft>
                          <a:spcPts val="0"/>
                        </a:spcAft>
                      </a:pPr>
                      <a:r>
                        <a:rPr lang="en-AU" sz="1800" dirty="0">
                          <a:effectLst/>
                          <a:latin typeface="+mj-lt"/>
                        </a:rPr>
                        <a:t>Neither</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AU" sz="1800" dirty="0">
                          <a:effectLst/>
                          <a:latin typeface="+mj-lt"/>
                        </a:rPr>
                        <a:t>111</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AU" sz="1800" dirty="0">
                          <a:effectLst/>
                          <a:latin typeface="+mj-lt"/>
                        </a:rPr>
                        <a:t>17.5</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9182507"/>
                  </a:ext>
                </a:extLst>
              </a:tr>
              <a:tr h="0">
                <a:tc>
                  <a:txBody>
                    <a:bodyPr/>
                    <a:lstStyle/>
                    <a:p>
                      <a:pPr algn="r">
                        <a:lnSpc>
                          <a:spcPct val="100000"/>
                        </a:lnSpc>
                        <a:spcAft>
                          <a:spcPts val="0"/>
                        </a:spcAft>
                      </a:pPr>
                      <a:r>
                        <a:rPr lang="en-AU" sz="1800" dirty="0">
                          <a:effectLst/>
                          <a:latin typeface="+mj-lt"/>
                        </a:rPr>
                        <a:t>Not very comfortable, not at all comfortable</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AU" sz="1800" dirty="0">
                          <a:effectLst/>
                          <a:latin typeface="+mj-lt"/>
                        </a:rPr>
                        <a:t>61</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AU" sz="1800" dirty="0">
                          <a:effectLst/>
                          <a:latin typeface="+mj-lt"/>
                        </a:rPr>
                        <a:t>9.6</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402246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50785499"/>
              </p:ext>
            </p:extLst>
          </p:nvPr>
        </p:nvGraphicFramePr>
        <p:xfrm>
          <a:off x="2369684" y="4822237"/>
          <a:ext cx="6861688" cy="1682880"/>
        </p:xfrm>
        <a:graphic>
          <a:graphicData uri="http://schemas.openxmlformats.org/drawingml/2006/table">
            <a:tbl>
              <a:tblPr firstRow="1" firstCol="1" bandRow="1">
                <a:tableStyleId>{2D5ABB26-0587-4C30-8999-92F81FD0307C}</a:tableStyleId>
              </a:tblPr>
              <a:tblGrid>
                <a:gridCol w="4829688">
                  <a:extLst>
                    <a:ext uri="{9D8B030D-6E8A-4147-A177-3AD203B41FA5}">
                      <a16:colId xmlns:a16="http://schemas.microsoft.com/office/drawing/2014/main" val="3091482746"/>
                    </a:ext>
                  </a:extLst>
                </a:gridCol>
                <a:gridCol w="1016000">
                  <a:extLst>
                    <a:ext uri="{9D8B030D-6E8A-4147-A177-3AD203B41FA5}">
                      <a16:colId xmlns:a16="http://schemas.microsoft.com/office/drawing/2014/main" val="2037841396"/>
                    </a:ext>
                  </a:extLst>
                </a:gridCol>
                <a:gridCol w="1016000">
                  <a:extLst>
                    <a:ext uri="{9D8B030D-6E8A-4147-A177-3AD203B41FA5}">
                      <a16:colId xmlns:a16="http://schemas.microsoft.com/office/drawing/2014/main" val="1695452353"/>
                    </a:ext>
                  </a:extLst>
                </a:gridCol>
              </a:tblGrid>
              <a:tr h="0">
                <a:tc>
                  <a:txBody>
                    <a:bodyPr/>
                    <a:lstStyle/>
                    <a:p>
                      <a:pPr>
                        <a:lnSpc>
                          <a:spcPct val="107000"/>
                        </a:lnSpc>
                        <a:spcAft>
                          <a:spcPts val="0"/>
                        </a:spcAft>
                      </a:pPr>
                      <a:r>
                        <a:rPr lang="en-AU" sz="1800" b="1" dirty="0">
                          <a:effectLst/>
                          <a:latin typeface="+mj-lt"/>
                        </a:rPr>
                        <a:t>Frequency of RSE discussions in the home</a:t>
                      </a:r>
                      <a:endParaRPr lang="en-AU" sz="1800" b="1"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AU" sz="1800" dirty="0">
                          <a:effectLst/>
                          <a:latin typeface="+mj-lt"/>
                        </a:rPr>
                        <a:t>N</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AU" sz="1800" dirty="0">
                          <a:effectLst/>
                          <a:latin typeface="+mj-lt"/>
                        </a:rPr>
                        <a:t>%</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2822757"/>
                  </a:ext>
                </a:extLst>
              </a:tr>
              <a:tr h="0">
                <a:tc>
                  <a:txBody>
                    <a:bodyPr/>
                    <a:lstStyle/>
                    <a:p>
                      <a:pPr algn="r">
                        <a:lnSpc>
                          <a:spcPct val="107000"/>
                        </a:lnSpc>
                        <a:spcAft>
                          <a:spcPts val="0"/>
                        </a:spcAft>
                      </a:pPr>
                      <a:r>
                        <a:rPr lang="en-AU" sz="1800" dirty="0">
                          <a:effectLst/>
                          <a:latin typeface="+mj-lt"/>
                        </a:rPr>
                        <a:t>Not at all</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AU" sz="1800" dirty="0">
                          <a:effectLst/>
                          <a:latin typeface="+mj-lt"/>
                        </a:rPr>
                        <a:t>164</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AU" sz="1800" dirty="0">
                          <a:effectLst/>
                          <a:latin typeface="+mj-lt"/>
                        </a:rPr>
                        <a:t>26.7%</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82664824"/>
                  </a:ext>
                </a:extLst>
              </a:tr>
              <a:tr h="0">
                <a:tc>
                  <a:txBody>
                    <a:bodyPr/>
                    <a:lstStyle/>
                    <a:p>
                      <a:pPr algn="r">
                        <a:lnSpc>
                          <a:spcPct val="107000"/>
                        </a:lnSpc>
                        <a:spcAft>
                          <a:spcPts val="0"/>
                        </a:spcAft>
                      </a:pPr>
                      <a:r>
                        <a:rPr lang="en-AU" sz="1800" dirty="0">
                          <a:effectLst/>
                          <a:latin typeface="+mj-lt"/>
                        </a:rPr>
                        <a:t>Once or twice</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a:effectLst/>
                          <a:latin typeface="+mj-lt"/>
                        </a:rPr>
                        <a:t>152</a:t>
                      </a:r>
                      <a:endParaRPr lang="en-AU"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effectLst/>
                          <a:latin typeface="+mj-lt"/>
                        </a:rPr>
                        <a:t>24.8%</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9377102"/>
                  </a:ext>
                </a:extLst>
              </a:tr>
              <a:tr h="0">
                <a:tc>
                  <a:txBody>
                    <a:bodyPr/>
                    <a:lstStyle/>
                    <a:p>
                      <a:pPr algn="r">
                        <a:lnSpc>
                          <a:spcPct val="107000"/>
                        </a:lnSpc>
                        <a:spcAft>
                          <a:spcPts val="0"/>
                        </a:spcAft>
                      </a:pPr>
                      <a:r>
                        <a:rPr lang="en-AU" sz="1800" dirty="0">
                          <a:effectLst/>
                          <a:latin typeface="+mj-lt"/>
                        </a:rPr>
                        <a:t>A few times</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effectLst/>
                          <a:latin typeface="+mj-lt"/>
                        </a:rPr>
                        <a:t>174</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effectLst/>
                          <a:latin typeface="+mj-lt"/>
                        </a:rPr>
                        <a:t>28.3%</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6135523"/>
                  </a:ext>
                </a:extLst>
              </a:tr>
              <a:tr h="0">
                <a:tc>
                  <a:txBody>
                    <a:bodyPr/>
                    <a:lstStyle/>
                    <a:p>
                      <a:pPr algn="r">
                        <a:lnSpc>
                          <a:spcPct val="107000"/>
                        </a:lnSpc>
                        <a:spcAft>
                          <a:spcPts val="0"/>
                        </a:spcAft>
                      </a:pPr>
                      <a:r>
                        <a:rPr lang="en-AU" sz="1800" dirty="0">
                          <a:effectLst/>
                          <a:latin typeface="+mj-lt"/>
                        </a:rPr>
                        <a:t>Often</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a:effectLst/>
                          <a:latin typeface="+mj-lt"/>
                        </a:rPr>
                        <a:t>81</a:t>
                      </a:r>
                      <a:endParaRPr lang="en-AU"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effectLst/>
                          <a:latin typeface="+mj-lt"/>
                        </a:rPr>
                        <a:t>13.2%</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1421673"/>
                  </a:ext>
                </a:extLst>
              </a:tr>
              <a:tr h="0">
                <a:tc>
                  <a:txBody>
                    <a:bodyPr/>
                    <a:lstStyle/>
                    <a:p>
                      <a:pPr algn="r">
                        <a:lnSpc>
                          <a:spcPct val="107000"/>
                        </a:lnSpc>
                        <a:spcAft>
                          <a:spcPts val="0"/>
                        </a:spcAft>
                      </a:pPr>
                      <a:r>
                        <a:rPr lang="en-AU" sz="1800" dirty="0">
                          <a:effectLst/>
                          <a:latin typeface="+mj-lt"/>
                        </a:rPr>
                        <a:t>Very often</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a:effectLst/>
                          <a:latin typeface="+mj-lt"/>
                        </a:rPr>
                        <a:t>43</a:t>
                      </a:r>
                      <a:endParaRPr lang="en-AU"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effectLst/>
                          <a:latin typeface="+mj-lt"/>
                        </a:rPr>
                        <a:t>7.0%</a:t>
                      </a:r>
                      <a:endParaRPr lang="en-AU"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3522543"/>
                  </a:ext>
                </a:extLst>
              </a:tr>
            </a:tbl>
          </a:graphicData>
        </a:graphic>
      </p:graphicFrame>
    </p:spTree>
    <p:extLst>
      <p:ext uri="{BB962C8B-B14F-4D97-AF65-F5344CB8AC3E}">
        <p14:creationId xmlns:p14="http://schemas.microsoft.com/office/powerpoint/2010/main" val="985496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Conclusion</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230419"/>
            <a:ext cx="10407849" cy="5472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Clr>
                <a:srgbClr val="242852"/>
              </a:buClr>
              <a:buFont typeface="Wingdings" panose="05000000000000000000" pitchFamily="2" charset="2"/>
              <a:buChar char="§"/>
            </a:pPr>
            <a:r>
              <a:rPr lang="en-US" sz="2400" dirty="0"/>
              <a:t>WA parents are </a:t>
            </a:r>
            <a:r>
              <a:rPr lang="en-US" sz="2400" i="1" dirty="0"/>
              <a:t>highly</a:t>
            </a:r>
            <a:r>
              <a:rPr lang="en-US" sz="2400" dirty="0"/>
              <a:t> supportive of schools delivering RSE.</a:t>
            </a:r>
          </a:p>
          <a:p>
            <a:pPr>
              <a:lnSpc>
                <a:spcPct val="110000"/>
              </a:lnSpc>
              <a:buClr>
                <a:srgbClr val="242852"/>
              </a:buClr>
              <a:buFont typeface="Wingdings" panose="05000000000000000000" pitchFamily="2" charset="2"/>
              <a:buChar char="§"/>
            </a:pPr>
            <a:r>
              <a:rPr lang="en-US" sz="2400" dirty="0"/>
              <a:t>Even Catholic parents.</a:t>
            </a:r>
          </a:p>
          <a:p>
            <a:pPr>
              <a:lnSpc>
                <a:spcPct val="110000"/>
              </a:lnSpc>
              <a:buClr>
                <a:srgbClr val="242852"/>
              </a:buClr>
              <a:buFont typeface="Wingdings" panose="05000000000000000000" pitchFamily="2" charset="2"/>
              <a:buChar char="§"/>
            </a:pPr>
            <a:r>
              <a:rPr lang="en-US" sz="2400" dirty="0"/>
              <a:t>This support extends to a broad range of RSE topics, and parents feel most topics should be started in grades 7-8 (or earlier).</a:t>
            </a:r>
          </a:p>
          <a:p>
            <a:pPr>
              <a:lnSpc>
                <a:spcPct val="110000"/>
              </a:lnSpc>
              <a:buClr>
                <a:srgbClr val="242852"/>
              </a:buClr>
              <a:buFont typeface="Wingdings" panose="05000000000000000000" pitchFamily="2" charset="2"/>
              <a:buChar char="§"/>
            </a:pPr>
            <a:r>
              <a:rPr lang="en-US" sz="2400" dirty="0"/>
              <a:t>RSE advocates must consider the following:</a:t>
            </a:r>
          </a:p>
          <a:p>
            <a:pPr lvl="1">
              <a:lnSpc>
                <a:spcPct val="110000"/>
              </a:lnSpc>
              <a:buClr>
                <a:srgbClr val="242852"/>
              </a:buClr>
              <a:buFont typeface="Wingdings" panose="05000000000000000000" pitchFamily="2" charset="2"/>
              <a:buChar char="§"/>
            </a:pPr>
            <a:r>
              <a:rPr lang="en-US" sz="1800" dirty="0"/>
              <a:t>Need to educate parents about best-practice RSE principles related to timing and content (and tell schools they could start earlier!).</a:t>
            </a:r>
          </a:p>
          <a:p>
            <a:pPr lvl="1">
              <a:lnSpc>
                <a:spcPct val="110000"/>
              </a:lnSpc>
              <a:buClr>
                <a:srgbClr val="242852"/>
              </a:buClr>
              <a:buFont typeface="Wingdings" panose="05000000000000000000" pitchFamily="2" charset="2"/>
              <a:buChar char="§"/>
            </a:pPr>
            <a:r>
              <a:rPr lang="en-US" sz="1800" dirty="0"/>
              <a:t>Perhaps tailored engagement with families with particular religious affiliations.</a:t>
            </a:r>
          </a:p>
          <a:p>
            <a:pPr lvl="1">
              <a:lnSpc>
                <a:spcPct val="110000"/>
              </a:lnSpc>
              <a:buClr>
                <a:srgbClr val="242852"/>
              </a:buClr>
              <a:buFont typeface="Wingdings" panose="05000000000000000000" pitchFamily="2" charset="2"/>
              <a:buChar char="§"/>
            </a:pPr>
            <a:r>
              <a:rPr lang="en-US" sz="1800" dirty="0"/>
              <a:t>More work to be done to address dissent or caution towards gender diversity.</a:t>
            </a:r>
          </a:p>
          <a:p>
            <a:pPr lvl="1">
              <a:lnSpc>
                <a:spcPct val="110000"/>
              </a:lnSpc>
              <a:buClr>
                <a:srgbClr val="242852"/>
              </a:buClr>
              <a:buFont typeface="Wingdings" panose="05000000000000000000" pitchFamily="2" charset="2"/>
              <a:buChar char="§"/>
            </a:pPr>
            <a:r>
              <a:rPr lang="en-US" sz="1800" dirty="0"/>
              <a:t>Schools need to communicate clearly with parents about the RSE work they are doing.</a:t>
            </a:r>
          </a:p>
          <a:p>
            <a:pPr lvl="1">
              <a:lnSpc>
                <a:spcPct val="110000"/>
              </a:lnSpc>
              <a:buClr>
                <a:srgbClr val="242852"/>
              </a:buClr>
              <a:buFont typeface="Wingdings" panose="05000000000000000000" pitchFamily="2" charset="2"/>
              <a:buChar char="§"/>
            </a:pPr>
            <a:r>
              <a:rPr lang="en-US" sz="1800" dirty="0"/>
              <a:t>More work needed to support RSE conversations within the home.</a:t>
            </a:r>
          </a:p>
          <a:p>
            <a:pPr>
              <a:lnSpc>
                <a:spcPct val="110000"/>
              </a:lnSpc>
              <a:buClr>
                <a:srgbClr val="242852"/>
              </a:buClr>
              <a:buFont typeface="Wingdings" panose="05000000000000000000" pitchFamily="2" charset="2"/>
              <a:buChar char="§"/>
            </a:pPr>
            <a:r>
              <a:rPr lang="en-US" sz="2400" dirty="0"/>
              <a:t>Future research should seek to understand the perspectives of particular        sub-populations.</a:t>
            </a:r>
          </a:p>
          <a:p>
            <a:pPr>
              <a:lnSpc>
                <a:spcPct val="110000"/>
              </a:lnSpc>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51668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337" y="1379094"/>
            <a:ext cx="10164159" cy="4948890"/>
          </a:xfrm>
        </p:spPr>
        <p:txBody>
          <a:bodyPr>
            <a:normAutofit/>
          </a:bodyPr>
          <a:lstStyle/>
          <a:p>
            <a:pPr marL="0" indent="0" algn="ctr">
              <a:buNone/>
            </a:pPr>
            <a:endParaRPr lang="en-AU" dirty="0"/>
          </a:p>
          <a:p>
            <a:pPr marL="0" indent="0">
              <a:buNone/>
            </a:pPr>
            <a:r>
              <a:rPr lang="en-US" sz="2400" dirty="0"/>
              <a:t>We would like to thank Claudia Hodges who conducted the initial cognitive interviews of the survey instrument, Dr Jun </a:t>
            </a:r>
            <a:r>
              <a:rPr lang="en-US" sz="2400" dirty="0" err="1"/>
              <a:t>Chih</a:t>
            </a:r>
            <a:r>
              <a:rPr lang="en-US" sz="2400" dirty="0"/>
              <a:t> who provided some technical assistance, and to all parents who completed the survey.</a:t>
            </a:r>
          </a:p>
          <a:p>
            <a:pPr marL="0" indent="0">
              <a:buNone/>
            </a:pPr>
            <a:endParaRPr lang="en-US" sz="2400" dirty="0"/>
          </a:p>
          <a:p>
            <a:pPr marL="0" indent="0">
              <a:buNone/>
            </a:pPr>
            <a:r>
              <a:rPr lang="en-GB" sz="2400" dirty="0"/>
              <a:t>This work was funded by the Sexual Health and Blood-borne Virus Program, Western Australian Department of Health. </a:t>
            </a:r>
          </a:p>
          <a:p>
            <a:pPr marL="0" indent="0">
              <a:buNone/>
            </a:pPr>
            <a:endParaRPr lang="en-AU" dirty="0"/>
          </a:p>
          <a:p>
            <a:pPr marL="0" indent="0">
              <a:buNone/>
            </a:pPr>
            <a:endParaRPr lang="en-AU" sz="2200" b="1" dirty="0">
              <a:solidFill>
                <a:srgbClr val="242852"/>
              </a:solidFill>
            </a:endParaRPr>
          </a:p>
          <a:p>
            <a:pPr marL="0" indent="0">
              <a:buNone/>
            </a:pPr>
            <a:r>
              <a:rPr lang="en-AU" sz="2200" b="1" dirty="0">
                <a:solidFill>
                  <a:srgbClr val="242852"/>
                </a:solidFill>
              </a:rPr>
              <a:t>Dr Jacqui Hendriks </a:t>
            </a:r>
          </a:p>
          <a:p>
            <a:pPr marL="0" indent="0">
              <a:buNone/>
            </a:pPr>
            <a:r>
              <a:rPr lang="en-AU" sz="2200" dirty="0">
                <a:hlinkClick r:id="rId3"/>
              </a:rPr>
              <a:t>jacqui.hendriks@curtin.edu.au</a:t>
            </a:r>
            <a:r>
              <a:rPr lang="en-AU" sz="2200" dirty="0"/>
              <a:t>  </a:t>
            </a:r>
            <a:r>
              <a:rPr lang="en-AU" sz="2200" b="1" dirty="0"/>
              <a:t> </a:t>
            </a:r>
          </a:p>
          <a:p>
            <a:pPr marL="0" indent="0">
              <a:buNone/>
            </a:pPr>
            <a:endParaRPr lang="en-AU" sz="1100" b="1" dirty="0">
              <a:solidFill>
                <a:srgbClr val="242852"/>
              </a:solidFill>
            </a:endParaRPr>
          </a:p>
        </p:txBody>
      </p:sp>
      <p:sp>
        <p:nvSpPr>
          <p:cNvPr id="6" name="Title 1"/>
          <p:cNvSpPr>
            <a:spLocks noGrp="1"/>
          </p:cNvSpPr>
          <p:nvPr>
            <p:ph type="title"/>
          </p:nvPr>
        </p:nvSpPr>
        <p:spPr>
          <a:xfrm>
            <a:off x="628338" y="530016"/>
            <a:ext cx="10515600" cy="1325563"/>
          </a:xfrm>
        </p:spPr>
        <p:txBody>
          <a:bodyPr/>
          <a:lstStyle/>
          <a:p>
            <a:r>
              <a:rPr lang="en-AU" b="1" dirty="0">
                <a:solidFill>
                  <a:srgbClr val="242852"/>
                </a:solidFill>
                <a:latin typeface="+mn-lt"/>
              </a:rPr>
              <a:t>Acknowledgements</a:t>
            </a:r>
          </a:p>
        </p:txBody>
      </p:sp>
      <p:cxnSp>
        <p:nvCxnSpPr>
          <p:cNvPr id="7" name="Straight Connector 6">
            <a:extLst>
              <a:ext uri="{FF2B5EF4-FFF2-40B4-BE49-F238E27FC236}">
                <a16:creationId xmlns:a16="http://schemas.microsoft.com/office/drawing/2014/main" id="{5CACF503-FD26-4E8E-82FF-00616C0403E7}"/>
              </a:ext>
            </a:extLst>
          </p:cNvPr>
          <p:cNvCxnSpPr/>
          <p:nvPr/>
        </p:nvCxnSpPr>
        <p:spPr>
          <a:xfrm>
            <a:off x="0" y="4978857"/>
            <a:ext cx="4237463" cy="0"/>
          </a:xfrm>
          <a:prstGeom prst="line">
            <a:avLst/>
          </a:prstGeom>
          <a:ln w="28575"/>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83487A64-3D14-9987-44E7-80B0BAAFCD5A}"/>
              </a:ext>
            </a:extLst>
          </p:cNvPr>
          <p:cNvGrpSpPr/>
          <p:nvPr/>
        </p:nvGrpSpPr>
        <p:grpSpPr>
          <a:xfrm>
            <a:off x="8535237" y="0"/>
            <a:ext cx="3656763" cy="6859206"/>
            <a:chOff x="8535237" y="0"/>
            <a:chExt cx="3656763" cy="6859206"/>
          </a:xfrm>
        </p:grpSpPr>
        <p:sp>
          <p:nvSpPr>
            <p:cNvPr id="9" name="Rectangle 8">
              <a:extLst>
                <a:ext uri="{FF2B5EF4-FFF2-40B4-BE49-F238E27FC236}">
                  <a16:creationId xmlns:a16="http://schemas.microsoft.com/office/drawing/2014/main" id="{33FB57FE-F076-1461-7BF3-C00003C59E4D}"/>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a:extLst>
                <a:ext uri="{FF2B5EF4-FFF2-40B4-BE49-F238E27FC236}">
                  <a16:creationId xmlns:a16="http://schemas.microsoft.com/office/drawing/2014/main" id="{B7AB084D-08B7-2650-1874-1A6F7FD38BA3}"/>
                </a:ext>
              </a:extLst>
            </p:cNvPr>
            <p:cNvPicPr>
              <a:picLocks noChangeAspect="1"/>
            </p:cNvPicPr>
            <p:nvPr/>
          </p:nvPicPr>
          <p:blipFill>
            <a:blip r:embed="rId4"/>
            <a:stretch>
              <a:fillRect/>
            </a:stretch>
          </p:blipFill>
          <p:spPr>
            <a:xfrm>
              <a:off x="9328424" y="273099"/>
              <a:ext cx="2493818" cy="436061"/>
            </a:xfrm>
            <a:prstGeom prst="rect">
              <a:avLst/>
            </a:prstGeom>
          </p:spPr>
        </p:pic>
        <p:pic>
          <p:nvPicPr>
            <p:cNvPr id="11" name="Picture 10" descr="Logo, company name&#10;&#10;Description automatically generated">
              <a:extLst>
                <a:ext uri="{FF2B5EF4-FFF2-40B4-BE49-F238E27FC236}">
                  <a16:creationId xmlns:a16="http://schemas.microsoft.com/office/drawing/2014/main" id="{71065DD1-4BF5-3E08-D1C8-9D5F0F1FBE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2" name="Rectangle 11">
              <a:extLst>
                <a:ext uri="{FF2B5EF4-FFF2-40B4-BE49-F238E27FC236}">
                  <a16:creationId xmlns:a16="http://schemas.microsoft.com/office/drawing/2014/main" id="{8E01B63C-C1B1-D589-27A6-2AB4C9A90735}"/>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FF809BE2-45FE-B2D2-06A3-0AB67D2F924D}"/>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88278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337" y="410096"/>
            <a:ext cx="10515600" cy="1325563"/>
          </a:xfrm>
        </p:spPr>
        <p:txBody>
          <a:bodyPr/>
          <a:lstStyle/>
          <a:p>
            <a:r>
              <a:rPr lang="en-AU" b="1" dirty="0">
                <a:solidFill>
                  <a:srgbClr val="007298"/>
                </a:solidFill>
                <a:latin typeface="+mn-lt"/>
              </a:rPr>
              <a:t>Background</a:t>
            </a:r>
          </a:p>
        </p:txBody>
      </p:sp>
      <p:sp>
        <p:nvSpPr>
          <p:cNvPr id="3" name="Content Placeholder 2"/>
          <p:cNvSpPr>
            <a:spLocks noGrp="1"/>
          </p:cNvSpPr>
          <p:nvPr>
            <p:ph idx="1"/>
          </p:nvPr>
        </p:nvSpPr>
        <p:spPr>
          <a:xfrm>
            <a:off x="628337" y="1585783"/>
            <a:ext cx="10515600" cy="4862121"/>
          </a:xfrm>
        </p:spPr>
        <p:txBody>
          <a:bodyPr>
            <a:normAutofit/>
          </a:bodyPr>
          <a:lstStyle/>
          <a:p>
            <a:pPr>
              <a:buClr>
                <a:srgbClr val="007298"/>
              </a:buClr>
              <a:buFont typeface="Wingdings" panose="05000000000000000000" pitchFamily="2" charset="2"/>
              <a:buChar char="§"/>
            </a:pPr>
            <a:r>
              <a:rPr lang="en-AU" sz="2400" dirty="0"/>
              <a:t>Perceived parental backlash is known to impact delivery of relationships and sexuality education (RSE) in schools.</a:t>
            </a:r>
          </a:p>
          <a:p>
            <a:pPr>
              <a:buClr>
                <a:srgbClr val="007298"/>
              </a:buClr>
              <a:buFont typeface="Wingdings" panose="05000000000000000000" pitchFamily="2" charset="2"/>
              <a:buChar char="§"/>
            </a:pPr>
            <a:r>
              <a:rPr lang="en-AU" sz="2400" dirty="0"/>
              <a:t>However, there is significant worldwide evidence that parents support schools to deliver RSE.</a:t>
            </a:r>
          </a:p>
          <a:p>
            <a:pPr>
              <a:buClr>
                <a:srgbClr val="007298"/>
              </a:buClr>
              <a:buFont typeface="Wingdings" panose="05000000000000000000" pitchFamily="2" charset="2"/>
              <a:buChar char="§"/>
            </a:pPr>
            <a:r>
              <a:rPr lang="en-AU" sz="2400" dirty="0"/>
              <a:t>Even in traditionally conservative countries, parental support will exceed &gt;80%.</a:t>
            </a:r>
          </a:p>
          <a:p>
            <a:pPr>
              <a:buClr>
                <a:srgbClr val="007298"/>
              </a:buClr>
              <a:buFont typeface="Wingdings" panose="05000000000000000000" pitchFamily="2" charset="2"/>
              <a:buChar char="§"/>
            </a:pPr>
            <a:r>
              <a:rPr lang="en-AU" sz="2400" dirty="0"/>
              <a:t>Australian data has generally lacked nationally representative samples. </a:t>
            </a:r>
          </a:p>
          <a:p>
            <a:pPr>
              <a:buClr>
                <a:srgbClr val="007298"/>
              </a:buClr>
              <a:buFont typeface="Wingdings" panose="05000000000000000000" pitchFamily="2" charset="2"/>
              <a:buChar char="§"/>
            </a:pPr>
            <a:r>
              <a:rPr lang="en-US" sz="2400" dirty="0"/>
              <a:t>This project sought to </a:t>
            </a:r>
            <a:r>
              <a:rPr lang="en-AU" sz="2400" dirty="0"/>
              <a:t>examine the attitudes of Australian parents towards school-based RSE. </a:t>
            </a:r>
          </a:p>
          <a:p>
            <a:pPr>
              <a:buClr>
                <a:srgbClr val="007298"/>
              </a:buClr>
              <a:buFont typeface="Wingdings" panose="05000000000000000000" pitchFamily="2" charset="2"/>
              <a:buChar char="§"/>
            </a:pPr>
            <a:r>
              <a:rPr lang="en-US" sz="2400" b="1" dirty="0"/>
              <a:t>This presentation specifically examines the perspectives of parents in Western Australia. </a:t>
            </a:r>
            <a:endParaRPr lang="en-AU" baseline="30000" dirty="0"/>
          </a:p>
        </p:txBody>
      </p:sp>
      <p:grpSp>
        <p:nvGrpSpPr>
          <p:cNvPr id="7" name="Group 6">
            <a:extLst>
              <a:ext uri="{FF2B5EF4-FFF2-40B4-BE49-F238E27FC236}">
                <a16:creationId xmlns:a16="http://schemas.microsoft.com/office/drawing/2014/main" id="{0980AA62-EC1E-ABAB-E907-0E96EE0AE9FA}"/>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B0B82945-A782-F0C4-7199-E5CBDF1494F5}"/>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8B316556-0CB2-CC83-520D-B52A610EC565}"/>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EA7C2A87-2218-3E92-F3BB-8485A7BA08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340A4D47-DA96-8371-A018-3EA7E42126C2}"/>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a:extLst>
                <a:ext uri="{FF2B5EF4-FFF2-40B4-BE49-F238E27FC236}">
                  <a16:creationId xmlns:a16="http://schemas.microsoft.com/office/drawing/2014/main" id="{F19D81B2-6D52-21A3-9DD8-85A5CB3362B5}"/>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62717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Methods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2"/>
            <a:ext cx="10515600"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7298"/>
              </a:buClr>
              <a:buFont typeface="Wingdings" panose="05000000000000000000" pitchFamily="2" charset="2"/>
              <a:buChar char="§"/>
            </a:pPr>
            <a:r>
              <a:rPr lang="en-GB" sz="2400" dirty="0"/>
              <a:t>Cross-sectional survey developed.</a:t>
            </a:r>
          </a:p>
          <a:p>
            <a:pPr>
              <a:buClr>
                <a:srgbClr val="007298"/>
              </a:buClr>
              <a:buFont typeface="Wingdings" panose="05000000000000000000" pitchFamily="2" charset="2"/>
              <a:buChar char="§"/>
            </a:pPr>
            <a:r>
              <a:rPr lang="en-GB" sz="2400" dirty="0"/>
              <a:t>Closely replicated a recent Canadian study.</a:t>
            </a:r>
          </a:p>
          <a:p>
            <a:pPr>
              <a:buClr>
                <a:srgbClr val="007298"/>
              </a:buClr>
              <a:buFont typeface="Wingdings" panose="05000000000000000000" pitchFamily="2" charset="2"/>
              <a:buChar char="§"/>
            </a:pPr>
            <a:r>
              <a:rPr lang="en-US" sz="2400" dirty="0"/>
              <a:t>Market Research company, The ORU, was engaged to administer the survey to its proprietary panel of survey participants across Australia. </a:t>
            </a:r>
          </a:p>
          <a:p>
            <a:pPr>
              <a:buClr>
                <a:srgbClr val="007298"/>
              </a:buClr>
              <a:buFont typeface="Wingdings" panose="05000000000000000000" pitchFamily="2" charset="2"/>
              <a:buChar char="§"/>
            </a:pPr>
            <a:r>
              <a:rPr lang="en-US" sz="2400" dirty="0"/>
              <a:t>The ORU was asked to provide a nationally representative sample of Australian parents from across Australia, with oversampling in WA.</a:t>
            </a:r>
          </a:p>
          <a:p>
            <a:pPr>
              <a:buClr>
                <a:srgbClr val="007298"/>
              </a:buClr>
              <a:buFont typeface="Wingdings" panose="05000000000000000000" pitchFamily="2" charset="2"/>
              <a:buChar char="§"/>
            </a:pPr>
            <a:r>
              <a:rPr lang="en-US" sz="2400" dirty="0"/>
              <a:t>A total sample of 2,247 parents                                                                           completed the survey,                                                                                                    with </a:t>
            </a:r>
            <a:r>
              <a:rPr lang="en-US" sz="2400" b="1" dirty="0"/>
              <a:t>643 parents from WA.</a:t>
            </a:r>
            <a:endParaRPr lang="en-US" sz="2600" dirty="0"/>
          </a:p>
          <a:p>
            <a:pPr>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14" name="Picture 13">
            <a:extLst>
              <a:ext uri="{FF2B5EF4-FFF2-40B4-BE49-F238E27FC236}">
                <a16:creationId xmlns:a16="http://schemas.microsoft.com/office/drawing/2014/main" id="{F411E837-08AE-5ECB-12D0-D151CAA52EF7}"/>
              </a:ext>
            </a:extLst>
          </p:cNvPr>
          <p:cNvPicPr>
            <a:picLocks noChangeAspect="1"/>
          </p:cNvPicPr>
          <p:nvPr/>
        </p:nvPicPr>
        <p:blipFill>
          <a:blip r:embed="rId5"/>
          <a:stretch>
            <a:fillRect/>
          </a:stretch>
        </p:blipFill>
        <p:spPr>
          <a:xfrm>
            <a:off x="6870032" y="4249384"/>
            <a:ext cx="3944772" cy="2301048"/>
          </a:xfrm>
          <a:prstGeom prst="rect">
            <a:avLst/>
          </a:prstGeom>
        </p:spPr>
      </p:pic>
    </p:spTree>
    <p:extLst>
      <p:ext uri="{BB962C8B-B14F-4D97-AF65-F5344CB8AC3E}">
        <p14:creationId xmlns:p14="http://schemas.microsoft.com/office/powerpoint/2010/main" val="305182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Survey instrument</a:t>
            </a:r>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aphicFrame>
        <p:nvGraphicFramePr>
          <p:cNvPr id="3" name="Table 3">
            <a:extLst>
              <a:ext uri="{FF2B5EF4-FFF2-40B4-BE49-F238E27FC236}">
                <a16:creationId xmlns:a16="http://schemas.microsoft.com/office/drawing/2014/main" id="{1C9CFA12-4C7B-02DA-3C52-4922E330320A}"/>
              </a:ext>
            </a:extLst>
          </p:cNvPr>
          <p:cNvGraphicFramePr>
            <a:graphicFrameLocks noGrp="1"/>
          </p:cNvGraphicFramePr>
          <p:nvPr>
            <p:extLst>
              <p:ext uri="{D42A27DB-BD31-4B8C-83A1-F6EECF244321}">
                <p14:modId xmlns:p14="http://schemas.microsoft.com/office/powerpoint/2010/main" val="2226458638"/>
              </p:ext>
            </p:extLst>
          </p:nvPr>
        </p:nvGraphicFramePr>
        <p:xfrm>
          <a:off x="916865" y="1612216"/>
          <a:ext cx="9968525" cy="5040574"/>
        </p:xfrm>
        <a:graphic>
          <a:graphicData uri="http://schemas.openxmlformats.org/drawingml/2006/table">
            <a:tbl>
              <a:tblPr firstRow="1" bandRow="1">
                <a:tableStyleId>{2D5ABB26-0587-4C30-8999-92F81FD0307C}</a:tableStyleId>
              </a:tblPr>
              <a:tblGrid>
                <a:gridCol w="1319533">
                  <a:extLst>
                    <a:ext uri="{9D8B030D-6E8A-4147-A177-3AD203B41FA5}">
                      <a16:colId xmlns:a16="http://schemas.microsoft.com/office/drawing/2014/main" val="2947854125"/>
                    </a:ext>
                  </a:extLst>
                </a:gridCol>
                <a:gridCol w="8648992">
                  <a:extLst>
                    <a:ext uri="{9D8B030D-6E8A-4147-A177-3AD203B41FA5}">
                      <a16:colId xmlns:a16="http://schemas.microsoft.com/office/drawing/2014/main" val="3912838510"/>
                    </a:ext>
                  </a:extLst>
                </a:gridCol>
              </a:tblGrid>
              <a:tr h="995442">
                <a:tc>
                  <a:txBody>
                    <a:bodyPr/>
                    <a:lstStyle/>
                    <a:p>
                      <a:r>
                        <a:rPr lang="en-AU" sz="2400" b="1" dirty="0">
                          <a:solidFill>
                            <a:srgbClr val="1FCFCB"/>
                          </a:solidFill>
                          <a:latin typeface="+mj-lt"/>
                        </a:rPr>
                        <a:t>Section A</a:t>
                      </a:r>
                    </a:p>
                  </a:txBody>
                  <a:tcPr>
                    <a:lnB w="12700" cap="flat" cmpd="sng" algn="ctr">
                      <a:solidFill>
                        <a:schemeClr val="bg1">
                          <a:lumMod val="50000"/>
                        </a:schemeClr>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a:latin typeface="+mj-lt"/>
                        </a:rPr>
                        <a:t>Information about their child/ren – grade, sector, disabilities</a:t>
                      </a:r>
                    </a:p>
                    <a:p>
                      <a:pPr marL="342900" indent="-342900">
                        <a:buFont typeface="Arial" panose="020B0604020202020204" pitchFamily="34" charset="0"/>
                        <a:buChar char="•"/>
                      </a:pPr>
                      <a:r>
                        <a:rPr lang="en-US" sz="1800" dirty="0">
                          <a:latin typeface="+mj-lt"/>
                        </a:rPr>
                        <a:t>Level of support for school-based RSE</a:t>
                      </a:r>
                      <a:endParaRPr lang="en-AU" sz="1800" dirty="0">
                        <a:latin typeface="+mj-lt"/>
                      </a:endParaRPr>
                    </a:p>
                  </a:txBody>
                  <a:tcP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53879547"/>
                  </a:ext>
                </a:extLst>
              </a:tr>
              <a:tr h="995442">
                <a:tc>
                  <a:txBody>
                    <a:bodyPr/>
                    <a:lstStyle/>
                    <a:p>
                      <a:r>
                        <a:rPr lang="en-AU" sz="2400" b="1" dirty="0">
                          <a:solidFill>
                            <a:srgbClr val="1FCFCB"/>
                          </a:solidFill>
                          <a:latin typeface="+mj-lt"/>
                        </a:rPr>
                        <a:t>Section B</a:t>
                      </a:r>
                    </a:p>
                  </a:txBody>
                  <a:tcP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j-lt"/>
                        </a:rPr>
                        <a:t>40 RSE-related topics - asked to indicate the grade level at topic should first be introduced (if at all) </a:t>
                      </a:r>
                      <a:endParaRPr lang="en-AU" sz="1800" dirty="0">
                        <a:latin typeface="+mj-lt"/>
                      </a:endParaRPr>
                    </a:p>
                  </a:txBody>
                  <a:tcP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508482980"/>
                  </a:ext>
                </a:extLst>
              </a:tr>
              <a:tr h="2054248">
                <a:tc>
                  <a:txBody>
                    <a:bodyPr/>
                    <a:lstStyle/>
                    <a:p>
                      <a:r>
                        <a:rPr lang="en-AU" sz="2400" b="1" dirty="0">
                          <a:solidFill>
                            <a:srgbClr val="1FCFCB"/>
                          </a:solidFill>
                          <a:latin typeface="+mj-lt"/>
                        </a:rPr>
                        <a:t>Section C</a:t>
                      </a:r>
                    </a:p>
                  </a:txBody>
                  <a:tcP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j-lt"/>
                        </a:rPr>
                        <a:t>16 attitudinal items regarding school-based RSE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j-lt"/>
                        </a:rPr>
                        <a:t>Quality of current RSE provision at their child/ren’s school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j-lt"/>
                        </a:rPr>
                        <a:t>Personal comfort to discuss RSE issues with their child/ren,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j-lt"/>
                        </a:rPr>
                        <a:t>Frequency of these conversations in past year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mj-lt"/>
                        </a:rPr>
                        <a:t>Open-field text box to share any comments related to RSE in schools</a:t>
                      </a:r>
                      <a:endParaRPr lang="en-AU" sz="1800" dirty="0">
                        <a:latin typeface="+mj-lt"/>
                      </a:endParaRPr>
                    </a:p>
                  </a:txBody>
                  <a:tcP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25157305"/>
                  </a:ext>
                </a:extLst>
              </a:tr>
              <a:tr h="995442">
                <a:tc>
                  <a:txBody>
                    <a:bodyPr/>
                    <a:lstStyle/>
                    <a:p>
                      <a:r>
                        <a:rPr lang="en-AU" sz="2400" b="1" dirty="0">
                          <a:solidFill>
                            <a:srgbClr val="1FCFCB"/>
                          </a:solidFill>
                          <a:latin typeface="+mj-lt"/>
                        </a:rPr>
                        <a:t>Section D</a:t>
                      </a:r>
                    </a:p>
                  </a:txBody>
                  <a:tcP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a:latin typeface="+mj-lt"/>
                        </a:rPr>
                        <a:t>Demographic questions - age, gender, ethnicity, locality, religious affiliation, political affiliation. </a:t>
                      </a:r>
                      <a:endParaRPr lang="en-AU" sz="1800" dirty="0">
                        <a:latin typeface="+mj-lt"/>
                      </a:endParaRPr>
                    </a:p>
                  </a:txBody>
                  <a:tcP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51628622"/>
                  </a:ext>
                </a:extLst>
              </a:tr>
            </a:tbl>
          </a:graphicData>
        </a:graphic>
      </p:graphicFrame>
    </p:spTree>
    <p:extLst>
      <p:ext uri="{BB962C8B-B14F-4D97-AF65-F5344CB8AC3E}">
        <p14:creationId xmlns:p14="http://schemas.microsoft.com/office/powerpoint/2010/main" val="106497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Demographics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2"/>
            <a:ext cx="10515600"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42852"/>
              </a:buClr>
              <a:buFont typeface="Wingdings" panose="05000000000000000000" pitchFamily="2" charset="2"/>
              <a:buChar char="§"/>
            </a:pPr>
            <a:r>
              <a:rPr lang="en-US" sz="2400" dirty="0"/>
              <a:t>Total of 643 parents from WA.</a:t>
            </a:r>
          </a:p>
          <a:p>
            <a:pPr>
              <a:buClr>
                <a:srgbClr val="242852"/>
              </a:buClr>
              <a:buFont typeface="Wingdings" panose="05000000000000000000" pitchFamily="2" charset="2"/>
              <a:buChar char="§"/>
            </a:pPr>
            <a:r>
              <a:rPr lang="en-US" sz="2400" dirty="0"/>
              <a:t>Most respondents were female (70.3%), aged 35-44 years (43.2%), lived in Perth (86.0%).</a:t>
            </a:r>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aphicFrame>
        <p:nvGraphicFramePr>
          <p:cNvPr id="12" name="Chart 11">
            <a:extLst>
              <a:ext uri="{FF2B5EF4-FFF2-40B4-BE49-F238E27FC236}">
                <a16:creationId xmlns:a16="http://schemas.microsoft.com/office/drawing/2014/main" id="{7E5AD15B-6ED7-AB99-043B-7D65C47E4C7E}"/>
              </a:ext>
            </a:extLst>
          </p:cNvPr>
          <p:cNvGraphicFramePr>
            <a:graphicFrameLocks/>
          </p:cNvGraphicFramePr>
          <p:nvPr>
            <p:extLst>
              <p:ext uri="{D42A27DB-BD31-4B8C-83A1-F6EECF244321}">
                <p14:modId xmlns:p14="http://schemas.microsoft.com/office/powerpoint/2010/main" val="1654842269"/>
              </p:ext>
            </p:extLst>
          </p:nvPr>
        </p:nvGraphicFramePr>
        <p:xfrm>
          <a:off x="1803363" y="3525589"/>
          <a:ext cx="2671011" cy="27296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a:extLst>
              <a:ext uri="{FF2B5EF4-FFF2-40B4-BE49-F238E27FC236}">
                <a16:creationId xmlns:a16="http://schemas.microsoft.com/office/drawing/2014/main" id="{554DC4CA-29A9-2F8D-D884-865F5BF8644C}"/>
              </a:ext>
            </a:extLst>
          </p:cNvPr>
          <p:cNvGraphicFramePr>
            <a:graphicFrameLocks/>
          </p:cNvGraphicFramePr>
          <p:nvPr>
            <p:extLst>
              <p:ext uri="{D42A27DB-BD31-4B8C-83A1-F6EECF244321}">
                <p14:modId xmlns:p14="http://schemas.microsoft.com/office/powerpoint/2010/main" val="1648323291"/>
              </p:ext>
            </p:extLst>
          </p:nvPr>
        </p:nvGraphicFramePr>
        <p:xfrm>
          <a:off x="8139957" y="2959561"/>
          <a:ext cx="3181391" cy="2801253"/>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a:extLst>
              <a:ext uri="{FF2B5EF4-FFF2-40B4-BE49-F238E27FC236}">
                <a16:creationId xmlns:a16="http://schemas.microsoft.com/office/drawing/2014/main" id="{2E32E0B0-5B19-41E9-970D-EC12685F513F}"/>
              </a:ext>
            </a:extLst>
          </p:cNvPr>
          <p:cNvSpPr txBox="1"/>
          <p:nvPr/>
        </p:nvSpPr>
        <p:spPr>
          <a:xfrm>
            <a:off x="5626181" y="3748482"/>
            <a:ext cx="549894" cy="400110"/>
          </a:xfrm>
          <a:prstGeom prst="rect">
            <a:avLst/>
          </a:prstGeom>
          <a:noFill/>
        </p:spPr>
        <p:txBody>
          <a:bodyPr wrap="none" rtlCol="0">
            <a:spAutoFit/>
          </a:bodyPr>
          <a:lstStyle/>
          <a:p>
            <a:pPr algn="ctr"/>
            <a:r>
              <a:rPr lang="en-AU" sz="2000" dirty="0">
                <a:latin typeface="+mj-lt"/>
              </a:rPr>
              <a:t>age</a:t>
            </a:r>
          </a:p>
        </p:txBody>
      </p:sp>
      <p:sp>
        <p:nvSpPr>
          <p:cNvPr id="17" name="TextBox 16">
            <a:extLst>
              <a:ext uri="{FF2B5EF4-FFF2-40B4-BE49-F238E27FC236}">
                <a16:creationId xmlns:a16="http://schemas.microsoft.com/office/drawing/2014/main" id="{DE59845C-96A8-4F23-6EC1-E5E7868072DA}"/>
              </a:ext>
            </a:extLst>
          </p:cNvPr>
          <p:cNvSpPr txBox="1"/>
          <p:nvPr/>
        </p:nvSpPr>
        <p:spPr>
          <a:xfrm>
            <a:off x="9274886" y="3748482"/>
            <a:ext cx="911532" cy="400110"/>
          </a:xfrm>
          <a:prstGeom prst="rect">
            <a:avLst/>
          </a:prstGeom>
          <a:noFill/>
        </p:spPr>
        <p:txBody>
          <a:bodyPr wrap="none" rtlCol="0">
            <a:spAutoFit/>
          </a:bodyPr>
          <a:lstStyle/>
          <a:p>
            <a:pPr algn="ctr"/>
            <a:r>
              <a:rPr lang="en-AU" sz="2000" dirty="0">
                <a:latin typeface="+mj-lt"/>
              </a:rPr>
              <a:t>locality</a:t>
            </a:r>
          </a:p>
        </p:txBody>
      </p:sp>
      <p:graphicFrame>
        <p:nvGraphicFramePr>
          <p:cNvPr id="19" name="Chart 18">
            <a:extLst>
              <a:ext uri="{FF2B5EF4-FFF2-40B4-BE49-F238E27FC236}">
                <a16:creationId xmlns:a16="http://schemas.microsoft.com/office/drawing/2014/main" id="{7E5AD15B-6ED7-AB99-043B-7D65C47E4C7E}"/>
              </a:ext>
            </a:extLst>
          </p:cNvPr>
          <p:cNvGraphicFramePr>
            <a:graphicFrameLocks/>
          </p:cNvGraphicFramePr>
          <p:nvPr>
            <p:extLst>
              <p:ext uri="{D42A27DB-BD31-4B8C-83A1-F6EECF244321}">
                <p14:modId xmlns:p14="http://schemas.microsoft.com/office/powerpoint/2010/main" val="1665845334"/>
              </p:ext>
            </p:extLst>
          </p:nvPr>
        </p:nvGraphicFramePr>
        <p:xfrm>
          <a:off x="388923" y="2959561"/>
          <a:ext cx="3089168" cy="313092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Chart 19">
            <a:extLst>
              <a:ext uri="{FF2B5EF4-FFF2-40B4-BE49-F238E27FC236}">
                <a16:creationId xmlns:a16="http://schemas.microsoft.com/office/drawing/2014/main" id="{651587C7-D576-9A14-2FFF-AD15C8D93F05}"/>
              </a:ext>
            </a:extLst>
          </p:cNvPr>
          <p:cNvGraphicFramePr>
            <a:graphicFrameLocks/>
          </p:cNvGraphicFramePr>
          <p:nvPr>
            <p:extLst>
              <p:ext uri="{D42A27DB-BD31-4B8C-83A1-F6EECF244321}">
                <p14:modId xmlns:p14="http://schemas.microsoft.com/office/powerpoint/2010/main" val="2196594200"/>
              </p:ext>
            </p:extLst>
          </p:nvPr>
        </p:nvGraphicFramePr>
        <p:xfrm>
          <a:off x="3807480" y="2959561"/>
          <a:ext cx="4162668" cy="3130921"/>
        </p:xfrm>
        <a:graphic>
          <a:graphicData uri="http://schemas.openxmlformats.org/drawingml/2006/chart">
            <c:chart xmlns:c="http://schemas.openxmlformats.org/drawingml/2006/chart" xmlns:r="http://schemas.openxmlformats.org/officeDocument/2006/relationships" r:id="rId8"/>
          </a:graphicData>
        </a:graphic>
      </p:graphicFrame>
      <p:sp>
        <p:nvSpPr>
          <p:cNvPr id="3" name="TextBox 2">
            <a:extLst>
              <a:ext uri="{FF2B5EF4-FFF2-40B4-BE49-F238E27FC236}">
                <a16:creationId xmlns:a16="http://schemas.microsoft.com/office/drawing/2014/main" id="{03FF526A-089D-6F34-11A4-CD8524132584}"/>
              </a:ext>
            </a:extLst>
          </p:cNvPr>
          <p:cNvSpPr txBox="1"/>
          <p:nvPr/>
        </p:nvSpPr>
        <p:spPr>
          <a:xfrm>
            <a:off x="1478222" y="3748482"/>
            <a:ext cx="910570" cy="400110"/>
          </a:xfrm>
          <a:prstGeom prst="rect">
            <a:avLst/>
          </a:prstGeom>
          <a:noFill/>
        </p:spPr>
        <p:txBody>
          <a:bodyPr wrap="none" rtlCol="0">
            <a:spAutoFit/>
          </a:bodyPr>
          <a:lstStyle/>
          <a:p>
            <a:pPr algn="ctr"/>
            <a:r>
              <a:rPr lang="en-AU" sz="2000" dirty="0">
                <a:latin typeface="+mj-lt"/>
              </a:rPr>
              <a:t>gender</a:t>
            </a:r>
          </a:p>
        </p:txBody>
      </p:sp>
    </p:spTree>
    <p:extLst>
      <p:ext uri="{BB962C8B-B14F-4D97-AF65-F5344CB8AC3E}">
        <p14:creationId xmlns:p14="http://schemas.microsoft.com/office/powerpoint/2010/main" val="286929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8C43D71C-24E4-7DF0-6867-185BFB942ADC}"/>
              </a:ext>
            </a:extLst>
          </p:cNvPr>
          <p:cNvGraphicFramePr>
            <a:graphicFrameLocks/>
          </p:cNvGraphicFramePr>
          <p:nvPr>
            <p:extLst>
              <p:ext uri="{D42A27DB-BD31-4B8C-83A1-F6EECF244321}">
                <p14:modId xmlns:p14="http://schemas.microsoft.com/office/powerpoint/2010/main" val="3041419796"/>
              </p:ext>
            </p:extLst>
          </p:nvPr>
        </p:nvGraphicFramePr>
        <p:xfrm>
          <a:off x="5255189" y="3621315"/>
          <a:ext cx="6035038" cy="325492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Demographics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2"/>
            <a:ext cx="6683904"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42852"/>
              </a:buClr>
              <a:buFont typeface="Wingdings" panose="05000000000000000000" pitchFamily="2" charset="2"/>
              <a:buChar char="§"/>
            </a:pPr>
            <a:r>
              <a:rPr lang="en-US" sz="2400" dirty="0"/>
              <a:t>Most had a child attending a government school.</a:t>
            </a:r>
          </a:p>
          <a:p>
            <a:pPr>
              <a:buClr>
                <a:srgbClr val="242852"/>
              </a:buClr>
              <a:buFont typeface="Wingdings" panose="05000000000000000000" pitchFamily="2" charset="2"/>
              <a:buChar char="§"/>
            </a:pPr>
            <a:r>
              <a:rPr lang="en-US" sz="2400" dirty="0"/>
              <a:t>Diverse religious affiliations and voting preferences were reported.</a:t>
            </a:r>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4"/>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aphicFrame>
        <p:nvGraphicFramePr>
          <p:cNvPr id="14" name="Chart 13">
            <a:extLst>
              <a:ext uri="{FF2B5EF4-FFF2-40B4-BE49-F238E27FC236}">
                <a16:creationId xmlns:a16="http://schemas.microsoft.com/office/drawing/2014/main" id="{AEB7AD1F-9421-B34E-BC37-F580FB929FBA}"/>
              </a:ext>
            </a:extLst>
          </p:cNvPr>
          <p:cNvGraphicFramePr>
            <a:graphicFrameLocks/>
          </p:cNvGraphicFramePr>
          <p:nvPr>
            <p:extLst>
              <p:ext uri="{D42A27DB-BD31-4B8C-83A1-F6EECF244321}">
                <p14:modId xmlns:p14="http://schemas.microsoft.com/office/powerpoint/2010/main" val="1631951318"/>
              </p:ext>
            </p:extLst>
          </p:nvPr>
        </p:nvGraphicFramePr>
        <p:xfrm>
          <a:off x="48357" y="3062025"/>
          <a:ext cx="3589421" cy="3124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Chart 14">
            <a:extLst>
              <a:ext uri="{FF2B5EF4-FFF2-40B4-BE49-F238E27FC236}">
                <a16:creationId xmlns:a16="http://schemas.microsoft.com/office/drawing/2014/main" id="{CA98159E-6EB5-BDE7-4FF2-E24E62622E85}"/>
              </a:ext>
            </a:extLst>
          </p:cNvPr>
          <p:cNvGraphicFramePr>
            <a:graphicFrameLocks/>
          </p:cNvGraphicFramePr>
          <p:nvPr>
            <p:extLst>
              <p:ext uri="{D42A27DB-BD31-4B8C-83A1-F6EECF244321}">
                <p14:modId xmlns:p14="http://schemas.microsoft.com/office/powerpoint/2010/main" val="687602248"/>
              </p:ext>
            </p:extLst>
          </p:nvPr>
        </p:nvGraphicFramePr>
        <p:xfrm>
          <a:off x="2747274" y="3065329"/>
          <a:ext cx="4198522" cy="3106863"/>
        </p:xfrm>
        <a:graphic>
          <a:graphicData uri="http://schemas.openxmlformats.org/drawingml/2006/chart">
            <c:chart xmlns:c="http://schemas.openxmlformats.org/drawingml/2006/chart" xmlns:r="http://schemas.openxmlformats.org/officeDocument/2006/relationships" r:id="rId7"/>
          </a:graphicData>
        </a:graphic>
      </p:graphicFrame>
      <p:sp>
        <p:nvSpPr>
          <p:cNvPr id="19" name="TextBox 18">
            <a:extLst>
              <a:ext uri="{FF2B5EF4-FFF2-40B4-BE49-F238E27FC236}">
                <a16:creationId xmlns:a16="http://schemas.microsoft.com/office/drawing/2014/main" id="{F21937B1-7C3D-C2BF-AE7A-EA6514BB3F4B}"/>
              </a:ext>
            </a:extLst>
          </p:cNvPr>
          <p:cNvSpPr txBox="1"/>
          <p:nvPr/>
        </p:nvSpPr>
        <p:spPr>
          <a:xfrm>
            <a:off x="672821" y="3744143"/>
            <a:ext cx="2340492" cy="400110"/>
          </a:xfrm>
          <a:prstGeom prst="rect">
            <a:avLst/>
          </a:prstGeom>
          <a:noFill/>
        </p:spPr>
        <p:txBody>
          <a:bodyPr wrap="square" rtlCol="0">
            <a:spAutoFit/>
          </a:bodyPr>
          <a:lstStyle/>
          <a:p>
            <a:pPr algn="ctr"/>
            <a:r>
              <a:rPr lang="en-AU" sz="2000" dirty="0">
                <a:latin typeface="+mj-lt"/>
              </a:rPr>
              <a:t>primary school child</a:t>
            </a:r>
          </a:p>
        </p:txBody>
      </p:sp>
      <p:sp>
        <p:nvSpPr>
          <p:cNvPr id="20" name="TextBox 19">
            <a:extLst>
              <a:ext uri="{FF2B5EF4-FFF2-40B4-BE49-F238E27FC236}">
                <a16:creationId xmlns:a16="http://schemas.microsoft.com/office/drawing/2014/main" id="{97056254-B0B5-BA1F-96E6-2CF9CDD04A82}"/>
              </a:ext>
            </a:extLst>
          </p:cNvPr>
          <p:cNvSpPr txBox="1"/>
          <p:nvPr/>
        </p:nvSpPr>
        <p:spPr>
          <a:xfrm>
            <a:off x="3512664" y="3744143"/>
            <a:ext cx="2667742" cy="400110"/>
          </a:xfrm>
          <a:prstGeom prst="rect">
            <a:avLst/>
          </a:prstGeom>
          <a:noFill/>
        </p:spPr>
        <p:txBody>
          <a:bodyPr wrap="square" rtlCol="0">
            <a:spAutoFit/>
          </a:bodyPr>
          <a:lstStyle/>
          <a:p>
            <a:pPr algn="ctr"/>
            <a:r>
              <a:rPr lang="en-AU" sz="2000" dirty="0">
                <a:latin typeface="+mj-lt"/>
              </a:rPr>
              <a:t>secondary school child</a:t>
            </a:r>
          </a:p>
        </p:txBody>
      </p:sp>
      <p:graphicFrame>
        <p:nvGraphicFramePr>
          <p:cNvPr id="21" name="Chart 20">
            <a:extLst>
              <a:ext uri="{FF2B5EF4-FFF2-40B4-BE49-F238E27FC236}">
                <a16:creationId xmlns:a16="http://schemas.microsoft.com/office/drawing/2014/main" id="{73B57F7E-EBE3-87D3-7CB4-6099053126CB}"/>
              </a:ext>
            </a:extLst>
          </p:cNvPr>
          <p:cNvGraphicFramePr>
            <a:graphicFrameLocks/>
          </p:cNvGraphicFramePr>
          <p:nvPr>
            <p:extLst>
              <p:ext uri="{D42A27DB-BD31-4B8C-83A1-F6EECF244321}">
                <p14:modId xmlns:p14="http://schemas.microsoft.com/office/powerpoint/2010/main" val="2825090149"/>
              </p:ext>
            </p:extLst>
          </p:nvPr>
        </p:nvGraphicFramePr>
        <p:xfrm>
          <a:off x="5572377" y="1142611"/>
          <a:ext cx="5688405" cy="2573845"/>
        </p:xfrm>
        <a:graphic>
          <a:graphicData uri="http://schemas.openxmlformats.org/drawingml/2006/chart">
            <c:chart xmlns:c="http://schemas.openxmlformats.org/drawingml/2006/chart" xmlns:r="http://schemas.openxmlformats.org/officeDocument/2006/relationships" r:id="rId8"/>
          </a:graphicData>
        </a:graphic>
      </p:graphicFrame>
      <p:sp>
        <p:nvSpPr>
          <p:cNvPr id="23" name="TextBox 22">
            <a:extLst>
              <a:ext uri="{FF2B5EF4-FFF2-40B4-BE49-F238E27FC236}">
                <a16:creationId xmlns:a16="http://schemas.microsoft.com/office/drawing/2014/main" id="{BF601D1B-23E6-EE96-27C1-FC5EB4836987}"/>
              </a:ext>
            </a:extLst>
          </p:cNvPr>
          <p:cNvSpPr txBox="1"/>
          <p:nvPr/>
        </p:nvSpPr>
        <p:spPr>
          <a:xfrm>
            <a:off x="6998481" y="2229478"/>
            <a:ext cx="2340492" cy="400110"/>
          </a:xfrm>
          <a:prstGeom prst="rect">
            <a:avLst/>
          </a:prstGeom>
          <a:noFill/>
        </p:spPr>
        <p:txBody>
          <a:bodyPr wrap="square" rtlCol="0">
            <a:spAutoFit/>
          </a:bodyPr>
          <a:lstStyle/>
          <a:p>
            <a:pPr algn="ctr"/>
            <a:r>
              <a:rPr lang="en-AU" sz="2000" dirty="0">
                <a:latin typeface="+mj-lt"/>
              </a:rPr>
              <a:t>religion</a:t>
            </a:r>
          </a:p>
        </p:txBody>
      </p:sp>
      <p:sp>
        <p:nvSpPr>
          <p:cNvPr id="24" name="TextBox 23">
            <a:extLst>
              <a:ext uri="{FF2B5EF4-FFF2-40B4-BE49-F238E27FC236}">
                <a16:creationId xmlns:a16="http://schemas.microsoft.com/office/drawing/2014/main" id="{0A4095A6-5B0D-2D01-D893-513A7BA9E5DA}"/>
              </a:ext>
            </a:extLst>
          </p:cNvPr>
          <p:cNvSpPr txBox="1"/>
          <p:nvPr/>
        </p:nvSpPr>
        <p:spPr>
          <a:xfrm>
            <a:off x="7145602" y="4726205"/>
            <a:ext cx="1904140" cy="707886"/>
          </a:xfrm>
          <a:prstGeom prst="rect">
            <a:avLst/>
          </a:prstGeom>
          <a:noFill/>
        </p:spPr>
        <p:txBody>
          <a:bodyPr wrap="square" rtlCol="0">
            <a:spAutoFit/>
          </a:bodyPr>
          <a:lstStyle/>
          <a:p>
            <a:pPr algn="ctr"/>
            <a:r>
              <a:rPr lang="en-AU" sz="2000" dirty="0">
                <a:latin typeface="+mj-lt"/>
              </a:rPr>
              <a:t>voting preference</a:t>
            </a:r>
          </a:p>
        </p:txBody>
      </p:sp>
    </p:spTree>
    <p:extLst>
      <p:ext uri="{BB962C8B-B14F-4D97-AF65-F5344CB8AC3E}">
        <p14:creationId xmlns:p14="http://schemas.microsoft.com/office/powerpoint/2010/main" val="119224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Support for school-based RSE</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2165" y="3749040"/>
            <a:ext cx="10515600" cy="291636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Clr>
                <a:srgbClr val="242852"/>
              </a:buClr>
              <a:buFont typeface="Wingdings" panose="05000000000000000000" pitchFamily="2" charset="2"/>
              <a:buChar char="§"/>
            </a:pPr>
            <a:r>
              <a:rPr lang="en-US" b="1" dirty="0"/>
              <a:t>92.6% of WA parents support the provision of RSE in schools.</a:t>
            </a:r>
          </a:p>
          <a:p>
            <a:pPr>
              <a:lnSpc>
                <a:spcPct val="110000"/>
              </a:lnSpc>
              <a:buClr>
                <a:srgbClr val="242852"/>
              </a:buClr>
              <a:buFont typeface="Wingdings" panose="05000000000000000000" pitchFamily="2" charset="2"/>
              <a:buChar char="§"/>
            </a:pPr>
            <a:r>
              <a:rPr lang="en-US" dirty="0"/>
              <a:t>Support was not associated with gender or age.</a:t>
            </a:r>
          </a:p>
          <a:p>
            <a:pPr>
              <a:lnSpc>
                <a:spcPct val="110000"/>
              </a:lnSpc>
              <a:buClr>
                <a:srgbClr val="242852"/>
              </a:buClr>
              <a:buFont typeface="Wingdings" panose="05000000000000000000" pitchFamily="2" charset="2"/>
              <a:buChar char="§"/>
            </a:pPr>
            <a:r>
              <a:rPr lang="en-US" dirty="0"/>
              <a:t>Religious group: ‘no religion’ </a:t>
            </a:r>
            <a:r>
              <a:rPr lang="en-US" i="1" dirty="0"/>
              <a:t>more</a:t>
            </a:r>
            <a:r>
              <a:rPr lang="en-US" dirty="0"/>
              <a:t> likely to support RSE. Islamic, Greek Orthodox, Baptist or ‘other’ </a:t>
            </a:r>
            <a:r>
              <a:rPr lang="en-US" i="1" dirty="0"/>
              <a:t>less</a:t>
            </a:r>
            <a:r>
              <a:rPr lang="en-US" dirty="0"/>
              <a:t> likely to support RSE.</a:t>
            </a:r>
          </a:p>
          <a:p>
            <a:pPr>
              <a:lnSpc>
                <a:spcPct val="110000"/>
              </a:lnSpc>
              <a:buClr>
                <a:srgbClr val="242852"/>
              </a:buClr>
              <a:buFont typeface="Wingdings" panose="05000000000000000000" pitchFamily="2" charset="2"/>
              <a:buChar char="§"/>
            </a:pPr>
            <a:r>
              <a:rPr lang="en-US" dirty="0"/>
              <a:t>Religious strength: If religion was ‘not at all important’ parents </a:t>
            </a:r>
            <a:r>
              <a:rPr lang="en-US" i="1" dirty="0"/>
              <a:t>more</a:t>
            </a:r>
            <a:r>
              <a:rPr lang="en-US" dirty="0"/>
              <a:t> likely to support RSE. If it was ‘very important’ then </a:t>
            </a:r>
            <a:r>
              <a:rPr lang="en-US" i="1" dirty="0"/>
              <a:t>less</a:t>
            </a:r>
            <a:r>
              <a:rPr lang="en-US" dirty="0"/>
              <a:t> likely to support RSE.</a:t>
            </a:r>
          </a:p>
          <a:p>
            <a:pPr>
              <a:lnSpc>
                <a:spcPct val="110000"/>
              </a:lnSpc>
              <a:buClr>
                <a:srgbClr val="242852"/>
              </a:buClr>
              <a:buFont typeface="Wingdings" panose="05000000000000000000" pitchFamily="2" charset="2"/>
              <a:buChar char="§"/>
            </a:pPr>
            <a:r>
              <a:rPr lang="en-US" dirty="0"/>
              <a:t>Politics: LNP supporters </a:t>
            </a:r>
            <a:r>
              <a:rPr lang="en-US" i="1" dirty="0"/>
              <a:t>less</a:t>
            </a:r>
            <a:r>
              <a:rPr lang="en-US" dirty="0"/>
              <a:t> likely to support RSE.</a:t>
            </a:r>
          </a:p>
          <a:p>
            <a:pPr>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aphicFrame>
        <p:nvGraphicFramePr>
          <p:cNvPr id="14" name="Chart 13">
            <a:extLst>
              <a:ext uri="{FF2B5EF4-FFF2-40B4-BE49-F238E27FC236}">
                <a16:creationId xmlns:a16="http://schemas.microsoft.com/office/drawing/2014/main" id="{587D882F-0D47-3116-626B-16C855F1A1AC}"/>
              </a:ext>
            </a:extLst>
          </p:cNvPr>
          <p:cNvGraphicFramePr>
            <a:graphicFrameLocks/>
          </p:cNvGraphicFramePr>
          <p:nvPr>
            <p:extLst>
              <p:ext uri="{D42A27DB-BD31-4B8C-83A1-F6EECF244321}">
                <p14:modId xmlns:p14="http://schemas.microsoft.com/office/powerpoint/2010/main" val="2262127380"/>
              </p:ext>
            </p:extLst>
          </p:nvPr>
        </p:nvGraphicFramePr>
        <p:xfrm>
          <a:off x="478582" y="1500298"/>
          <a:ext cx="10515600" cy="21181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5492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6721A92-C1F3-9A69-4C54-A35BC485B647}"/>
              </a:ext>
            </a:extLst>
          </p:cNvPr>
          <p:cNvSpPr/>
          <p:nvPr/>
        </p:nvSpPr>
        <p:spPr>
          <a:xfrm>
            <a:off x="1555501" y="3068053"/>
            <a:ext cx="8528764" cy="3516848"/>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Support for specific RSE topics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2"/>
            <a:ext cx="10221188"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42852"/>
              </a:buClr>
              <a:buFont typeface="Wingdings" panose="05000000000000000000" pitchFamily="2" charset="2"/>
              <a:buChar char="§"/>
            </a:pPr>
            <a:r>
              <a:rPr lang="en-US" sz="2400" dirty="0"/>
              <a:t>For 32/40 RSE-related topics, parental support for schools to address these issues was &gt;95%.</a:t>
            </a:r>
          </a:p>
          <a:p>
            <a:pPr>
              <a:buClr>
                <a:srgbClr val="242852"/>
              </a:buClr>
              <a:buFont typeface="Wingdings" panose="05000000000000000000" pitchFamily="2" charset="2"/>
              <a:buChar char="§"/>
            </a:pPr>
            <a:r>
              <a:rPr lang="en-US" sz="2400" dirty="0"/>
              <a:t>The following topics were not supported as broadly:</a:t>
            </a:r>
          </a:p>
          <a:p>
            <a:pPr>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aphicFrame>
        <p:nvGraphicFramePr>
          <p:cNvPr id="3" name="Table 3">
            <a:extLst>
              <a:ext uri="{FF2B5EF4-FFF2-40B4-BE49-F238E27FC236}">
                <a16:creationId xmlns:a16="http://schemas.microsoft.com/office/drawing/2014/main" id="{DA7E1384-A1EB-6F85-0253-BF2469028FAC}"/>
              </a:ext>
            </a:extLst>
          </p:cNvPr>
          <p:cNvGraphicFramePr>
            <a:graphicFrameLocks noGrp="1"/>
          </p:cNvGraphicFramePr>
          <p:nvPr>
            <p:extLst>
              <p:ext uri="{D42A27DB-BD31-4B8C-83A1-F6EECF244321}">
                <p14:modId xmlns:p14="http://schemas.microsoft.com/office/powerpoint/2010/main" val="1413815252"/>
              </p:ext>
            </p:extLst>
          </p:nvPr>
        </p:nvGraphicFramePr>
        <p:xfrm>
          <a:off x="1385256" y="3191760"/>
          <a:ext cx="8699009" cy="3133420"/>
        </p:xfrm>
        <a:graphic>
          <a:graphicData uri="http://schemas.openxmlformats.org/drawingml/2006/table">
            <a:tbl>
              <a:tblPr firstRow="1" bandRow="1">
                <a:tableStyleId>{2D5ABB26-0587-4C30-8999-92F81FD0307C}</a:tableStyleId>
              </a:tblPr>
              <a:tblGrid>
                <a:gridCol w="4952088">
                  <a:extLst>
                    <a:ext uri="{9D8B030D-6E8A-4147-A177-3AD203B41FA5}">
                      <a16:colId xmlns:a16="http://schemas.microsoft.com/office/drawing/2014/main" val="743390822"/>
                    </a:ext>
                  </a:extLst>
                </a:gridCol>
                <a:gridCol w="3746921">
                  <a:extLst>
                    <a:ext uri="{9D8B030D-6E8A-4147-A177-3AD203B41FA5}">
                      <a16:colId xmlns:a16="http://schemas.microsoft.com/office/drawing/2014/main" val="448337788"/>
                    </a:ext>
                  </a:extLst>
                </a:gridCol>
              </a:tblGrid>
              <a:tr h="312905">
                <a:tc>
                  <a:txBody>
                    <a:bodyPr/>
                    <a:lstStyle/>
                    <a:p>
                      <a:pPr algn="r"/>
                      <a:endParaRPr lang="en-AU" sz="1800" dirty="0">
                        <a:latin typeface="+mj-lt"/>
                      </a:endParaRPr>
                    </a:p>
                  </a:txBody>
                  <a:tcPr marL="70380" marR="70380" marT="35192" marB="35192" anchor="ctr">
                    <a:noFill/>
                  </a:tcPr>
                </a:tc>
                <a:tc>
                  <a:txBody>
                    <a:bodyPr/>
                    <a:lstStyle/>
                    <a:p>
                      <a:r>
                        <a:rPr lang="en-AU" sz="1800" b="0" i="1" dirty="0">
                          <a:latin typeface="+mj-lt"/>
                        </a:rPr>
                        <a:t>‘Schools should not teach this topic’</a:t>
                      </a:r>
                    </a:p>
                  </a:txBody>
                  <a:tcPr marL="70380" marR="70380" marT="35192" marB="35192" anchor="ctr">
                    <a:noFill/>
                  </a:tcPr>
                </a:tc>
                <a:extLst>
                  <a:ext uri="{0D108BD9-81ED-4DB2-BD59-A6C34878D82A}">
                    <a16:rowId xmlns:a16="http://schemas.microsoft.com/office/drawing/2014/main" val="4212501419"/>
                  </a:ext>
                </a:extLst>
              </a:tr>
              <a:tr h="29320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latin typeface="+mj-lt"/>
                        </a:rPr>
                        <a:t>Sexual pleasure</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15.3%</a:t>
                      </a:r>
                      <a:endParaRPr lang="en-AU" sz="1800" dirty="0">
                        <a:latin typeface="+mj-lt"/>
                      </a:endParaRPr>
                    </a:p>
                  </a:txBody>
                  <a:tcPr marL="70380" marR="70380" marT="35192" marB="35192" anchor="ctr">
                    <a:noFill/>
                  </a:tcPr>
                </a:tc>
                <a:extLst>
                  <a:ext uri="{0D108BD9-81ED-4DB2-BD59-A6C34878D82A}">
                    <a16:rowId xmlns:a16="http://schemas.microsoft.com/office/drawing/2014/main" val="61045689"/>
                  </a:ext>
                </a:extLst>
              </a:tr>
              <a:tr h="258348">
                <a:tc>
                  <a:txBody>
                    <a:bodyPr/>
                    <a:lstStyle/>
                    <a:p>
                      <a:pPr algn="r"/>
                      <a:r>
                        <a:rPr lang="en-US" sz="1800" dirty="0">
                          <a:latin typeface="+mj-lt"/>
                        </a:rPr>
                        <a:t>Abstinence*</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12.8%</a:t>
                      </a:r>
                      <a:endParaRPr lang="en-AU" sz="1800" dirty="0">
                        <a:latin typeface="+mj-lt"/>
                      </a:endParaRPr>
                    </a:p>
                  </a:txBody>
                  <a:tcPr marL="70380" marR="70380" marT="35192" marB="35192" anchor="ctr">
                    <a:noFill/>
                  </a:tcPr>
                </a:tc>
                <a:extLst>
                  <a:ext uri="{0D108BD9-81ED-4DB2-BD59-A6C34878D82A}">
                    <a16:rowId xmlns:a16="http://schemas.microsoft.com/office/drawing/2014/main" val="1463689412"/>
                  </a:ext>
                </a:extLst>
              </a:tr>
              <a:tr h="244914">
                <a:tc>
                  <a:txBody>
                    <a:bodyPr/>
                    <a:lstStyle/>
                    <a:p>
                      <a:pPr algn="r"/>
                      <a:r>
                        <a:rPr lang="en-US" sz="1800" dirty="0">
                          <a:latin typeface="+mj-lt"/>
                        </a:rPr>
                        <a:t>Gender identity </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12.7%</a:t>
                      </a:r>
                      <a:endParaRPr lang="en-AU" sz="1800" dirty="0">
                        <a:latin typeface="+mj-lt"/>
                      </a:endParaRPr>
                    </a:p>
                  </a:txBody>
                  <a:tcPr marL="70380" marR="70380" marT="35192" marB="35192" anchor="ctr">
                    <a:noFill/>
                  </a:tcPr>
                </a:tc>
                <a:extLst>
                  <a:ext uri="{0D108BD9-81ED-4DB2-BD59-A6C34878D82A}">
                    <a16:rowId xmlns:a16="http://schemas.microsoft.com/office/drawing/2014/main" val="2918921581"/>
                  </a:ext>
                </a:extLst>
              </a:tr>
              <a:tr h="207416">
                <a:tc>
                  <a:txBody>
                    <a:bodyPr/>
                    <a:lstStyle/>
                    <a:p>
                      <a:pPr algn="r"/>
                      <a:r>
                        <a:rPr lang="en-US" sz="1800" dirty="0">
                          <a:latin typeface="+mj-lt"/>
                        </a:rPr>
                        <a:t>Masturbation</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11.8%</a:t>
                      </a:r>
                      <a:endParaRPr lang="en-AU" sz="1800" dirty="0">
                        <a:latin typeface="+mj-lt"/>
                      </a:endParaRPr>
                    </a:p>
                  </a:txBody>
                  <a:tcPr marL="70380" marR="70380" marT="35192" marB="35192" anchor="ctr">
                    <a:noFill/>
                  </a:tcPr>
                </a:tc>
                <a:extLst>
                  <a:ext uri="{0D108BD9-81ED-4DB2-BD59-A6C34878D82A}">
                    <a16:rowId xmlns:a16="http://schemas.microsoft.com/office/drawing/2014/main" val="3648071539"/>
                  </a:ext>
                </a:extLst>
              </a:tr>
              <a:tr h="230076">
                <a:tc>
                  <a:txBody>
                    <a:bodyPr/>
                    <a:lstStyle/>
                    <a:p>
                      <a:pPr algn="r"/>
                      <a:r>
                        <a:rPr lang="en-US" sz="1800" dirty="0">
                          <a:latin typeface="+mj-lt"/>
                        </a:rPr>
                        <a:t>Sexual orientation </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8.8%</a:t>
                      </a:r>
                      <a:endParaRPr lang="en-AU" sz="1800" dirty="0">
                        <a:latin typeface="+mj-lt"/>
                      </a:endParaRPr>
                    </a:p>
                  </a:txBody>
                  <a:tcPr marL="70380" marR="70380" marT="35192" marB="35192" anchor="ctr">
                    <a:noFill/>
                  </a:tcPr>
                </a:tc>
                <a:extLst>
                  <a:ext uri="{0D108BD9-81ED-4DB2-BD59-A6C34878D82A}">
                    <a16:rowId xmlns:a16="http://schemas.microsoft.com/office/drawing/2014/main" val="2135266964"/>
                  </a:ext>
                </a:extLst>
              </a:tr>
              <a:tr h="308855">
                <a:tc>
                  <a:txBody>
                    <a:bodyPr/>
                    <a:lstStyle/>
                    <a:p>
                      <a:pPr algn="r"/>
                      <a:r>
                        <a:rPr lang="en-US" sz="1800" dirty="0">
                          <a:latin typeface="+mj-lt"/>
                        </a:rPr>
                        <a:t>The influence of sexually explicit media (e.g. porn)</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6.8%</a:t>
                      </a:r>
                      <a:endParaRPr lang="en-AU" sz="1800" dirty="0">
                        <a:latin typeface="+mj-lt"/>
                      </a:endParaRPr>
                    </a:p>
                  </a:txBody>
                  <a:tcPr marL="70380" marR="70380" marT="35192" marB="35192" anchor="ctr">
                    <a:noFill/>
                  </a:tcPr>
                </a:tc>
                <a:extLst>
                  <a:ext uri="{0D108BD9-81ED-4DB2-BD59-A6C34878D82A}">
                    <a16:rowId xmlns:a16="http://schemas.microsoft.com/office/drawing/2014/main" val="247099253"/>
                  </a:ext>
                </a:extLst>
              </a:tr>
              <a:tr h="356336">
                <a:tc>
                  <a:txBody>
                    <a:bodyPr/>
                    <a:lstStyle/>
                    <a:p>
                      <a:pPr algn="r"/>
                      <a:r>
                        <a:rPr lang="en-US" sz="1800" dirty="0">
                          <a:latin typeface="+mj-lt"/>
                        </a:rPr>
                        <a:t>Gender roles and stereotypes </a:t>
                      </a:r>
                      <a:endParaRPr lang="en-AU" sz="1800" dirty="0">
                        <a:latin typeface="+mj-lt"/>
                      </a:endParaRPr>
                    </a:p>
                  </a:txBody>
                  <a:tcPr marL="70380" marR="70380" marT="35192" marB="35192"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6.1%</a:t>
                      </a:r>
                      <a:endParaRPr lang="en-AU" sz="1800" dirty="0">
                        <a:latin typeface="+mj-lt"/>
                      </a:endParaRPr>
                    </a:p>
                  </a:txBody>
                  <a:tcPr marL="70380" marR="70380" marT="35192" marB="35192" anchor="ctr">
                    <a:noFill/>
                  </a:tcPr>
                </a:tc>
                <a:extLst>
                  <a:ext uri="{0D108BD9-81ED-4DB2-BD59-A6C34878D82A}">
                    <a16:rowId xmlns:a16="http://schemas.microsoft.com/office/drawing/2014/main" val="2515308528"/>
                  </a:ext>
                </a:extLst>
              </a:tr>
              <a:tr h="364156">
                <a:tc>
                  <a:txBody>
                    <a:bodyPr/>
                    <a:lstStyle/>
                    <a:p>
                      <a:pPr algn="r"/>
                      <a:r>
                        <a:rPr lang="en-US" sz="1800" dirty="0">
                          <a:latin typeface="+mj-lt"/>
                        </a:rPr>
                        <a:t>Reasons to engage/not engage in sexual activity </a:t>
                      </a:r>
                      <a:endParaRPr lang="en-AU" sz="1800" dirty="0">
                        <a:latin typeface="+mj-lt"/>
                      </a:endParaRPr>
                    </a:p>
                  </a:txBody>
                  <a:tcPr marL="70380" marR="70380" marT="35192" marB="35192" anchor="ctr">
                    <a:noFill/>
                  </a:tcPr>
                </a:tc>
                <a:tc>
                  <a:txBody>
                    <a:bodyPr/>
                    <a:lstStyle/>
                    <a:p>
                      <a:r>
                        <a:rPr lang="en-AU" sz="1800" dirty="0">
                          <a:latin typeface="+mj-lt"/>
                        </a:rPr>
                        <a:t>5.1%</a:t>
                      </a:r>
                    </a:p>
                  </a:txBody>
                  <a:tcPr marL="70380" marR="70380" marT="35192" marB="35192" anchor="ctr">
                    <a:noFill/>
                  </a:tcPr>
                </a:tc>
                <a:extLst>
                  <a:ext uri="{0D108BD9-81ED-4DB2-BD59-A6C34878D82A}">
                    <a16:rowId xmlns:a16="http://schemas.microsoft.com/office/drawing/2014/main" val="4025729345"/>
                  </a:ext>
                </a:extLst>
              </a:tr>
            </a:tbl>
          </a:graphicData>
        </a:graphic>
      </p:graphicFrame>
    </p:spTree>
    <p:extLst>
      <p:ext uri="{BB962C8B-B14F-4D97-AF65-F5344CB8AC3E}">
        <p14:creationId xmlns:p14="http://schemas.microsoft.com/office/powerpoint/2010/main" val="295499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40EA49D-BD7E-2D0E-67B0-4852FCF547D2}"/>
              </a:ext>
            </a:extLst>
          </p:cNvPr>
          <p:cNvSpPr/>
          <p:nvPr/>
        </p:nvSpPr>
        <p:spPr>
          <a:xfrm>
            <a:off x="5395584" y="3049288"/>
            <a:ext cx="4362454" cy="1896338"/>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02B71CF7-88E9-103E-BBE8-C52BD7379E6C}"/>
              </a:ext>
            </a:extLst>
          </p:cNvPr>
          <p:cNvSpPr/>
          <p:nvPr/>
        </p:nvSpPr>
        <p:spPr>
          <a:xfrm>
            <a:off x="642165" y="3057832"/>
            <a:ext cx="4362454" cy="2487562"/>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43328" y="254856"/>
            <a:ext cx="10515600" cy="1325563"/>
          </a:xfrm>
        </p:spPr>
        <p:txBody>
          <a:bodyPr/>
          <a:lstStyle/>
          <a:p>
            <a:r>
              <a:rPr lang="en-AU" b="1" dirty="0">
                <a:solidFill>
                  <a:srgbClr val="007298"/>
                </a:solidFill>
                <a:latin typeface="+mn-lt"/>
              </a:rPr>
              <a:t>Support for specific RSE topics</a:t>
            </a:r>
          </a:p>
        </p:txBody>
      </p:sp>
      <p:sp>
        <p:nvSpPr>
          <p:cNvPr id="18" name="Content Placeholder 2">
            <a:extLst>
              <a:ext uri="{FF2B5EF4-FFF2-40B4-BE49-F238E27FC236}">
                <a16:creationId xmlns:a16="http://schemas.microsoft.com/office/drawing/2014/main" id="{4F33F7B6-5C18-4714-81C3-79352226DB38}"/>
              </a:ext>
            </a:extLst>
          </p:cNvPr>
          <p:cNvSpPr txBox="1">
            <a:spLocks/>
          </p:cNvSpPr>
          <p:nvPr/>
        </p:nvSpPr>
        <p:spPr>
          <a:xfrm>
            <a:off x="643328" y="1385572"/>
            <a:ext cx="10515600"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42852"/>
              </a:buClr>
              <a:buFont typeface="Wingdings" panose="05000000000000000000" pitchFamily="2" charset="2"/>
              <a:buChar char="§"/>
            </a:pPr>
            <a:r>
              <a:rPr lang="en-US" sz="2400" dirty="0"/>
              <a:t>Most parents felt 10 topics should first be introduced in primary school.</a:t>
            </a:r>
          </a:p>
          <a:p>
            <a:pPr>
              <a:buClr>
                <a:srgbClr val="242852"/>
              </a:buClr>
              <a:buFont typeface="Wingdings" panose="05000000000000000000" pitchFamily="2" charset="2"/>
              <a:buChar char="§"/>
            </a:pPr>
            <a:r>
              <a:rPr lang="en-US" sz="2400" dirty="0"/>
              <a:t>With the remaining 30 topics being introduced in grades 7-8.</a:t>
            </a:r>
          </a:p>
          <a:p>
            <a:pPr>
              <a:buClr>
                <a:srgbClr val="242852"/>
              </a:buClr>
              <a:buFont typeface="Wingdings" panose="05000000000000000000" pitchFamily="2" charset="2"/>
              <a:buChar char="§"/>
            </a:pPr>
            <a:endParaRPr lang="en-US" sz="2400" dirty="0"/>
          </a:p>
        </p:txBody>
      </p:sp>
      <p:grpSp>
        <p:nvGrpSpPr>
          <p:cNvPr id="7" name="Group 6">
            <a:extLst>
              <a:ext uri="{FF2B5EF4-FFF2-40B4-BE49-F238E27FC236}">
                <a16:creationId xmlns:a16="http://schemas.microsoft.com/office/drawing/2014/main" id="{5B7A4D2F-F97F-7FB1-2BB5-1A485B24E04E}"/>
              </a:ext>
            </a:extLst>
          </p:cNvPr>
          <p:cNvGrpSpPr/>
          <p:nvPr/>
        </p:nvGrpSpPr>
        <p:grpSpPr>
          <a:xfrm>
            <a:off x="8535237" y="0"/>
            <a:ext cx="3656763" cy="6859206"/>
            <a:chOff x="8535237" y="0"/>
            <a:chExt cx="3656763" cy="6859206"/>
          </a:xfrm>
        </p:grpSpPr>
        <p:sp>
          <p:nvSpPr>
            <p:cNvPr id="8" name="Rectangle 7">
              <a:extLst>
                <a:ext uri="{FF2B5EF4-FFF2-40B4-BE49-F238E27FC236}">
                  <a16:creationId xmlns:a16="http://schemas.microsoft.com/office/drawing/2014/main" id="{674F158B-C336-EC6F-D36F-95132037AAE3}"/>
                </a:ext>
              </a:extLst>
            </p:cNvPr>
            <p:cNvSpPr/>
            <p:nvPr/>
          </p:nvSpPr>
          <p:spPr>
            <a:xfrm>
              <a:off x="11323674" y="0"/>
              <a:ext cx="868326" cy="6858000"/>
            </a:xfrm>
            <a:prstGeom prst="rect">
              <a:avLst/>
            </a:prstGeom>
            <a:solidFill>
              <a:srgbClr val="007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a:extLst>
                <a:ext uri="{FF2B5EF4-FFF2-40B4-BE49-F238E27FC236}">
                  <a16:creationId xmlns:a16="http://schemas.microsoft.com/office/drawing/2014/main" id="{19FCB23A-7AE0-C98F-A26D-08BB4B474ECE}"/>
                </a:ext>
              </a:extLst>
            </p:cNvPr>
            <p:cNvPicPr>
              <a:picLocks noChangeAspect="1"/>
            </p:cNvPicPr>
            <p:nvPr/>
          </p:nvPicPr>
          <p:blipFill>
            <a:blip r:embed="rId3"/>
            <a:stretch>
              <a:fillRect/>
            </a:stretch>
          </p:blipFill>
          <p:spPr>
            <a:xfrm>
              <a:off x="9328424" y="273099"/>
              <a:ext cx="2493818" cy="436061"/>
            </a:xfrm>
            <a:prstGeom prst="rect">
              <a:avLst/>
            </a:prstGeom>
          </p:spPr>
        </p:pic>
        <p:pic>
          <p:nvPicPr>
            <p:cNvPr id="10" name="Picture 9" descr="Logo, company name&#10;&#10;Description automatically generated">
              <a:extLst>
                <a:ext uri="{FF2B5EF4-FFF2-40B4-BE49-F238E27FC236}">
                  <a16:creationId xmlns:a16="http://schemas.microsoft.com/office/drawing/2014/main" id="{96BB7A74-5592-D1AA-8985-722611E41B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237" y="155152"/>
              <a:ext cx="696135" cy="895030"/>
            </a:xfrm>
            <a:prstGeom prst="rect">
              <a:avLst/>
            </a:prstGeom>
          </p:spPr>
        </p:pic>
        <p:sp>
          <p:nvSpPr>
            <p:cNvPr id="11" name="Rectangle 10">
              <a:extLst>
                <a:ext uri="{FF2B5EF4-FFF2-40B4-BE49-F238E27FC236}">
                  <a16:creationId xmlns:a16="http://schemas.microsoft.com/office/drawing/2014/main" id="{50B3A7AD-BD31-2383-8B26-F66879273B9F}"/>
                </a:ext>
              </a:extLst>
            </p:cNvPr>
            <p:cNvSpPr/>
            <p:nvPr/>
          </p:nvSpPr>
          <p:spPr>
            <a:xfrm>
              <a:off x="11322511" y="5762020"/>
              <a:ext cx="868326" cy="903383"/>
            </a:xfrm>
            <a:prstGeom prst="rect">
              <a:avLst/>
            </a:prstGeom>
            <a:solidFill>
              <a:srgbClr val="1F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4F807D57-BAD5-B80A-E70F-1AA9403DB97C}"/>
                </a:ext>
              </a:extLst>
            </p:cNvPr>
            <p:cNvSpPr/>
            <p:nvPr/>
          </p:nvSpPr>
          <p:spPr>
            <a:xfrm>
              <a:off x="11323674" y="6665403"/>
              <a:ext cx="868326" cy="193803"/>
            </a:xfrm>
            <a:prstGeom prst="rect">
              <a:avLst/>
            </a:prstGeom>
            <a:solidFill>
              <a:srgbClr val="CE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2" name="Content Placeholder 2">
            <a:extLst>
              <a:ext uri="{FF2B5EF4-FFF2-40B4-BE49-F238E27FC236}">
                <a16:creationId xmlns:a16="http://schemas.microsoft.com/office/drawing/2014/main" id="{A2F2C160-1612-44D1-3C62-C95A5B0B4A79}"/>
              </a:ext>
            </a:extLst>
          </p:cNvPr>
          <p:cNvSpPr txBox="1">
            <a:spLocks/>
          </p:cNvSpPr>
          <p:nvPr/>
        </p:nvSpPr>
        <p:spPr>
          <a:xfrm>
            <a:off x="642165" y="3140074"/>
            <a:ext cx="4754582"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Clr>
                <a:srgbClr val="242852"/>
              </a:buClr>
              <a:buNone/>
            </a:pPr>
            <a:r>
              <a:rPr lang="en-US" sz="1600" b="1" dirty="0">
                <a:latin typeface="+mj-lt"/>
              </a:rPr>
              <a:t>Introduce K-2</a:t>
            </a:r>
          </a:p>
          <a:p>
            <a:pPr>
              <a:lnSpc>
                <a:spcPct val="100000"/>
              </a:lnSpc>
              <a:spcBef>
                <a:spcPts val="600"/>
              </a:spcBef>
              <a:buClr>
                <a:srgbClr val="242852"/>
              </a:buClr>
            </a:pPr>
            <a:r>
              <a:rPr lang="en-US" sz="1600" dirty="0">
                <a:latin typeface="+mj-lt"/>
              </a:rPr>
              <a:t>Correct names for body parts, including genitals </a:t>
            </a:r>
          </a:p>
          <a:p>
            <a:pPr>
              <a:lnSpc>
                <a:spcPct val="100000"/>
              </a:lnSpc>
              <a:spcBef>
                <a:spcPts val="600"/>
              </a:spcBef>
              <a:buClr>
                <a:srgbClr val="242852"/>
              </a:buClr>
            </a:pPr>
            <a:r>
              <a:rPr lang="en-US" sz="1600" dirty="0">
                <a:latin typeface="+mj-lt"/>
              </a:rPr>
              <a:t>Bodily autonomy and personal boundaries  </a:t>
            </a:r>
          </a:p>
          <a:p>
            <a:pPr>
              <a:lnSpc>
                <a:spcPct val="100000"/>
              </a:lnSpc>
              <a:spcBef>
                <a:spcPts val="600"/>
              </a:spcBef>
              <a:buClr>
                <a:srgbClr val="242852"/>
              </a:buClr>
            </a:pPr>
            <a:r>
              <a:rPr lang="en-US" sz="1600" dirty="0">
                <a:latin typeface="+mj-lt"/>
              </a:rPr>
              <a:t>Personal safety (e.g. abuse prevention)</a:t>
            </a:r>
          </a:p>
          <a:p>
            <a:pPr>
              <a:lnSpc>
                <a:spcPct val="100000"/>
              </a:lnSpc>
              <a:spcBef>
                <a:spcPts val="600"/>
              </a:spcBef>
              <a:buClr>
                <a:srgbClr val="242852"/>
              </a:buClr>
            </a:pPr>
            <a:r>
              <a:rPr lang="en-US" sz="1600" dirty="0">
                <a:latin typeface="+mj-lt"/>
              </a:rPr>
              <a:t>Communication skills </a:t>
            </a:r>
          </a:p>
          <a:p>
            <a:pPr>
              <a:lnSpc>
                <a:spcPct val="100000"/>
              </a:lnSpc>
              <a:spcBef>
                <a:spcPts val="600"/>
              </a:spcBef>
              <a:buClr>
                <a:srgbClr val="242852"/>
              </a:buClr>
            </a:pPr>
            <a:r>
              <a:rPr lang="en-US" sz="1600" dirty="0">
                <a:latin typeface="+mj-lt"/>
              </a:rPr>
              <a:t>Decision making skills </a:t>
            </a:r>
          </a:p>
          <a:p>
            <a:pPr>
              <a:lnSpc>
                <a:spcPct val="100000"/>
              </a:lnSpc>
              <a:spcBef>
                <a:spcPts val="600"/>
              </a:spcBef>
              <a:buClr>
                <a:srgbClr val="242852"/>
              </a:buClr>
            </a:pPr>
            <a:r>
              <a:rPr lang="en-US" sz="1600" dirty="0">
                <a:latin typeface="+mj-lt"/>
              </a:rPr>
              <a:t>Supporting and helping peers </a:t>
            </a:r>
          </a:p>
          <a:p>
            <a:pPr marL="0" indent="0">
              <a:buClr>
                <a:srgbClr val="242852"/>
              </a:buClr>
              <a:buNone/>
            </a:pPr>
            <a:endParaRPr lang="en-US" sz="2400" dirty="0"/>
          </a:p>
          <a:p>
            <a:pPr marL="0" indent="0">
              <a:buClr>
                <a:srgbClr val="242852"/>
              </a:buClr>
              <a:buNone/>
            </a:pPr>
            <a:endParaRPr lang="en-US" sz="2400" dirty="0"/>
          </a:p>
          <a:p>
            <a:pPr marL="0" indent="0">
              <a:buClr>
                <a:srgbClr val="242852"/>
              </a:buClr>
              <a:buNone/>
            </a:pPr>
            <a:endParaRPr lang="en-US" sz="2400" dirty="0"/>
          </a:p>
          <a:p>
            <a:pPr>
              <a:buClr>
                <a:srgbClr val="242852"/>
              </a:buClr>
              <a:buFont typeface="Wingdings" panose="05000000000000000000" pitchFamily="2" charset="2"/>
              <a:buChar char="§"/>
            </a:pPr>
            <a:endParaRPr lang="en-US" sz="2400" dirty="0"/>
          </a:p>
        </p:txBody>
      </p:sp>
      <p:sp>
        <p:nvSpPr>
          <p:cNvPr id="14" name="Content Placeholder 2">
            <a:extLst>
              <a:ext uri="{FF2B5EF4-FFF2-40B4-BE49-F238E27FC236}">
                <a16:creationId xmlns:a16="http://schemas.microsoft.com/office/drawing/2014/main" id="{28C6685C-B331-E840-0352-FF7D7F775F8E}"/>
              </a:ext>
            </a:extLst>
          </p:cNvPr>
          <p:cNvSpPr txBox="1">
            <a:spLocks/>
          </p:cNvSpPr>
          <p:nvPr/>
        </p:nvSpPr>
        <p:spPr>
          <a:xfrm>
            <a:off x="5396747" y="3140074"/>
            <a:ext cx="5452672" cy="4664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Clr>
                <a:srgbClr val="242852"/>
              </a:buClr>
              <a:buNone/>
            </a:pPr>
            <a:r>
              <a:rPr lang="en-US" sz="1600" b="1" dirty="0">
                <a:latin typeface="+mj-lt"/>
              </a:rPr>
              <a:t>Introduce 5-6</a:t>
            </a:r>
          </a:p>
          <a:p>
            <a:pPr>
              <a:lnSpc>
                <a:spcPct val="100000"/>
              </a:lnSpc>
              <a:spcBef>
                <a:spcPts val="600"/>
              </a:spcBef>
              <a:buClr>
                <a:srgbClr val="242852"/>
              </a:buClr>
            </a:pPr>
            <a:r>
              <a:rPr lang="en-US" sz="1600" dirty="0">
                <a:latin typeface="+mj-lt"/>
              </a:rPr>
              <a:t>Body image </a:t>
            </a:r>
          </a:p>
          <a:p>
            <a:pPr>
              <a:lnSpc>
                <a:spcPct val="100000"/>
              </a:lnSpc>
              <a:spcBef>
                <a:spcPts val="600"/>
              </a:spcBef>
              <a:buClr>
                <a:srgbClr val="242852"/>
              </a:buClr>
            </a:pPr>
            <a:r>
              <a:rPr lang="en-US" sz="1600" dirty="0">
                <a:latin typeface="+mj-lt"/>
              </a:rPr>
              <a:t>Self-esteem and personal development</a:t>
            </a:r>
          </a:p>
          <a:p>
            <a:pPr>
              <a:lnSpc>
                <a:spcPct val="100000"/>
              </a:lnSpc>
              <a:spcBef>
                <a:spcPts val="600"/>
              </a:spcBef>
              <a:buClr>
                <a:srgbClr val="242852"/>
              </a:buClr>
            </a:pPr>
            <a:r>
              <a:rPr lang="en-US" sz="1600" dirty="0">
                <a:latin typeface="+mj-lt"/>
              </a:rPr>
              <a:t>Changes associated with puberty</a:t>
            </a:r>
          </a:p>
          <a:p>
            <a:pPr>
              <a:lnSpc>
                <a:spcPct val="100000"/>
              </a:lnSpc>
              <a:spcBef>
                <a:spcPts val="600"/>
              </a:spcBef>
              <a:buClr>
                <a:srgbClr val="242852"/>
              </a:buClr>
            </a:pPr>
            <a:r>
              <a:rPr lang="en-US" sz="1600" dirty="0">
                <a:latin typeface="+mj-lt"/>
              </a:rPr>
              <a:t>The impact of peer pressure</a:t>
            </a:r>
            <a:endParaRPr lang="en-US" sz="1600" dirty="0"/>
          </a:p>
          <a:p>
            <a:pPr marL="0" indent="0">
              <a:buClr>
                <a:srgbClr val="242852"/>
              </a:buClr>
              <a:buNone/>
            </a:pPr>
            <a:endParaRPr lang="en-US" sz="2400" dirty="0"/>
          </a:p>
          <a:p>
            <a:pPr marL="0" indent="0">
              <a:buClr>
                <a:srgbClr val="242852"/>
              </a:buClr>
              <a:buNone/>
            </a:pPr>
            <a:endParaRPr lang="en-US" sz="2400" dirty="0"/>
          </a:p>
          <a:p>
            <a:pPr marL="0" indent="0">
              <a:buClr>
                <a:srgbClr val="242852"/>
              </a:buClr>
              <a:buNone/>
            </a:pPr>
            <a:endParaRPr lang="en-US" sz="2400" dirty="0"/>
          </a:p>
          <a:p>
            <a:pPr>
              <a:buClr>
                <a:srgbClr val="242852"/>
              </a:buClr>
              <a:buFont typeface="Wingdings" panose="05000000000000000000" pitchFamily="2" charset="2"/>
              <a:buChar char="§"/>
            </a:pPr>
            <a:endParaRPr lang="en-US" sz="2400" dirty="0"/>
          </a:p>
        </p:txBody>
      </p:sp>
    </p:spTree>
    <p:extLst>
      <p:ext uri="{BB962C8B-B14F-4D97-AF65-F5344CB8AC3E}">
        <p14:creationId xmlns:p14="http://schemas.microsoft.com/office/powerpoint/2010/main" val="112043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12"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4394</TotalTime>
  <Words>1563</Words>
  <Application>Microsoft Office PowerPoint</Application>
  <PresentationFormat>Widescreen</PresentationFormat>
  <Paragraphs>224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Western Australian parents and their support for school-based relationships and sexuality education</vt:lpstr>
      <vt:lpstr>Background</vt:lpstr>
      <vt:lpstr>Methods</vt:lpstr>
      <vt:lpstr>Survey instrument</vt:lpstr>
      <vt:lpstr>Demographics</vt:lpstr>
      <vt:lpstr>Demographics</vt:lpstr>
      <vt:lpstr>Support for school-based RSE</vt:lpstr>
      <vt:lpstr>Support for specific RSE topics</vt:lpstr>
      <vt:lpstr>Support for specific RSE topics</vt:lpstr>
      <vt:lpstr>Support for specific RSE topics</vt:lpstr>
      <vt:lpstr>General attitudes towards RSE</vt:lpstr>
      <vt:lpstr>General attitudes towards RSE</vt:lpstr>
      <vt:lpstr>Perceived quality of school-based RSE</vt:lpstr>
      <vt:lpstr>Comfort and frequency of RSE communications</vt:lpstr>
      <vt:lpstr>Conclusion</vt:lpstr>
      <vt:lpstr>Acknowledgements</vt:lpstr>
    </vt:vector>
  </TitlesOfParts>
  <Company>Curtin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stigma that makes my work dangerous”: Experiences and consequences of disclosure, stigma and discrimination among sex workers in Western Australia</dc:title>
  <dc:creator>Kahlia McCausland</dc:creator>
  <cp:lastModifiedBy>Jacqui Hendriks</cp:lastModifiedBy>
  <cp:revision>137</cp:revision>
  <dcterms:created xsi:type="dcterms:W3CDTF">2020-10-01T02:56:05Z</dcterms:created>
  <dcterms:modified xsi:type="dcterms:W3CDTF">2022-06-15T09:05:50Z</dcterms:modified>
</cp:coreProperties>
</file>