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89" r:id="rId5"/>
    <p:sldId id="272" r:id="rId6"/>
    <p:sldId id="271" r:id="rId7"/>
    <p:sldId id="273" r:id="rId8"/>
    <p:sldId id="279" r:id="rId9"/>
    <p:sldId id="280" r:id="rId10"/>
    <p:sldId id="274" r:id="rId11"/>
    <p:sldId id="276" r:id="rId12"/>
    <p:sldId id="277" r:id="rId13"/>
    <p:sldId id="278" r:id="rId14"/>
    <p:sldId id="290" r:id="rId15"/>
    <p:sldId id="291" r:id="rId16"/>
    <p:sldId id="292" r:id="rId17"/>
    <p:sldId id="293" r:id="rId18"/>
    <p:sldId id="294" r:id="rId19"/>
    <p:sldId id="260"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B9BD5"/>
    <a:srgbClr val="242852"/>
    <a:srgbClr val="5056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4" autoAdjust="0"/>
    <p:restoredTop sz="64128" autoAdjust="0"/>
  </p:normalViewPr>
  <p:slideViewPr>
    <p:cSldViewPr snapToGrid="0">
      <p:cViewPr varScale="1">
        <p:scale>
          <a:sx n="74" d="100"/>
          <a:sy n="74" d="100"/>
        </p:scale>
        <p:origin x="22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128" b="1" i="0" u="none" strike="noStrike" kern="1200" baseline="0">
                <a:solidFill>
                  <a:schemeClr val="tx2"/>
                </a:solidFill>
                <a:latin typeface="+mn-lt"/>
                <a:ea typeface="+mn-ea"/>
                <a:cs typeface="+mn-cs"/>
              </a:defRPr>
            </a:pPr>
            <a:r>
              <a:rPr lang="en-AU" dirty="0"/>
              <a:t>Age</a:t>
            </a:r>
          </a:p>
        </c:rich>
      </c:tx>
      <c:layout>
        <c:manualLayout>
          <c:xMode val="edge"/>
          <c:yMode val="edge"/>
          <c:x val="1.2708663042242135E-2"/>
          <c:y val="1.2178041386928988E-2"/>
        </c:manualLayout>
      </c:layout>
      <c:overlay val="0"/>
      <c:spPr>
        <a:noFill/>
        <a:ln>
          <a:noFill/>
        </a:ln>
        <a:effectLst/>
      </c:spPr>
      <c:txPr>
        <a:bodyPr rot="0" spcFirstLastPara="1" vertOverflow="ellipsis" vert="horz" wrap="square" anchor="ctr" anchorCtr="1"/>
        <a:lstStyle/>
        <a:p>
          <a:pPr algn="l">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extLst>
              <c:ext xmlns:c16="http://schemas.microsoft.com/office/drawing/2014/chart" uri="{C3380CC4-5D6E-409C-BE32-E72D297353CC}">
                <c16:uniqueId val="{00000001-D46F-466C-8F02-6B89CF6E3640}"/>
              </c:ext>
            </c:extLst>
          </c:dPt>
          <c:dPt>
            <c:idx val="1"/>
            <c:invertIfNegative val="0"/>
            <c:bubble3D val="0"/>
            <c:extLst>
              <c:ext xmlns:c16="http://schemas.microsoft.com/office/drawing/2014/chart" uri="{C3380CC4-5D6E-409C-BE32-E72D297353CC}">
                <c16:uniqueId val="{00000003-D46F-466C-8F02-6B89CF6E3640}"/>
              </c:ext>
            </c:extLst>
          </c:dPt>
          <c:dPt>
            <c:idx val="2"/>
            <c:invertIfNegative val="0"/>
            <c:bubble3D val="0"/>
            <c:extLst>
              <c:ext xmlns:c16="http://schemas.microsoft.com/office/drawing/2014/chart" uri="{C3380CC4-5D6E-409C-BE32-E72D297353CC}">
                <c16:uniqueId val="{00000005-D46F-466C-8F02-6B89CF6E3640}"/>
              </c:ext>
            </c:extLst>
          </c:dPt>
          <c:dPt>
            <c:idx val="3"/>
            <c:invertIfNegative val="0"/>
            <c:bubble3D val="0"/>
            <c:extLst>
              <c:ext xmlns:c16="http://schemas.microsoft.com/office/drawing/2014/chart" uri="{C3380CC4-5D6E-409C-BE32-E72D297353CC}">
                <c16:uniqueId val="{00000007-D46F-466C-8F02-6B89CF6E3640}"/>
              </c:ext>
            </c:extLst>
          </c:dPt>
          <c:dPt>
            <c:idx val="4"/>
            <c:invertIfNegative val="0"/>
            <c:bubble3D val="0"/>
            <c:extLst>
              <c:ext xmlns:c16="http://schemas.microsoft.com/office/drawing/2014/chart" uri="{C3380CC4-5D6E-409C-BE32-E72D297353CC}">
                <c16:uniqueId val="{00000009-D46F-466C-8F02-6B89CF6E3640}"/>
              </c:ext>
            </c:extLst>
          </c:dPt>
          <c:dPt>
            <c:idx val="5"/>
            <c:invertIfNegative val="0"/>
            <c:bubble3D val="0"/>
            <c:extLst>
              <c:ext xmlns:c16="http://schemas.microsoft.com/office/drawing/2014/chart" uri="{C3380CC4-5D6E-409C-BE32-E72D297353CC}">
                <c16:uniqueId val="{0000000B-D46F-466C-8F02-6B89CF6E364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16 years</c:v>
                </c:pt>
                <c:pt idx="1">
                  <c:v>17 years</c:v>
                </c:pt>
                <c:pt idx="2">
                  <c:v>18 years</c:v>
                </c:pt>
                <c:pt idx="3">
                  <c:v>19 years</c:v>
                </c:pt>
                <c:pt idx="4">
                  <c:v>20 years</c:v>
                </c:pt>
                <c:pt idx="5">
                  <c:v>21 years</c:v>
                </c:pt>
                <c:pt idx="6">
                  <c:v>22 years</c:v>
                </c:pt>
                <c:pt idx="7">
                  <c:v>23 years</c:v>
                </c:pt>
                <c:pt idx="8">
                  <c:v>24 years</c:v>
                </c:pt>
                <c:pt idx="9">
                  <c:v>25 years</c:v>
                </c:pt>
              </c:strCache>
            </c:strRef>
          </c:cat>
          <c:val>
            <c:numRef>
              <c:f>Sheet1!$B$2:$B$11</c:f>
              <c:numCache>
                <c:formatCode>0%</c:formatCode>
                <c:ptCount val="10"/>
                <c:pt idx="0">
                  <c:v>3.9E-2</c:v>
                </c:pt>
                <c:pt idx="1">
                  <c:v>0.104</c:v>
                </c:pt>
                <c:pt idx="2">
                  <c:v>0.123</c:v>
                </c:pt>
                <c:pt idx="3">
                  <c:v>9.7000000000000003E-2</c:v>
                </c:pt>
                <c:pt idx="4">
                  <c:v>0.124</c:v>
                </c:pt>
                <c:pt idx="5">
                  <c:v>0.13400000000000001</c:v>
                </c:pt>
                <c:pt idx="6">
                  <c:v>0.11</c:v>
                </c:pt>
                <c:pt idx="7">
                  <c:v>9.9000000000000005E-2</c:v>
                </c:pt>
                <c:pt idx="8">
                  <c:v>9.0999999999999998E-2</c:v>
                </c:pt>
                <c:pt idx="9">
                  <c:v>7.8E-2</c:v>
                </c:pt>
              </c:numCache>
            </c:numRef>
          </c:val>
          <c:extLst>
            <c:ext xmlns:c16="http://schemas.microsoft.com/office/drawing/2014/chart" uri="{C3380CC4-5D6E-409C-BE32-E72D297353CC}">
              <c16:uniqueId val="{0000000C-D46F-466C-8F02-6B89CF6E3640}"/>
            </c:ext>
          </c:extLst>
        </c:ser>
        <c:dLbls>
          <c:dLblPos val="outEnd"/>
          <c:showLegendKey val="0"/>
          <c:showVal val="1"/>
          <c:showCatName val="0"/>
          <c:showSerName val="0"/>
          <c:showPercent val="0"/>
          <c:showBubbleSize val="0"/>
        </c:dLbls>
        <c:gapWidth val="100"/>
        <c:overlap val="-24"/>
        <c:axId val="1106174431"/>
        <c:axId val="1106166527"/>
      </c:barChart>
      <c:catAx>
        <c:axId val="110617443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1106166527"/>
        <c:crosses val="autoZero"/>
        <c:auto val="1"/>
        <c:lblAlgn val="ctr"/>
        <c:lblOffset val="100"/>
        <c:noMultiLvlLbl val="0"/>
      </c:catAx>
      <c:valAx>
        <c:axId val="110616652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106174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913836579143"/>
          <c:y val="2.9065845657513183E-2"/>
          <c:w val="0.85958324332460501"/>
          <c:h val="0.72119591579257647"/>
        </c:manualLayout>
      </c:layout>
      <c:barChart>
        <c:barDir val="col"/>
        <c:grouping val="clustered"/>
        <c:varyColors val="0"/>
        <c:ser>
          <c:idx val="0"/>
          <c:order val="0"/>
          <c:tx>
            <c:strRef>
              <c:f>Sheet1!$B$1</c:f>
              <c:strCache>
                <c:ptCount val="1"/>
                <c:pt idx="0">
                  <c:v>Negative experience when asking for sexual health information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Sheet1!$B$2</c:f>
              <c:numCache>
                <c:formatCode>0%</c:formatCode>
                <c:ptCount val="1"/>
                <c:pt idx="0">
                  <c:v>0.22</c:v>
                </c:pt>
              </c:numCache>
            </c:numRef>
          </c:val>
          <c:extLst>
            <c:ext xmlns:c16="http://schemas.microsoft.com/office/drawing/2014/chart" uri="{C3380CC4-5D6E-409C-BE32-E72D297353CC}">
              <c16:uniqueId val="{00000000-95A1-4E4A-8B2F-731705E63733}"/>
            </c:ext>
          </c:extLst>
        </c:ser>
        <c:ser>
          <c:idx val="1"/>
          <c:order val="1"/>
          <c:tx>
            <c:strRef>
              <c:f>Sheet1!$C$1</c:f>
              <c:strCache>
                <c:ptCount val="1"/>
                <c:pt idx="0">
                  <c:v>Negative experience when asking for a sexual health test from a healthcare professional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Sheet1!$C$2</c:f>
              <c:numCache>
                <c:formatCode>0%</c:formatCode>
                <c:ptCount val="1"/>
                <c:pt idx="0">
                  <c:v>0.13</c:v>
                </c:pt>
              </c:numCache>
            </c:numRef>
          </c:val>
          <c:extLst>
            <c:ext xmlns:c16="http://schemas.microsoft.com/office/drawing/2014/chart" uri="{C3380CC4-5D6E-409C-BE32-E72D297353CC}">
              <c16:uniqueId val="{00000001-95A1-4E4A-8B2F-731705E63733}"/>
            </c:ext>
          </c:extLst>
        </c:ser>
        <c:ser>
          <c:idx val="2"/>
          <c:order val="2"/>
          <c:tx>
            <c:strRef>
              <c:f>Sheet1!$D$1</c:f>
              <c:strCache>
                <c:ptCount val="1"/>
                <c:pt idx="0">
                  <c:v>Negative experience when receiving treatment for an STI/HIV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Sheet1!$D$2</c:f>
              <c:numCache>
                <c:formatCode>0%</c:formatCode>
                <c:ptCount val="1"/>
                <c:pt idx="0">
                  <c:v>0.06</c:v>
                </c:pt>
              </c:numCache>
            </c:numRef>
          </c:val>
          <c:extLst>
            <c:ext xmlns:c16="http://schemas.microsoft.com/office/drawing/2014/chart" uri="{C3380CC4-5D6E-409C-BE32-E72D297353CC}">
              <c16:uniqueId val="{00000001-7721-46BC-A3F4-4DD20B26D5B9}"/>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ayout>
        <c:manualLayout>
          <c:xMode val="edge"/>
          <c:yMode val="edge"/>
          <c:x val="0.25308902963216551"/>
          <c:y val="0.79359199052148244"/>
          <c:w val="0.57133107002928984"/>
          <c:h val="0.206408009478517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913836579143"/>
          <c:y val="2.9065845657513183E-2"/>
          <c:w val="0.85958324332460501"/>
          <c:h val="0.72119591579257647"/>
        </c:manualLayout>
      </c:layout>
      <c:barChart>
        <c:barDir val="col"/>
        <c:grouping val="clustered"/>
        <c:varyColors val="0"/>
        <c:ser>
          <c:idx val="0"/>
          <c:order val="0"/>
          <c:tx>
            <c:strRef>
              <c:f>Sheet1!$B$1</c:f>
              <c:strCache>
                <c:ptCount val="1"/>
                <c:pt idx="0">
                  <c:v>Negative experience when asking for sexual health information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Sheet1!$B$2</c:f>
              <c:numCache>
                <c:formatCode>0%</c:formatCode>
                <c:ptCount val="1"/>
                <c:pt idx="0">
                  <c:v>0.22</c:v>
                </c:pt>
              </c:numCache>
            </c:numRef>
          </c:val>
          <c:extLst>
            <c:ext xmlns:c16="http://schemas.microsoft.com/office/drawing/2014/chart" uri="{C3380CC4-5D6E-409C-BE32-E72D297353CC}">
              <c16:uniqueId val="{00000000-1807-4E5D-9F82-83BC451FEBB9}"/>
            </c:ext>
          </c:extLst>
        </c:ser>
        <c:ser>
          <c:idx val="1"/>
          <c:order val="1"/>
          <c:tx>
            <c:strRef>
              <c:f>Sheet1!$C$1</c:f>
              <c:strCache>
                <c:ptCount val="1"/>
                <c:pt idx="0">
                  <c:v>Negative experience when asking for a sexual health test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Sheet1!$C$2</c:f>
              <c:numCache>
                <c:formatCode>0%</c:formatCode>
                <c:ptCount val="1"/>
                <c:pt idx="0">
                  <c:v>0.13</c:v>
                </c:pt>
              </c:numCache>
            </c:numRef>
          </c:val>
          <c:extLst>
            <c:ext xmlns:c16="http://schemas.microsoft.com/office/drawing/2014/chart" uri="{C3380CC4-5D6E-409C-BE32-E72D297353CC}">
              <c16:uniqueId val="{00000001-1807-4E5D-9F82-83BC451FEBB9}"/>
            </c:ext>
          </c:extLst>
        </c:ser>
        <c:ser>
          <c:idx val="2"/>
          <c:order val="2"/>
          <c:tx>
            <c:strRef>
              <c:f>Sheet1!$D$1</c:f>
              <c:strCache>
                <c:ptCount val="1"/>
                <c:pt idx="0">
                  <c:v>Negative experience when receiving treatment for an STI/HIV from a healthcare professional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Sheet1!$D$2</c:f>
              <c:numCache>
                <c:formatCode>0%</c:formatCode>
                <c:ptCount val="1"/>
                <c:pt idx="0">
                  <c:v>0.06</c:v>
                </c:pt>
              </c:numCache>
            </c:numRef>
          </c:val>
          <c:extLst>
            <c:ext xmlns:c16="http://schemas.microsoft.com/office/drawing/2014/chart" uri="{C3380CC4-5D6E-409C-BE32-E72D297353CC}">
              <c16:uniqueId val="{00000002-1807-4E5D-9F82-83BC451FEBB9}"/>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0.25308902963216551"/>
          <c:y val="0.79359199052148244"/>
          <c:w val="0.57133107002928984"/>
          <c:h val="0.206408009478517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AU" dirty="0"/>
              <a:t>Region of</a:t>
            </a:r>
            <a:r>
              <a:rPr lang="en-AU" baseline="0" dirty="0"/>
              <a:t> residence</a:t>
            </a:r>
            <a:endParaRPr lang="en-AU" dirty="0"/>
          </a:p>
        </c:rich>
      </c:tx>
      <c:layout>
        <c:manualLayout>
          <c:xMode val="edge"/>
          <c:yMode val="edge"/>
          <c:x val="2.1018433318751601E-3"/>
          <c:y val="8.2457518344952116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C4F-481F-8068-3DB105D118D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C4F-481F-8068-3DB105D118D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C4F-481F-8068-3DB105D118D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C4F-481F-8068-3DB105D118D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E4C-4B6B-9223-DCA9A7C83D4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1E4C-4B6B-9223-DCA9A7C83D4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A-44EE-4B02-BDFD-F2E28F3F047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9-44EE-4B02-BDFD-F2E28F3F047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1E4C-4B6B-9223-DCA9A7C83D4C}"/>
              </c:ext>
            </c:extLst>
          </c:dPt>
          <c:dLbls>
            <c:dLbl>
              <c:idx val="1"/>
              <c:layout>
                <c:manualLayout>
                  <c:x val="-4.8334100131235576E-2"/>
                  <c:y val="4.95450346094579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F-481F-8068-3DB105D118DD}"/>
                </c:ext>
              </c:extLst>
            </c:dLbl>
            <c:dLbl>
              <c:idx val="2"/>
              <c:layout>
                <c:manualLayout>
                  <c:x val="-9.5223289035041417E-2"/>
                  <c:y val="1.28315490861903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4F-481F-8068-3DB105D118DD}"/>
                </c:ext>
              </c:extLst>
            </c:dLbl>
            <c:dLbl>
              <c:idx val="3"/>
              <c:layout>
                <c:manualLayout>
                  <c:x val="-5.403719095530448E-2"/>
                  <c:y val="-8.23274904528673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4F-481F-8068-3DB105D118DD}"/>
                </c:ext>
              </c:extLst>
            </c:dLbl>
            <c:dLbl>
              <c:idx val="4"/>
              <c:layout>
                <c:manualLayout>
                  <c:x val="-8.3155649917789204E-2"/>
                  <c:y val="-6.98020578787205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4C-4B6B-9223-DCA9A7C83D4C}"/>
                </c:ext>
              </c:extLst>
            </c:dLbl>
            <c:dLbl>
              <c:idx val="5"/>
              <c:layout>
                <c:manualLayout>
                  <c:x val="-7.4274433198075213E-3"/>
                  <c:y val="-6.53586301495452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4C-4B6B-9223-DCA9A7C83D4C}"/>
                </c:ext>
              </c:extLst>
            </c:dLbl>
            <c:dLbl>
              <c:idx val="6"/>
              <c:layout>
                <c:manualLayout>
                  <c:x val="6.4632106708098894E-2"/>
                  <c:y val="-6.45835316809653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EE-4B02-BDFD-F2E28F3F0475}"/>
                </c:ext>
              </c:extLst>
            </c:dLbl>
            <c:dLbl>
              <c:idx val="7"/>
              <c:layout>
                <c:manualLayout>
                  <c:x val="0.15577049990195044"/>
                  <c:y val="-6.53506962442655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EE-4B02-BDFD-F2E28F3F04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Sheet1!$A$2:$A$10</c:f>
              <c:strCache>
                <c:ptCount val="9"/>
                <c:pt idx="0">
                  <c:v>Metro</c:v>
                </c:pt>
                <c:pt idx="1">
                  <c:v>Peel</c:v>
                </c:pt>
                <c:pt idx="2">
                  <c:v>South West</c:v>
                </c:pt>
                <c:pt idx="3">
                  <c:v>Great Southern</c:v>
                </c:pt>
                <c:pt idx="4">
                  <c:v>Goldfields-Esperance</c:v>
                </c:pt>
                <c:pt idx="5">
                  <c:v>Mid-West</c:v>
                </c:pt>
                <c:pt idx="6">
                  <c:v>Kimberley</c:v>
                </c:pt>
                <c:pt idx="7">
                  <c:v>Wheatbelt</c:v>
                </c:pt>
                <c:pt idx="8">
                  <c:v>Pilbara</c:v>
                </c:pt>
              </c:strCache>
            </c:strRef>
          </c:cat>
          <c:val>
            <c:numRef>
              <c:f>Sheet1!$B$2:$B$10</c:f>
              <c:numCache>
                <c:formatCode>0.0%</c:formatCode>
                <c:ptCount val="9"/>
                <c:pt idx="0">
                  <c:v>0.88319999999999999</c:v>
                </c:pt>
                <c:pt idx="1">
                  <c:v>2.4E-2</c:v>
                </c:pt>
                <c:pt idx="2">
                  <c:v>1.7500000000000002E-2</c:v>
                </c:pt>
                <c:pt idx="3">
                  <c:v>1.2999999999999999E-2</c:v>
                </c:pt>
                <c:pt idx="4">
                  <c:v>8.6999999999999994E-3</c:v>
                </c:pt>
                <c:pt idx="5">
                  <c:v>8.6999999999999994E-3</c:v>
                </c:pt>
                <c:pt idx="6">
                  <c:v>6.6E-3</c:v>
                </c:pt>
                <c:pt idx="7">
                  <c:v>5.4999999999999997E-3</c:v>
                </c:pt>
                <c:pt idx="8">
                  <c:v>2.2000000000000001E-3</c:v>
                </c:pt>
              </c:numCache>
            </c:numRef>
          </c:val>
          <c:extLst>
            <c:ext xmlns:c16="http://schemas.microsoft.com/office/drawing/2014/chart" uri="{C3380CC4-5D6E-409C-BE32-E72D297353CC}">
              <c16:uniqueId val="{00000008-CC4F-481F-8068-3DB105D118D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AU" dirty="0"/>
              <a:t>Gender</a:t>
            </a:r>
            <a:r>
              <a:rPr lang="en-AU" baseline="0" dirty="0"/>
              <a:t> identity</a:t>
            </a:r>
            <a:endParaRPr lang="en-AU" dirty="0"/>
          </a:p>
        </c:rich>
      </c:tx>
      <c:layout>
        <c:manualLayout>
          <c:xMode val="edge"/>
          <c:yMode val="edge"/>
          <c:x val="3.4264729063299894E-2"/>
          <c:y val="0.10812095418145881"/>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8CC-4B1C-9A6B-10C2A3DF5AC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8CC-4B1C-9A6B-10C2A3DF5AC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8CC-4B1C-9A6B-10C2A3DF5AC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Male</c:v>
                </c:pt>
                <c:pt idx="1">
                  <c:v>Female</c:v>
                </c:pt>
                <c:pt idx="2">
                  <c:v>Another identity</c:v>
                </c:pt>
              </c:strCache>
            </c:strRef>
          </c:cat>
          <c:val>
            <c:numRef>
              <c:f>Sheet1!$B$2:$B$4</c:f>
              <c:numCache>
                <c:formatCode>0%</c:formatCode>
                <c:ptCount val="3"/>
                <c:pt idx="0">
                  <c:v>0.309</c:v>
                </c:pt>
                <c:pt idx="1">
                  <c:v>0.63600000000000001</c:v>
                </c:pt>
                <c:pt idx="2">
                  <c:v>4.1000000000000002E-2</c:v>
                </c:pt>
              </c:numCache>
            </c:numRef>
          </c:val>
          <c:extLst>
            <c:ext xmlns:c16="http://schemas.microsoft.com/office/drawing/2014/chart" uri="{C3380CC4-5D6E-409C-BE32-E72D297353CC}">
              <c16:uniqueId val="{00000000-6AA0-4FB6-BE13-9D483D6B94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277313226695083"/>
          <c:y val="0.16581921502629485"/>
          <c:w val="0.23717920329072306"/>
          <c:h val="0.14150187232742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AU" dirty="0"/>
              <a:t>Sexuality</a:t>
            </a:r>
          </a:p>
        </c:rich>
      </c:tx>
      <c:layout>
        <c:manualLayout>
          <c:xMode val="edge"/>
          <c:yMode val="edge"/>
          <c:x val="2.2348618481793699E-2"/>
          <c:y val="0.10812095418145881"/>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796-4BF7-8C64-DB033ED2EE1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796-4BF7-8C64-DB033ED2EE1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796-4BF7-8C64-DB033ED2EE1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A796-4BF7-8C64-DB033ED2EE1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0400-4CEF-8B9C-163C22D4610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0400-4CEF-8B9C-163C22D4610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Heterosexual</c:v>
                </c:pt>
                <c:pt idx="1">
                  <c:v>Bisexual</c:v>
                </c:pt>
                <c:pt idx="2">
                  <c:v>Another identity</c:v>
                </c:pt>
                <c:pt idx="3">
                  <c:v>Gay</c:v>
                </c:pt>
                <c:pt idx="4">
                  <c:v>Lesbian</c:v>
                </c:pt>
                <c:pt idx="5">
                  <c:v>Unsure</c:v>
                </c:pt>
              </c:strCache>
            </c:strRef>
          </c:cat>
          <c:val>
            <c:numRef>
              <c:f>Sheet1!$B$2:$B$7</c:f>
              <c:numCache>
                <c:formatCode>0%</c:formatCode>
                <c:ptCount val="6"/>
                <c:pt idx="0">
                  <c:v>0.67</c:v>
                </c:pt>
                <c:pt idx="1">
                  <c:v>0.151</c:v>
                </c:pt>
                <c:pt idx="2">
                  <c:v>0.08</c:v>
                </c:pt>
                <c:pt idx="3">
                  <c:v>5.1999999999999998E-2</c:v>
                </c:pt>
                <c:pt idx="4">
                  <c:v>1.7000000000000001E-2</c:v>
                </c:pt>
                <c:pt idx="5">
                  <c:v>1.4E-2</c:v>
                </c:pt>
              </c:numCache>
            </c:numRef>
          </c:val>
          <c:extLst>
            <c:ext xmlns:c16="http://schemas.microsoft.com/office/drawing/2014/chart" uri="{C3380CC4-5D6E-409C-BE32-E72D297353CC}">
              <c16:uniqueId val="{00000008-A796-4BF7-8C64-DB033ED2EE1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137179766256578"/>
          <c:y val="0.14337773193792278"/>
          <c:w val="0.23717920329072306"/>
          <c:h val="0.283003744654859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913836579143"/>
          <c:y val="2.9065845657513183E-2"/>
          <c:w val="0.85958324332460501"/>
          <c:h val="0.72119591579257647"/>
        </c:manualLayout>
      </c:layout>
      <c:barChart>
        <c:barDir val="col"/>
        <c:grouping val="clustered"/>
        <c:varyColors val="0"/>
        <c:ser>
          <c:idx val="0"/>
          <c:order val="0"/>
          <c:tx>
            <c:strRef>
              <c:f>Sheet1!$B$1</c:f>
              <c:strCache>
                <c:ptCount val="1"/>
                <c:pt idx="0">
                  <c:v>I know my partner's sexual history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Sheet1!$B$2</c:f>
              <c:numCache>
                <c:formatCode>0%</c:formatCode>
                <c:ptCount val="1"/>
                <c:pt idx="0">
                  <c:v>0.63</c:v>
                </c:pt>
              </c:numCache>
            </c:numRef>
          </c:val>
          <c:extLst>
            <c:ext xmlns:c16="http://schemas.microsoft.com/office/drawing/2014/chart" uri="{C3380CC4-5D6E-409C-BE32-E72D297353CC}">
              <c16:uniqueId val="{00000000-7AE4-4371-B4D1-E47C6D74569B}"/>
            </c:ext>
          </c:extLst>
        </c:ser>
        <c:ser>
          <c:idx val="1"/>
          <c:order val="1"/>
          <c:tx>
            <c:strRef>
              <c:f>Sheet1!$C$1</c:f>
              <c:strCache>
                <c:ptCount val="1"/>
                <c:pt idx="0">
                  <c:v>I am in a monogamous relationship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Sheet1!$C$2</c:f>
              <c:numCache>
                <c:formatCode>0%</c:formatCode>
                <c:ptCount val="1"/>
                <c:pt idx="0">
                  <c:v>0.59</c:v>
                </c:pt>
              </c:numCache>
            </c:numRef>
          </c:val>
          <c:extLst>
            <c:ext xmlns:c16="http://schemas.microsoft.com/office/drawing/2014/chart" uri="{C3380CC4-5D6E-409C-BE32-E72D297353CC}">
              <c16:uniqueId val="{00000001-7AE4-4371-B4D1-E47C6D74569B}"/>
            </c:ext>
          </c:extLst>
        </c:ser>
        <c:ser>
          <c:idx val="2"/>
          <c:order val="2"/>
          <c:tx>
            <c:strRef>
              <c:f>Sheet1!$D$1</c:f>
              <c:strCache>
                <c:ptCount val="1"/>
                <c:pt idx="0">
                  <c:v>I trust my sexual partner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Sheet1!$D$2</c:f>
              <c:numCache>
                <c:formatCode>0%</c:formatCode>
                <c:ptCount val="1"/>
                <c:pt idx="0">
                  <c:v>0.57999999999999996</c:v>
                </c:pt>
              </c:numCache>
            </c:numRef>
          </c:val>
          <c:extLst>
            <c:ext xmlns:c16="http://schemas.microsoft.com/office/drawing/2014/chart" uri="{C3380CC4-5D6E-409C-BE32-E72D297353CC}">
              <c16:uniqueId val="{00000002-7AE4-4371-B4D1-E47C6D74569B}"/>
            </c:ext>
          </c:extLst>
        </c:ser>
        <c:ser>
          <c:idx val="3"/>
          <c:order val="3"/>
          <c:tx>
            <c:strRef>
              <c:f>Sheet1!$E$1</c:f>
              <c:strCache>
                <c:ptCount val="1"/>
                <c:pt idx="0">
                  <c:v>I don’t think I am at risk of contracting an STI</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Sheet1!$E$2</c:f>
              <c:numCache>
                <c:formatCode>0%</c:formatCode>
                <c:ptCount val="1"/>
                <c:pt idx="0">
                  <c:v>0.44</c:v>
                </c:pt>
              </c:numCache>
            </c:numRef>
          </c:val>
          <c:extLst>
            <c:ext xmlns:c16="http://schemas.microsoft.com/office/drawing/2014/chart" uri="{C3380CC4-5D6E-409C-BE32-E72D297353CC}">
              <c16:uniqueId val="{00000003-7AE4-4371-B4D1-E47C6D74569B}"/>
            </c:ext>
          </c:extLst>
        </c:ser>
        <c:ser>
          <c:idx val="4"/>
          <c:order val="4"/>
          <c:tx>
            <c:strRef>
              <c:f>Sheet1!$F$1</c:f>
              <c:strCache>
                <c:ptCount val="1"/>
                <c:pt idx="0">
                  <c:v>I don’t think I am at risk of contracting HIV</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Sheet1!$F$2</c:f>
              <c:numCache>
                <c:formatCode>0%</c:formatCode>
                <c:ptCount val="1"/>
                <c:pt idx="0">
                  <c:v>0.39</c:v>
                </c:pt>
              </c:numCache>
            </c:numRef>
          </c:val>
          <c:extLst>
            <c:ext xmlns:c16="http://schemas.microsoft.com/office/drawing/2014/chart" uri="{C3380CC4-5D6E-409C-BE32-E72D297353CC}">
              <c16:uniqueId val="{00000004-7AE4-4371-B4D1-E47C6D74569B}"/>
            </c:ext>
          </c:extLst>
        </c:ser>
        <c:ser>
          <c:idx val="5"/>
          <c:order val="5"/>
          <c:tx>
            <c:strRef>
              <c:f>Sheet1!$G$1</c:f>
              <c:strCache>
                <c:ptCount val="1"/>
                <c:pt idx="0">
                  <c:v>My doctor has never suggested that I should get tested</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Sheet1!$G$2</c:f>
              <c:numCache>
                <c:formatCode>0%</c:formatCode>
                <c:ptCount val="1"/>
                <c:pt idx="0">
                  <c:v>0.25</c:v>
                </c:pt>
              </c:numCache>
            </c:numRef>
          </c:val>
          <c:extLst>
            <c:ext xmlns:c16="http://schemas.microsoft.com/office/drawing/2014/chart" uri="{C3380CC4-5D6E-409C-BE32-E72D297353CC}">
              <c16:uniqueId val="{00000005-7AE4-4371-B4D1-E47C6D74569B}"/>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8.6422362965498878E-2"/>
          <c:y val="0.83542604803357745"/>
          <c:w val="0.75836129179504741"/>
          <c:h val="0.16246839142574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AU" dirty="0">
                <a:solidFill>
                  <a:schemeClr val="tx1"/>
                </a:solidFill>
              </a:rPr>
              <a:t>Last method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907913836579143"/>
          <c:y val="6.9600577699137633E-2"/>
          <c:w val="0.85958324332460501"/>
          <c:h val="0.68066124209304224"/>
        </c:manualLayout>
      </c:layout>
      <c:barChart>
        <c:barDir val="col"/>
        <c:grouping val="clustered"/>
        <c:varyColors val="0"/>
        <c:ser>
          <c:idx val="0"/>
          <c:order val="0"/>
          <c:tx>
            <c:strRef>
              <c:f>Sheet1!$B$1</c:f>
              <c:strCache>
                <c:ptCount val="1"/>
                <c:pt idx="0">
                  <c:v>Regular doctor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Sheet1!$B$2</c:f>
              <c:numCache>
                <c:formatCode>0%</c:formatCode>
                <c:ptCount val="1"/>
                <c:pt idx="0">
                  <c:v>0.59</c:v>
                </c:pt>
              </c:numCache>
            </c:numRef>
          </c:val>
          <c:extLst>
            <c:ext xmlns:c16="http://schemas.microsoft.com/office/drawing/2014/chart" uri="{C3380CC4-5D6E-409C-BE32-E72D297353CC}">
              <c16:uniqueId val="{00000000-7AE4-4371-B4D1-E47C6D74569B}"/>
            </c:ext>
          </c:extLst>
        </c:ser>
        <c:ser>
          <c:idx val="1"/>
          <c:order val="1"/>
          <c:tx>
            <c:strRef>
              <c:f>Sheet1!$C$1</c:f>
              <c:strCache>
                <c:ptCount val="1"/>
                <c:pt idx="0">
                  <c:v>Not my regular doctor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Sheet1!$C$2</c:f>
              <c:numCache>
                <c:formatCode>0%</c:formatCode>
                <c:ptCount val="1"/>
                <c:pt idx="0">
                  <c:v>0.2</c:v>
                </c:pt>
              </c:numCache>
            </c:numRef>
          </c:val>
          <c:extLst>
            <c:ext xmlns:c16="http://schemas.microsoft.com/office/drawing/2014/chart" uri="{C3380CC4-5D6E-409C-BE32-E72D297353CC}">
              <c16:uniqueId val="{00000001-7AE4-4371-B4D1-E47C6D74569B}"/>
            </c:ext>
          </c:extLst>
        </c:ser>
        <c:ser>
          <c:idx val="2"/>
          <c:order val="2"/>
          <c:tx>
            <c:strRef>
              <c:f>Sheet1!$D$1</c:f>
              <c:strCache>
                <c:ptCount val="1"/>
                <c:pt idx="0">
                  <c:v>Sexual health or STI clinic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Sheet1!$D$2</c:f>
              <c:numCache>
                <c:formatCode>0%</c:formatCode>
                <c:ptCount val="1"/>
                <c:pt idx="0">
                  <c:v>0.18</c:v>
                </c:pt>
              </c:numCache>
            </c:numRef>
          </c:val>
          <c:extLst>
            <c:ext xmlns:c16="http://schemas.microsoft.com/office/drawing/2014/chart" uri="{C3380CC4-5D6E-409C-BE32-E72D297353CC}">
              <c16:uniqueId val="{00000002-7AE4-4371-B4D1-E47C6D74569B}"/>
            </c:ext>
          </c:extLst>
        </c:ser>
        <c:ser>
          <c:idx val="3"/>
          <c:order val="3"/>
          <c:tx>
            <c:strRef>
              <c:f>Sheet1!$E$1</c:f>
              <c:strCache>
                <c:ptCount val="1"/>
                <c:pt idx="0">
                  <c:v>Self-collect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Sheet1!$E$2</c:f>
              <c:numCache>
                <c:formatCode>0%</c:formatCode>
                <c:ptCount val="1"/>
                <c:pt idx="0">
                  <c:v>0.02</c:v>
                </c:pt>
              </c:numCache>
            </c:numRef>
          </c:val>
          <c:extLst>
            <c:ext xmlns:c16="http://schemas.microsoft.com/office/drawing/2014/chart" uri="{C3380CC4-5D6E-409C-BE32-E72D297353CC}">
              <c16:uniqueId val="{00000003-7AE4-4371-B4D1-E47C6D74569B}"/>
            </c:ext>
          </c:extLst>
        </c:ser>
        <c:ser>
          <c:idx val="4"/>
          <c:order val="4"/>
          <c:tx>
            <c:strRef>
              <c:f>Sheet1!$F$1</c:f>
              <c:strCache>
                <c:ptCount val="1"/>
                <c:pt idx="0">
                  <c:v>Self-test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Sheet1!$F$2</c:f>
              <c:numCache>
                <c:formatCode>0%</c:formatCode>
                <c:ptCount val="1"/>
                <c:pt idx="0">
                  <c:v>8.0000000000000002E-3</c:v>
                </c:pt>
              </c:numCache>
            </c:numRef>
          </c:val>
          <c:extLst>
            <c:ext xmlns:c16="http://schemas.microsoft.com/office/drawing/2014/chart" uri="{C3380CC4-5D6E-409C-BE32-E72D297353CC}">
              <c16:uniqueId val="{00000004-7AE4-4371-B4D1-E47C6D74569B}"/>
            </c:ext>
          </c:extLst>
        </c:ser>
        <c:ser>
          <c:idx val="5"/>
          <c:order val="5"/>
          <c:tx>
            <c:strRef>
              <c:f>Sheet1!$G$1</c:f>
              <c:strCache>
                <c:ptCount val="1"/>
                <c:pt idx="0">
                  <c:v>Online service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Last sexual health test</c:v>
                </c:pt>
              </c:strCache>
            </c:strRef>
          </c:cat>
          <c:val>
            <c:numRef>
              <c:f>Sheet1!$G$2</c:f>
              <c:numCache>
                <c:formatCode>0%</c:formatCode>
                <c:ptCount val="1"/>
                <c:pt idx="0">
                  <c:v>3.0000000000000001E-3</c:v>
                </c:pt>
              </c:numCache>
            </c:numRef>
          </c:val>
          <c:extLst>
            <c:ext xmlns:c16="http://schemas.microsoft.com/office/drawing/2014/chart" uri="{C3380CC4-5D6E-409C-BE32-E72D297353CC}">
              <c16:uniqueId val="{00000005-7AE4-4371-B4D1-E47C6D74569B}"/>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3.7694326341139152E-2"/>
          <c:y val="0.83652093092508828"/>
          <c:w val="0.75836129179504741"/>
          <c:h val="0.16246839142574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AU" dirty="0">
                <a:solidFill>
                  <a:schemeClr val="tx1"/>
                </a:solidFill>
              </a:rPr>
              <a:t>Preferred</a:t>
            </a:r>
            <a:r>
              <a:rPr lang="en-AU" baseline="0" dirty="0">
                <a:solidFill>
                  <a:schemeClr val="tx1"/>
                </a:solidFill>
              </a:rPr>
              <a:t> method</a:t>
            </a:r>
            <a:endParaRPr lang="en-AU" dirty="0">
              <a:solidFill>
                <a:schemeClr val="tx1"/>
              </a:solidFill>
            </a:endParaRPr>
          </a:p>
        </c:rich>
      </c:tx>
      <c:layout>
        <c:manualLayout>
          <c:xMode val="edge"/>
          <c:yMode val="edge"/>
          <c:x val="0.359841746587545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907913836579143"/>
          <c:y val="6.9600577699137633E-2"/>
          <c:w val="0.85958324332460501"/>
          <c:h val="0.68066124209304224"/>
        </c:manualLayout>
      </c:layout>
      <c:barChart>
        <c:barDir val="col"/>
        <c:grouping val="clustered"/>
        <c:varyColors val="0"/>
        <c:ser>
          <c:idx val="0"/>
          <c:order val="0"/>
          <c:tx>
            <c:strRef>
              <c:f>Sheet1!$B$1</c:f>
              <c:strCache>
                <c:ptCount val="1"/>
                <c:pt idx="0">
                  <c:v>Regular doctor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Sheet1!$B$2</c:f>
              <c:numCache>
                <c:formatCode>0%</c:formatCode>
                <c:ptCount val="1"/>
                <c:pt idx="0">
                  <c:v>0.53</c:v>
                </c:pt>
              </c:numCache>
            </c:numRef>
          </c:val>
          <c:extLst>
            <c:ext xmlns:c16="http://schemas.microsoft.com/office/drawing/2014/chart" uri="{C3380CC4-5D6E-409C-BE32-E72D297353CC}">
              <c16:uniqueId val="{00000000-589E-46A0-89C7-23E2139D11D9}"/>
            </c:ext>
          </c:extLst>
        </c:ser>
        <c:ser>
          <c:idx val="1"/>
          <c:order val="1"/>
          <c:tx>
            <c:strRef>
              <c:f>Sheet1!$C$1</c:f>
              <c:strCache>
                <c:ptCount val="1"/>
                <c:pt idx="0">
                  <c:v>Not my regular doctor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Sheet1!$C$2</c:f>
              <c:numCache>
                <c:formatCode>0%</c:formatCode>
                <c:ptCount val="1"/>
                <c:pt idx="0">
                  <c:v>0.16</c:v>
                </c:pt>
              </c:numCache>
            </c:numRef>
          </c:val>
          <c:extLst>
            <c:ext xmlns:c16="http://schemas.microsoft.com/office/drawing/2014/chart" uri="{C3380CC4-5D6E-409C-BE32-E72D297353CC}">
              <c16:uniqueId val="{00000001-589E-46A0-89C7-23E2139D11D9}"/>
            </c:ext>
          </c:extLst>
        </c:ser>
        <c:ser>
          <c:idx val="2"/>
          <c:order val="2"/>
          <c:tx>
            <c:strRef>
              <c:f>Sheet1!$D$1</c:f>
              <c:strCache>
                <c:ptCount val="1"/>
                <c:pt idx="0">
                  <c:v>Sexual health or STI clinic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589E-46A0-89C7-23E2139D11D9}"/>
            </c:ext>
          </c:extLst>
        </c:ser>
        <c:ser>
          <c:idx val="3"/>
          <c:order val="3"/>
          <c:tx>
            <c:strRef>
              <c:f>Sheet1!$E$1</c:f>
              <c:strCache>
                <c:ptCount val="1"/>
                <c:pt idx="0">
                  <c:v>Self-collect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Sheet1!$E$2</c:f>
              <c:numCache>
                <c:formatCode>0%</c:formatCode>
                <c:ptCount val="1"/>
                <c:pt idx="0">
                  <c:v>0.3</c:v>
                </c:pt>
              </c:numCache>
            </c:numRef>
          </c:val>
          <c:extLst>
            <c:ext xmlns:c16="http://schemas.microsoft.com/office/drawing/2014/chart" uri="{C3380CC4-5D6E-409C-BE32-E72D297353CC}">
              <c16:uniqueId val="{00000003-589E-46A0-89C7-23E2139D11D9}"/>
            </c:ext>
          </c:extLst>
        </c:ser>
        <c:ser>
          <c:idx val="4"/>
          <c:order val="4"/>
          <c:tx>
            <c:strRef>
              <c:f>Sheet1!$F$1</c:f>
              <c:strCache>
                <c:ptCount val="1"/>
                <c:pt idx="0">
                  <c:v>Self-test</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Sheet1!$F$2</c:f>
              <c:numCache>
                <c:formatCode>0%</c:formatCode>
                <c:ptCount val="1"/>
                <c:pt idx="0">
                  <c:v>0.31</c:v>
                </c:pt>
              </c:numCache>
            </c:numRef>
          </c:val>
          <c:extLst>
            <c:ext xmlns:c16="http://schemas.microsoft.com/office/drawing/2014/chart" uri="{C3380CC4-5D6E-409C-BE32-E72D297353CC}">
              <c16:uniqueId val="{00000004-589E-46A0-89C7-23E2139D11D9}"/>
            </c:ext>
          </c:extLst>
        </c:ser>
        <c:ser>
          <c:idx val="5"/>
          <c:order val="5"/>
          <c:tx>
            <c:strRef>
              <c:f>Sheet1!$G$1</c:f>
              <c:strCache>
                <c:ptCount val="1"/>
                <c:pt idx="0">
                  <c:v>Online service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Prefer to be tested</c:v>
                </c:pt>
              </c:strCache>
            </c:strRef>
          </c:cat>
          <c:val>
            <c:numRef>
              <c:f>Sheet1!$G$2</c:f>
              <c:numCache>
                <c:formatCode>0%</c:formatCode>
                <c:ptCount val="1"/>
                <c:pt idx="0">
                  <c:v>0.09</c:v>
                </c:pt>
              </c:numCache>
            </c:numRef>
          </c:val>
          <c:extLst>
            <c:ext xmlns:c16="http://schemas.microsoft.com/office/drawing/2014/chart" uri="{C3380CC4-5D6E-409C-BE32-E72D297353CC}">
              <c16:uniqueId val="{00000005-589E-46A0-89C7-23E2139D11D9}"/>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4.2105111440048401E-2"/>
          <c:y val="0.83652093092508828"/>
          <c:w val="0.75836129179504741"/>
          <c:h val="0.16246839142574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8227089011167"/>
          <c:y val="6.4078849916986716E-2"/>
          <c:w val="0.85958324332460501"/>
          <c:h val="0.72119591579257647"/>
        </c:manualLayout>
      </c:layout>
      <c:barChart>
        <c:barDir val="col"/>
        <c:grouping val="clustered"/>
        <c:varyColors val="0"/>
        <c:ser>
          <c:idx val="0"/>
          <c:order val="0"/>
          <c:tx>
            <c:strRef>
              <c:f>Sheet1!$B$1</c:f>
              <c:strCache>
                <c:ptCount val="1"/>
                <c:pt idx="0">
                  <c:v>They made assumptions about my body or sex life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Sheet1!$B$2</c:f>
              <c:numCache>
                <c:formatCode>0%</c:formatCode>
                <c:ptCount val="1"/>
                <c:pt idx="0">
                  <c:v>0.23</c:v>
                </c:pt>
              </c:numCache>
            </c:numRef>
          </c:val>
          <c:extLst>
            <c:ext xmlns:c16="http://schemas.microsoft.com/office/drawing/2014/chart" uri="{C3380CC4-5D6E-409C-BE32-E72D297353CC}">
              <c16:uniqueId val="{00000000-95A1-4E4A-8B2F-731705E63733}"/>
            </c:ext>
          </c:extLst>
        </c:ser>
        <c:ser>
          <c:idx val="1"/>
          <c:order val="1"/>
          <c:tx>
            <c:strRef>
              <c:f>Sheet1!$C$1</c:f>
              <c:strCache>
                <c:ptCount val="1"/>
                <c:pt idx="0">
                  <c:v>Did not feel comfortable asking questions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Sheet1!$C$2</c:f>
              <c:numCache>
                <c:formatCode>0%</c:formatCode>
                <c:ptCount val="1"/>
                <c:pt idx="0">
                  <c:v>0.18</c:v>
                </c:pt>
              </c:numCache>
            </c:numRef>
          </c:val>
          <c:extLst>
            <c:ext xmlns:c16="http://schemas.microsoft.com/office/drawing/2014/chart" uri="{C3380CC4-5D6E-409C-BE32-E72D297353CC}">
              <c16:uniqueId val="{00000001-95A1-4E4A-8B2F-731705E63733}"/>
            </c:ext>
          </c:extLst>
        </c:ser>
        <c:ser>
          <c:idx val="2"/>
          <c:order val="2"/>
          <c:tx>
            <c:strRef>
              <c:f>Sheet1!$D$1</c:f>
              <c:strCache>
                <c:ptCount val="1"/>
                <c:pt idx="0">
                  <c:v>Did not feel comfortable asking for STI/HIV test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Sheet1!$D$2</c:f>
              <c:numCache>
                <c:formatCode>0%</c:formatCode>
                <c:ptCount val="1"/>
                <c:pt idx="0">
                  <c:v>0.18</c:v>
                </c:pt>
              </c:numCache>
            </c:numRef>
          </c:val>
          <c:extLst>
            <c:ext xmlns:c16="http://schemas.microsoft.com/office/drawing/2014/chart" uri="{C3380CC4-5D6E-409C-BE32-E72D297353CC}">
              <c16:uniqueId val="{00000001-7721-46BC-A3F4-4DD20B26D5B9}"/>
            </c:ext>
          </c:extLst>
        </c:ser>
        <c:ser>
          <c:idx val="3"/>
          <c:order val="3"/>
          <c:tx>
            <c:strRef>
              <c:f>Sheet1!$E$1</c:f>
              <c:strCache>
                <c:ptCount val="1"/>
                <c:pt idx="0">
                  <c:v>Did not understand issues facing sexually active young people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Sheet1!$E$2</c:f>
              <c:numCache>
                <c:formatCode>0%</c:formatCode>
                <c:ptCount val="1"/>
                <c:pt idx="0">
                  <c:v>0.16</c:v>
                </c:pt>
              </c:numCache>
            </c:numRef>
          </c:val>
          <c:extLst>
            <c:ext xmlns:c16="http://schemas.microsoft.com/office/drawing/2014/chart" uri="{C3380CC4-5D6E-409C-BE32-E72D297353CC}">
              <c16:uniqueId val="{00000002-7721-46BC-A3F4-4DD20B26D5B9}"/>
            </c:ext>
          </c:extLst>
        </c:ser>
        <c:ser>
          <c:idx val="4"/>
          <c:order val="4"/>
          <c:tx>
            <c:strRef>
              <c:f>Sheet1!$F$1</c:f>
              <c:strCache>
                <c:ptCount val="1"/>
                <c:pt idx="0">
                  <c:v>Did not receive sexual health care sensitive to my needs</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Sheet1!$F$2</c:f>
              <c:numCache>
                <c:formatCode>0%</c:formatCode>
                <c:ptCount val="1"/>
                <c:pt idx="0">
                  <c:v>0.16</c:v>
                </c:pt>
              </c:numCache>
            </c:numRef>
          </c:val>
          <c:extLst>
            <c:ext xmlns:c16="http://schemas.microsoft.com/office/drawing/2014/chart" uri="{C3380CC4-5D6E-409C-BE32-E72D297353CC}">
              <c16:uniqueId val="{00000003-7721-46BC-A3F4-4DD20B26D5B9}"/>
            </c:ext>
          </c:extLst>
        </c:ser>
        <c:ser>
          <c:idx val="5"/>
          <c:order val="5"/>
          <c:tx>
            <c:strRef>
              <c:f>Sheet1!$G$1</c:f>
              <c:strCache>
                <c:ptCount val="1"/>
                <c:pt idx="0">
                  <c:v>Felt judged or ashamed</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Sheet1!$G$2</c:f>
              <c:numCache>
                <c:formatCode>0%</c:formatCode>
                <c:ptCount val="1"/>
                <c:pt idx="0">
                  <c:v>0.14000000000000001</c:v>
                </c:pt>
              </c:numCache>
            </c:numRef>
          </c:val>
          <c:extLst>
            <c:ext xmlns:c16="http://schemas.microsoft.com/office/drawing/2014/chart" uri="{C3380CC4-5D6E-409C-BE32-E72D297353CC}">
              <c16:uniqueId val="{00000004-7721-46BC-A3F4-4DD20B26D5B9}"/>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7.4809681979018661E-2"/>
          <c:y val="0.82921043547167117"/>
          <c:w val="0.75836129179504741"/>
          <c:h val="0.16246839142574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913836579143"/>
          <c:y val="2.9065845657513183E-2"/>
          <c:w val="0.85958324332460501"/>
          <c:h val="0.72119591579257647"/>
        </c:manualLayout>
      </c:layout>
      <c:barChart>
        <c:barDir val="col"/>
        <c:grouping val="clustered"/>
        <c:varyColors val="0"/>
        <c:ser>
          <c:idx val="0"/>
          <c:order val="0"/>
          <c:tx>
            <c:strRef>
              <c:f>Sheet1!$B$1</c:f>
              <c:strCache>
                <c:ptCount val="1"/>
                <c:pt idx="0">
                  <c:v>Negative experience when asking for sexual health information from a healthcare professional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Sheet1!$B$2</c:f>
              <c:numCache>
                <c:formatCode>0%</c:formatCode>
                <c:ptCount val="1"/>
                <c:pt idx="0">
                  <c:v>0.22</c:v>
                </c:pt>
              </c:numCache>
            </c:numRef>
          </c:val>
          <c:extLst>
            <c:ext xmlns:c16="http://schemas.microsoft.com/office/drawing/2014/chart" uri="{C3380CC4-5D6E-409C-BE32-E72D297353CC}">
              <c16:uniqueId val="{00000000-5184-4E39-BE79-CE928F323B31}"/>
            </c:ext>
          </c:extLst>
        </c:ser>
        <c:ser>
          <c:idx val="1"/>
          <c:order val="1"/>
          <c:tx>
            <c:strRef>
              <c:f>Sheet1!$C$1</c:f>
              <c:strCache>
                <c:ptCount val="1"/>
                <c:pt idx="0">
                  <c:v>Negative experience when asking for a sexual health test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Sheet1!$C$2</c:f>
              <c:numCache>
                <c:formatCode>0%</c:formatCode>
                <c:ptCount val="1"/>
                <c:pt idx="0">
                  <c:v>0.13</c:v>
                </c:pt>
              </c:numCache>
            </c:numRef>
          </c:val>
          <c:extLst>
            <c:ext xmlns:c16="http://schemas.microsoft.com/office/drawing/2014/chart" uri="{C3380CC4-5D6E-409C-BE32-E72D297353CC}">
              <c16:uniqueId val="{00000001-5184-4E39-BE79-CE928F323B31}"/>
            </c:ext>
          </c:extLst>
        </c:ser>
        <c:ser>
          <c:idx val="2"/>
          <c:order val="2"/>
          <c:tx>
            <c:strRef>
              <c:f>Sheet1!$D$1</c:f>
              <c:strCache>
                <c:ptCount val="1"/>
                <c:pt idx="0">
                  <c:v>Negative experience when receiving treatment for an STI/HIV from a healthcare professional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Agree</c:v>
                </c:pt>
              </c:strCache>
            </c:strRef>
          </c:cat>
          <c:val>
            <c:numRef>
              <c:f>Sheet1!$D$2</c:f>
              <c:numCache>
                <c:formatCode>0%</c:formatCode>
                <c:ptCount val="1"/>
                <c:pt idx="0">
                  <c:v>0.06</c:v>
                </c:pt>
              </c:numCache>
            </c:numRef>
          </c:val>
          <c:extLst>
            <c:ext xmlns:c16="http://schemas.microsoft.com/office/drawing/2014/chart" uri="{C3380CC4-5D6E-409C-BE32-E72D297353CC}">
              <c16:uniqueId val="{00000002-5184-4E39-BE79-CE928F323B31}"/>
            </c:ext>
          </c:extLst>
        </c:ser>
        <c:dLbls>
          <c:dLblPos val="outEnd"/>
          <c:showLegendKey val="0"/>
          <c:showVal val="1"/>
          <c:showCatName val="0"/>
          <c:showSerName val="0"/>
          <c:showPercent val="0"/>
          <c:showBubbleSize val="0"/>
        </c:dLbls>
        <c:gapWidth val="182"/>
        <c:axId val="1616270160"/>
        <c:axId val="1616269328"/>
      </c:barChart>
      <c:catAx>
        <c:axId val="1616270160"/>
        <c:scaling>
          <c:orientation val="minMax"/>
        </c:scaling>
        <c:delete val="1"/>
        <c:axPos val="b"/>
        <c:numFmt formatCode="General" sourceLinked="1"/>
        <c:majorTickMark val="none"/>
        <c:minorTickMark val="none"/>
        <c:tickLblPos val="nextTo"/>
        <c:crossAx val="1616269328"/>
        <c:crosses val="autoZero"/>
        <c:auto val="1"/>
        <c:lblAlgn val="ctr"/>
        <c:lblOffset val="100"/>
        <c:noMultiLvlLbl val="0"/>
      </c:catAx>
      <c:valAx>
        <c:axId val="161626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616270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legendEntry>
      <c:layout>
        <c:manualLayout>
          <c:xMode val="edge"/>
          <c:yMode val="edge"/>
          <c:x val="0.25308902963216551"/>
          <c:y val="0.79359199052148244"/>
          <c:w val="0.57133107002928984"/>
          <c:h val="0.206408009478517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148DB-D3A7-43D8-B276-BAD177885D50}" type="datetimeFigureOut">
              <a:rPr lang="en-AU" smtClean="0"/>
              <a:t>7/06/2022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A27B3-A92C-42A2-A420-626AB99F384F}" type="slidenum">
              <a:rPr lang="en-AU" smtClean="0"/>
              <a:t>‹#›</a:t>
            </a:fld>
            <a:endParaRPr lang="en-AU"/>
          </a:p>
        </p:txBody>
      </p:sp>
    </p:spTree>
    <p:extLst>
      <p:ext uri="{BB962C8B-B14F-4D97-AF65-F5344CB8AC3E}">
        <p14:creationId xmlns:p14="http://schemas.microsoft.com/office/powerpoint/2010/main" val="51584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 everyone</a:t>
            </a:r>
            <a:r>
              <a:rPr lang="en-AU" baseline="0"/>
              <a:t>, my name is Dr Jacqui Hendriks, I am an Academic based at Curtin University in Australia.</a:t>
            </a:r>
          </a:p>
          <a:p>
            <a:endParaRPr lang="en-AU" baseline="0"/>
          </a:p>
          <a:p>
            <a:r>
              <a:rPr lang="en-AU" baseline="0"/>
              <a:t>It is my pleasure to share this presentation with you, on behalf of our wider research team. In particular, this work was conducted by the </a:t>
            </a:r>
            <a:r>
              <a:rPr lang="en-AU"/>
              <a:t>Western Australian Sexual Health and Blood-borne Virus Applied Research and Evaluation Network, more commonly know as SiREN. </a:t>
            </a:r>
            <a:endParaRPr lang="en-AU" baseline="0"/>
          </a:p>
          <a:p>
            <a:endParaRPr lang="en-AU" baseline="0"/>
          </a:p>
          <a:p>
            <a:r>
              <a:rPr lang="en-AU"/>
              <a:t>I am presenting from Perth, Western Australia, </a:t>
            </a:r>
            <a:r>
              <a:rPr lang="en-US" b="0" i="0">
                <a:solidFill>
                  <a:srgbClr val="212529"/>
                </a:solidFill>
                <a:effectLst/>
                <a:latin typeface="Source Sans Pro" panose="020B0503030403020204" pitchFamily="34" charset="0"/>
              </a:rPr>
              <a:t>the traditional lands of the Noongar people and I </a:t>
            </a:r>
            <a:r>
              <a:rPr lang="en-AU"/>
              <a:t>would like to acknowledge</a:t>
            </a:r>
            <a:r>
              <a:rPr lang="en-US"/>
              <a:t> the wisdom of Aboriginal Elders both past and present and pay my respect to Aboriginal communities of today. </a:t>
            </a:r>
            <a:endParaRPr lang="en-AU"/>
          </a:p>
          <a:p>
            <a:endParaRPr lang="en-AU"/>
          </a:p>
          <a:p>
            <a:r>
              <a:rPr lang="en-AU"/>
              <a:t>This presentation is entitled: the </a:t>
            </a:r>
            <a:r>
              <a:rPr lang="en-US" sz="1200" b="1">
                <a:solidFill>
                  <a:srgbClr val="242852"/>
                </a:solidFill>
                <a:latin typeface="+mn-lt"/>
              </a:rPr>
              <a:t>Experiences of Western Australian youth when seeking sexual health information, testing and treatment</a:t>
            </a:r>
            <a:endParaRPr lang="en-AU" dirty="0"/>
          </a:p>
        </p:txBody>
      </p:sp>
      <p:sp>
        <p:nvSpPr>
          <p:cNvPr id="4" name="Slide Number Placeholder 3"/>
          <p:cNvSpPr>
            <a:spLocks noGrp="1"/>
          </p:cNvSpPr>
          <p:nvPr>
            <p:ph type="sldNum" sz="quarter" idx="10"/>
          </p:nvPr>
        </p:nvSpPr>
        <p:spPr/>
        <p:txBody>
          <a:bodyPr/>
          <a:lstStyle/>
          <a:p>
            <a:fld id="{051A27B3-A92C-42A2-A420-626AB99F384F}" type="slidenum">
              <a:rPr lang="en-AU" smtClean="0"/>
              <a:t>1</a:t>
            </a:fld>
            <a:endParaRPr lang="en-AU"/>
          </a:p>
        </p:txBody>
      </p:sp>
    </p:spTree>
    <p:extLst>
      <p:ext uri="{BB962C8B-B14F-4D97-AF65-F5344CB8AC3E}">
        <p14:creationId xmlns:p14="http://schemas.microsoft.com/office/powerpoint/2010/main" val="292699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Based on a young people’s last interaction with a healthcare professional to discuss their sexual health, 84% were happy with the service they received; however, some adverse experiences were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23% felt that professionals made assumptions about their body or their sex life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18% did not feel comfortable asking questions OR asking for sexual health test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16% felt that professionals did not understand the issues facing sexually active young people OR did not provide them with healthcare that was sensitive to their individual needs (16%)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Finally, 14% felt judged or ashamed by the process</a:t>
            </a:r>
          </a:p>
        </p:txBody>
      </p:sp>
      <p:sp>
        <p:nvSpPr>
          <p:cNvPr id="4" name="Slide Number Placeholder 3"/>
          <p:cNvSpPr>
            <a:spLocks noGrp="1"/>
          </p:cNvSpPr>
          <p:nvPr>
            <p:ph type="sldNum" sz="quarter" idx="10"/>
          </p:nvPr>
        </p:nvSpPr>
        <p:spPr/>
        <p:txBody>
          <a:bodyPr/>
          <a:lstStyle/>
          <a:p>
            <a:fld id="{051A27B3-A92C-42A2-A420-626AB99F384F}" type="slidenum">
              <a:rPr lang="en-AU" smtClean="0"/>
              <a:t>10</a:t>
            </a:fld>
            <a:endParaRPr lang="en-AU"/>
          </a:p>
        </p:txBody>
      </p:sp>
    </p:spTree>
    <p:extLst>
      <p:ext uri="{BB962C8B-B14F-4D97-AF65-F5344CB8AC3E}">
        <p14:creationId xmlns:p14="http://schemas.microsoft.com/office/powerpoint/2010/main" val="241078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Overall, 22% of young people reported having a negative experience when asking for sexual health </a:t>
            </a:r>
            <a:r>
              <a:rPr lang="en-AU" sz="1200" b="1" u="sng" kern="1200" dirty="0">
                <a:solidFill>
                  <a:schemeClr val="tx1"/>
                </a:solidFill>
                <a:effectLst/>
                <a:latin typeface="+mn-lt"/>
                <a:ea typeface="+mn-ea"/>
                <a:cs typeface="+mn-cs"/>
              </a:rPr>
              <a:t>information</a:t>
            </a:r>
            <a:r>
              <a:rPr lang="en-AU" sz="1200" kern="1200" dirty="0">
                <a:solidFill>
                  <a:schemeClr val="tx1"/>
                </a:solidFill>
                <a:effectLst/>
                <a:latin typeface="+mn-lt"/>
                <a:ea typeface="+mn-ea"/>
                <a:cs typeface="+mn-cs"/>
              </a:rPr>
              <a:t> from a healthcare professional, and this was more likely to occur if they were male, or identified as lesbian, bi-sexual, or trans.</a:t>
            </a:r>
          </a:p>
        </p:txBody>
      </p:sp>
      <p:sp>
        <p:nvSpPr>
          <p:cNvPr id="4" name="Slide Number Placeholder 3"/>
          <p:cNvSpPr>
            <a:spLocks noGrp="1"/>
          </p:cNvSpPr>
          <p:nvPr>
            <p:ph type="sldNum" sz="quarter" idx="10"/>
          </p:nvPr>
        </p:nvSpPr>
        <p:spPr/>
        <p:txBody>
          <a:bodyPr/>
          <a:lstStyle/>
          <a:p>
            <a:fld id="{051A27B3-A92C-42A2-A420-626AB99F384F}" type="slidenum">
              <a:rPr lang="en-AU" smtClean="0"/>
              <a:t>11</a:t>
            </a:fld>
            <a:endParaRPr lang="en-AU"/>
          </a:p>
        </p:txBody>
      </p:sp>
    </p:spTree>
    <p:extLst>
      <p:ext uri="{BB962C8B-B14F-4D97-AF65-F5344CB8AC3E}">
        <p14:creationId xmlns:p14="http://schemas.microsoft.com/office/powerpoint/2010/main" val="163329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13% of young people reported having a negative experience when asking for a sexual health </a:t>
            </a:r>
            <a:r>
              <a:rPr lang="en-AU" sz="1200" b="1" u="sng" kern="1200" dirty="0">
                <a:solidFill>
                  <a:schemeClr val="tx1"/>
                </a:solidFill>
                <a:effectLst/>
                <a:latin typeface="+mn-lt"/>
                <a:ea typeface="+mn-ea"/>
                <a:cs typeface="+mn-cs"/>
              </a:rPr>
              <a:t>test</a:t>
            </a:r>
            <a:r>
              <a:rPr lang="en-AU" sz="1200" kern="1200" dirty="0">
                <a:solidFill>
                  <a:schemeClr val="tx1"/>
                </a:solidFill>
                <a:effectLst/>
                <a:latin typeface="+mn-lt"/>
                <a:ea typeface="+mn-ea"/>
                <a:cs typeface="+mn-cs"/>
              </a:rPr>
              <a:t> from a healthcare professional, and this was more likely to occur if they identified as lesbian or bi-sexual.</a:t>
            </a:r>
          </a:p>
        </p:txBody>
      </p:sp>
      <p:sp>
        <p:nvSpPr>
          <p:cNvPr id="4" name="Slide Number Placeholder 3"/>
          <p:cNvSpPr>
            <a:spLocks noGrp="1"/>
          </p:cNvSpPr>
          <p:nvPr>
            <p:ph type="sldNum" sz="quarter" idx="10"/>
          </p:nvPr>
        </p:nvSpPr>
        <p:spPr/>
        <p:txBody>
          <a:bodyPr/>
          <a:lstStyle/>
          <a:p>
            <a:fld id="{051A27B3-A92C-42A2-A420-626AB99F384F}" type="slidenum">
              <a:rPr lang="en-AU" smtClean="0"/>
              <a:t>12</a:t>
            </a:fld>
            <a:endParaRPr lang="en-AU"/>
          </a:p>
        </p:txBody>
      </p:sp>
    </p:spTree>
    <p:extLst>
      <p:ext uri="{BB962C8B-B14F-4D97-AF65-F5344CB8AC3E}">
        <p14:creationId xmlns:p14="http://schemas.microsoft.com/office/powerpoint/2010/main" val="53919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Finally 6% of young people reported having a negative experience when receiving </a:t>
            </a:r>
            <a:r>
              <a:rPr lang="en-AU" sz="1200" b="1" u="sng" kern="1200" dirty="0">
                <a:solidFill>
                  <a:schemeClr val="tx1"/>
                </a:solidFill>
                <a:effectLst/>
                <a:latin typeface="+mn-lt"/>
                <a:ea typeface="+mn-ea"/>
                <a:cs typeface="+mn-cs"/>
              </a:rPr>
              <a:t>treatment</a:t>
            </a:r>
            <a:r>
              <a:rPr lang="en-AU" sz="1200" kern="1200" dirty="0">
                <a:solidFill>
                  <a:schemeClr val="tx1"/>
                </a:solidFill>
                <a:effectLst/>
                <a:latin typeface="+mn-lt"/>
                <a:ea typeface="+mn-ea"/>
                <a:cs typeface="+mn-cs"/>
              </a:rPr>
              <a:t> for an STI/HIV from a healthcare professional, and this was more likely to occur is they identified as lesbian or trans.</a:t>
            </a:r>
          </a:p>
        </p:txBody>
      </p:sp>
      <p:sp>
        <p:nvSpPr>
          <p:cNvPr id="4" name="Slide Number Placeholder 3"/>
          <p:cNvSpPr>
            <a:spLocks noGrp="1"/>
          </p:cNvSpPr>
          <p:nvPr>
            <p:ph type="sldNum" sz="quarter" idx="10"/>
          </p:nvPr>
        </p:nvSpPr>
        <p:spPr/>
        <p:txBody>
          <a:bodyPr/>
          <a:lstStyle/>
          <a:p>
            <a:fld id="{051A27B3-A92C-42A2-A420-626AB99F384F}" type="slidenum">
              <a:rPr lang="en-AU" smtClean="0"/>
              <a:t>13</a:t>
            </a:fld>
            <a:endParaRPr lang="en-AU"/>
          </a:p>
        </p:txBody>
      </p:sp>
    </p:spTree>
    <p:extLst>
      <p:ext uri="{BB962C8B-B14F-4D97-AF65-F5344CB8AC3E}">
        <p14:creationId xmlns:p14="http://schemas.microsoft.com/office/powerpoint/2010/main" val="89789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051A27B3-A92C-42A2-A420-626AB99F384F}" type="slidenum">
              <a:rPr lang="en-AU" smtClean="0"/>
              <a:t>14</a:t>
            </a:fld>
            <a:endParaRPr lang="en-AU"/>
          </a:p>
        </p:txBody>
      </p:sp>
    </p:spTree>
    <p:extLst>
      <p:ext uri="{BB962C8B-B14F-4D97-AF65-F5344CB8AC3E}">
        <p14:creationId xmlns:p14="http://schemas.microsoft.com/office/powerpoint/2010/main" val="248596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third theme highlighted issues around confidentiality….and the final theme indicated that some negative experiences had impacted patient pathways and the intentions that young people had to seek healthcare in the future.</a:t>
            </a:r>
          </a:p>
        </p:txBody>
      </p:sp>
      <p:sp>
        <p:nvSpPr>
          <p:cNvPr id="4" name="Slide Number Placeholder 3"/>
          <p:cNvSpPr>
            <a:spLocks noGrp="1"/>
          </p:cNvSpPr>
          <p:nvPr>
            <p:ph type="sldNum" sz="quarter" idx="10"/>
          </p:nvPr>
        </p:nvSpPr>
        <p:spPr/>
        <p:txBody>
          <a:bodyPr/>
          <a:lstStyle/>
          <a:p>
            <a:fld id="{051A27B3-A92C-42A2-A420-626AB99F384F}" type="slidenum">
              <a:rPr lang="en-AU" smtClean="0"/>
              <a:t>15</a:t>
            </a:fld>
            <a:endParaRPr lang="en-AU"/>
          </a:p>
        </p:txBody>
      </p:sp>
    </p:spTree>
    <p:extLst>
      <p:ext uri="{BB962C8B-B14F-4D97-AF65-F5344CB8AC3E}">
        <p14:creationId xmlns:p14="http://schemas.microsoft.com/office/powerpoint/2010/main" val="182881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16</a:t>
            </a:fld>
            <a:endParaRPr lang="en-AU"/>
          </a:p>
        </p:txBody>
      </p:sp>
    </p:spTree>
    <p:extLst>
      <p:ext uri="{BB962C8B-B14F-4D97-AF65-F5344CB8AC3E}">
        <p14:creationId xmlns:p14="http://schemas.microsoft.com/office/powerpoint/2010/main" val="357849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17</a:t>
            </a:fld>
            <a:endParaRPr lang="en-AU"/>
          </a:p>
        </p:txBody>
      </p:sp>
    </p:spTree>
    <p:extLst>
      <p:ext uri="{BB962C8B-B14F-4D97-AF65-F5344CB8AC3E}">
        <p14:creationId xmlns:p14="http://schemas.microsoft.com/office/powerpoint/2010/main" val="100857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18</a:t>
            </a:fld>
            <a:endParaRPr lang="en-AU"/>
          </a:p>
        </p:txBody>
      </p:sp>
    </p:spTree>
    <p:extLst>
      <p:ext uri="{BB962C8B-B14F-4D97-AF65-F5344CB8AC3E}">
        <p14:creationId xmlns:p14="http://schemas.microsoft.com/office/powerpoint/2010/main" val="363049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So in conclusion, this study gave insight into the lived experiences of young people living in Western Australia – specifically around their experiences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when </a:t>
            </a:r>
            <a:r>
              <a:rPr lang="en-US" sz="1800" b="0" dirty="0">
                <a:solidFill>
                  <a:srgbClr val="242852"/>
                </a:solidFill>
                <a:latin typeface="+mn-lt"/>
              </a:rPr>
              <a:t>seeking sexual health information, testing or treatment. We </a:t>
            </a:r>
            <a:r>
              <a:rPr lang="en-AU" sz="1800" dirty="0">
                <a:effectLst/>
                <a:latin typeface="Calibri" panose="020F0502020204030204" pitchFamily="34" charset="0"/>
                <a:ea typeface="Calibri" panose="020F0502020204030204" pitchFamily="34" charset="0"/>
                <a:cs typeface="Times New Roman" panose="02020603050405020304" pitchFamily="18" charset="0"/>
              </a:rPr>
              <a:t>detailed unsatisfactory interactions with healthcare providers that are a concern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tx1"/>
              </a:solidFill>
              <a:effectLst/>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many young people report having positive experiences with healthcare professionals when discussing their sexual health, a significant proportion do not. These negative experiences can hinder a young person’s confidence, desire and ability to seek sexual health advice, to request a sexual health test and/or to access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Patient pathways can be improved if providers have compassion for young people, affirm and understand diverse identities and cultural backgrounds, and respect the right of young people to autonomy and confidentiality.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strategies should hopefully encourage safer sexual practices, and support young people to seek quality information, testing and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19</a:t>
            </a:fld>
            <a:endParaRPr lang="en-AU"/>
          </a:p>
        </p:txBody>
      </p:sp>
    </p:spTree>
    <p:extLst>
      <p:ext uri="{BB962C8B-B14F-4D97-AF65-F5344CB8AC3E}">
        <p14:creationId xmlns:p14="http://schemas.microsoft.com/office/powerpoint/2010/main" val="204738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Youth and young adults experience higher rates of STIs and lower screening rates than the general population in Australia, and data from our most recent national surveillance report tell us that young people aged 15-29 years old contribute to 72% of the total number of chlamydia notifications and 57% of all gonorrhoea notifications in Western Australia. Young people under 30 years of age have also been identified as a priority population in our most recent health strategy documents.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We know from previous research that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stigma surrounding sexual health can make it difficult for young people to access sexual health care and support. However, research surrounding young people’s experience with healthcare professionals when seeking sexual health information, testing and/or treatment is limited, particularly in the Western Australian context.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We therefore convened an advisory group and developed a project to </a:t>
            </a:r>
            <a:r>
              <a:rPr lang="en-US" sz="1800" dirty="0"/>
              <a:t>investigate the predictors of STI and blood-borne virus testing among young people in Western Australia and to determine the feasibility of conducting a periodic survey. </a:t>
            </a:r>
            <a:r>
              <a:rPr lang="en-AU" sz="1800" dirty="0">
                <a:effectLst/>
                <a:latin typeface="Calibri" panose="020F0502020204030204" pitchFamily="34" charset="0"/>
                <a:ea typeface="Calibri" panose="020F0502020204030204" pitchFamily="34" charset="0"/>
                <a:cs typeface="Times New Roman" panose="02020603050405020304" pitchFamily="18" charset="0"/>
              </a:rPr>
              <a:t>This project comprises two parts, a cross-sectional online survey, and qualitative interviews to further investigate key results arising from the survey component.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Data from the cross-sectional survey is reported on here, and this </a:t>
            </a:r>
            <a:r>
              <a:rPr lang="en-US" sz="1800" dirty="0"/>
              <a:t>presentation specifically examines young people’s experiences with healthcare professionals to identify potential barriers to safer sex practices. Our qualitative interviews are currently being conducted and we hope to present those results later in the year.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2</a:t>
            </a:fld>
            <a:endParaRPr lang="en-AU"/>
          </a:p>
        </p:txBody>
      </p:sp>
    </p:spTree>
    <p:extLst>
      <p:ext uri="{BB962C8B-B14F-4D97-AF65-F5344CB8AC3E}">
        <p14:creationId xmlns:p14="http://schemas.microsoft.com/office/powerpoint/2010/main" val="363990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We would like to thank the members of the Projects Advisory Group which included representatives from the Sexual Health and Blood-borne Virus Program WA Department of Health, the Youth Affairs Council of Western Australia, and the M Clinic. We would also like to thank the many young people who tested the survey and provided feedback, and the hundreds of young Western Australian’s youth who participated in the research. </a:t>
            </a:r>
          </a:p>
          <a:p>
            <a:endParaRPr lang="en-AU" baseline="0" dirty="0"/>
          </a:p>
          <a:p>
            <a:r>
              <a:rPr lang="en-AU" dirty="0"/>
              <a:t>The </a:t>
            </a:r>
            <a:r>
              <a:rPr lang="en-AU" dirty="0" err="1"/>
              <a:t>SiREN</a:t>
            </a:r>
            <a:r>
              <a:rPr lang="en-AU" dirty="0"/>
              <a:t> project is funded by the Sexual Health and Blood-borne Virus Program, WA Department of Health. Staff from this program were members of the study’s advisory committee and had input into the design of the study. </a:t>
            </a:r>
          </a:p>
          <a:p>
            <a:endParaRPr lang="en-AU" dirty="0"/>
          </a:p>
          <a:p>
            <a:r>
              <a:rPr lang="en-AU" dirty="0"/>
              <a:t>Please do</a:t>
            </a:r>
            <a:r>
              <a:rPr lang="en-AU" baseline="0" dirty="0"/>
              <a:t> not hesitate to get in touch if you have any questions, and thank you for listening.</a:t>
            </a:r>
            <a:endParaRPr lang="en-AU" dirty="0"/>
          </a:p>
        </p:txBody>
      </p:sp>
      <p:sp>
        <p:nvSpPr>
          <p:cNvPr id="4" name="Slide Number Placeholder 3"/>
          <p:cNvSpPr>
            <a:spLocks noGrp="1"/>
          </p:cNvSpPr>
          <p:nvPr>
            <p:ph type="sldNum" sz="quarter" idx="10"/>
          </p:nvPr>
        </p:nvSpPr>
        <p:spPr/>
        <p:txBody>
          <a:bodyPr/>
          <a:lstStyle/>
          <a:p>
            <a:fld id="{051A27B3-A92C-42A2-A420-626AB99F384F}" type="slidenum">
              <a:rPr lang="en-AU" smtClean="0"/>
              <a:t>20</a:t>
            </a:fld>
            <a:endParaRPr lang="en-AU"/>
          </a:p>
        </p:txBody>
      </p:sp>
    </p:spTree>
    <p:extLst>
      <p:ext uri="{BB962C8B-B14F-4D97-AF65-F5344CB8AC3E}">
        <p14:creationId xmlns:p14="http://schemas.microsoft.com/office/powerpoint/2010/main" val="255958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 cross-sectional survey for Western Australian young people aged 16-25 years old was developed. We based our questions on those previously used in other Australian sexual health surveys, and we conducted some additional with consultation with young people and key SiREN stakeholders.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survey was administered online through Qualtrics from November 2020 –January 2021 and we promoted it through social media, sexual health and blood-borne virus sector networks, and targeted email recruitment to various services that working in areas such as health promotion, health and medical care, homelessness, or specific services for women, men or youth.</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1,263 entries were received, of which 347 were excluded. People were not eligible to participate if they were outside of the eligible age range, did not currently live in Western Australia or did not provide consent to participate. Further, manual data cleaning resulted in the removal of some entries. This was mainly respondents who provided non-genuine free-text responses or exited the survey before completing at least block 4 of the survey – there were 10 blocks in total.</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 total sample of 916 respondents were included in the analysis. </a:t>
            </a:r>
          </a:p>
          <a:p>
            <a:endParaRPr lang="en-AU" baseline="0" dirty="0"/>
          </a:p>
        </p:txBody>
      </p:sp>
      <p:sp>
        <p:nvSpPr>
          <p:cNvPr id="4" name="Slide Number Placeholder 3"/>
          <p:cNvSpPr>
            <a:spLocks noGrp="1"/>
          </p:cNvSpPr>
          <p:nvPr>
            <p:ph type="sldNum" sz="quarter" idx="10"/>
          </p:nvPr>
        </p:nvSpPr>
        <p:spPr/>
        <p:txBody>
          <a:bodyPr/>
          <a:lstStyle/>
          <a:p>
            <a:fld id="{051A27B3-A92C-42A2-A420-626AB99F384F}" type="slidenum">
              <a:rPr lang="en-AU" smtClean="0"/>
              <a:t>3</a:t>
            </a:fld>
            <a:endParaRPr lang="en-AU"/>
          </a:p>
        </p:txBody>
      </p:sp>
    </p:spTree>
    <p:extLst>
      <p:ext uri="{BB962C8B-B14F-4D97-AF65-F5344CB8AC3E}">
        <p14:creationId xmlns:p14="http://schemas.microsoft.com/office/powerpoint/2010/main" val="384355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 cross-sectional survey for Western Australian young people aged 16-25 years old was developed. We based our questions on those previously used in other Australian sexual health surveys, and we conducted some additional with consultation with young people and key SiREN stakeholders.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survey was administered online through Qualtrics from November 2020 –January 2021 and we promoted it through social media, sexual health and blood-borne virus sector networks, and targeted email recruitment to various services that working in areas such as health promotion, health and medical care, homelessness, or specific services for women, men or youth.</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1,263 entries were received, of which 347 were excluded. People were not eligible to participate if they were outside of the eligible age range, did not currently live in Western Australia or did not provide consent to participate. Further, manual data cleaning resulted in the removal of some entries. This was mainly respondents who provided non-genuine free-text responses or exited the survey before completing at least block 4 of the survey – there were 10 blocks in total.</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 total sample of 916 respondents were included in the analysis. </a:t>
            </a:r>
          </a:p>
          <a:p>
            <a:endParaRPr lang="en-AU" baseline="0" dirty="0"/>
          </a:p>
        </p:txBody>
      </p:sp>
      <p:sp>
        <p:nvSpPr>
          <p:cNvPr id="4" name="Slide Number Placeholder 3"/>
          <p:cNvSpPr>
            <a:spLocks noGrp="1"/>
          </p:cNvSpPr>
          <p:nvPr>
            <p:ph type="sldNum" sz="quarter" idx="10"/>
          </p:nvPr>
        </p:nvSpPr>
        <p:spPr/>
        <p:txBody>
          <a:bodyPr/>
          <a:lstStyle/>
          <a:p>
            <a:fld id="{051A27B3-A92C-42A2-A420-626AB99F384F}" type="slidenum">
              <a:rPr lang="en-AU" smtClean="0"/>
              <a:t>4</a:t>
            </a:fld>
            <a:endParaRPr lang="en-AU"/>
          </a:p>
        </p:txBody>
      </p:sp>
    </p:spTree>
    <p:extLst>
      <p:ext uri="{BB962C8B-B14F-4D97-AF65-F5344CB8AC3E}">
        <p14:creationId xmlns:p14="http://schemas.microsoft.com/office/powerpoint/2010/main" val="112413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fairly even spread of respondents aged between 17 and 23 years completed the survey, with a slightly lower percentage of 24 and 25 year old's participating. Only 4% of respondents were aged 16 years.</a:t>
            </a:r>
          </a:p>
          <a:p>
            <a:endParaRPr lang="en-AU" sz="1200" kern="1200" dirty="0">
              <a:solidFill>
                <a:schemeClr val="tx1"/>
              </a:solidFill>
              <a:effectLst/>
              <a:latin typeface="+mn-lt"/>
              <a:ea typeface="+mn-ea"/>
              <a:cs typeface="+mn-cs"/>
            </a:endParaRPr>
          </a:p>
          <a:p>
            <a:r>
              <a:rPr lang="en-AU" sz="1200" kern="1200" dirty="0">
                <a:solidFill>
                  <a:srgbClr val="FF0000"/>
                </a:solidFill>
                <a:effectLst/>
                <a:latin typeface="+mn-lt"/>
                <a:ea typeface="+mn-ea"/>
                <a:cs typeface="+mn-cs"/>
              </a:rPr>
              <a:t>88% of respondents were based within the Perth Metropolitan region and 2.4% within the nearby Peel region. The remainder lived in more regional or remote areas. </a:t>
            </a:r>
          </a:p>
          <a:p>
            <a:endParaRPr lang="en-AU" sz="1200" kern="1200" dirty="0">
              <a:solidFill>
                <a:srgbClr val="FF0000"/>
              </a:solidFill>
              <a:effectLst/>
              <a:latin typeface="+mn-lt"/>
              <a:ea typeface="+mn-ea"/>
              <a:cs typeface="+mn-cs"/>
            </a:endParaRPr>
          </a:p>
          <a:p>
            <a:r>
              <a:rPr lang="en-AU" sz="1200" kern="1200" dirty="0">
                <a:solidFill>
                  <a:srgbClr val="FF0000"/>
                </a:solidFill>
                <a:effectLst/>
                <a:latin typeface="+mn-lt"/>
                <a:ea typeface="+mn-ea"/>
                <a:cs typeface="+mn-cs"/>
              </a:rPr>
              <a:t>4% of the total sample identified as Aboriginal and Torres Strait Islander. </a:t>
            </a:r>
          </a:p>
          <a:p>
            <a:endParaRPr lang="en-AU" sz="1200" kern="1200" dirty="0">
              <a:solidFill>
                <a:srgbClr val="FF0000"/>
              </a:solidFill>
              <a:effectLst/>
              <a:latin typeface="+mn-lt"/>
              <a:ea typeface="+mn-ea"/>
              <a:cs typeface="+mn-cs"/>
            </a:endParaRPr>
          </a:p>
          <a:p>
            <a:r>
              <a:rPr lang="en-AU" sz="1200" kern="1200" dirty="0">
                <a:solidFill>
                  <a:srgbClr val="FF0000"/>
                </a:solidFill>
                <a:effectLst/>
                <a:latin typeface="+mn-lt"/>
                <a:ea typeface="+mn-ea"/>
                <a:cs typeface="+mn-cs"/>
              </a:rPr>
              <a:t>The majority of respondents were born in Australia, with 25% reporting that they were born overseas.</a:t>
            </a:r>
          </a:p>
        </p:txBody>
      </p:sp>
      <p:sp>
        <p:nvSpPr>
          <p:cNvPr id="4" name="Slide Number Placeholder 3"/>
          <p:cNvSpPr>
            <a:spLocks noGrp="1"/>
          </p:cNvSpPr>
          <p:nvPr>
            <p:ph type="sldNum" sz="quarter" idx="10"/>
          </p:nvPr>
        </p:nvSpPr>
        <p:spPr/>
        <p:txBody>
          <a:bodyPr/>
          <a:lstStyle/>
          <a:p>
            <a:fld id="{051A27B3-A92C-42A2-A420-626AB99F384F}" type="slidenum">
              <a:rPr lang="en-AU" smtClean="0"/>
              <a:t>5</a:t>
            </a:fld>
            <a:endParaRPr lang="en-AU"/>
          </a:p>
        </p:txBody>
      </p:sp>
    </p:spTree>
    <p:extLst>
      <p:ext uri="{BB962C8B-B14F-4D97-AF65-F5344CB8AC3E}">
        <p14:creationId xmlns:p14="http://schemas.microsoft.com/office/powerpoint/2010/main" val="312954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68% and 31% of the sample reported they were assigned female and male at birth respectively.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64% of the sample however identified as female, 31% as male and 4% as another identity.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large proportion of the sample identified as heterosexual, with smaller proportions identifying as bisexual, another identity, gay and lesbian. </a:t>
            </a:r>
          </a:p>
        </p:txBody>
      </p:sp>
      <p:sp>
        <p:nvSpPr>
          <p:cNvPr id="4" name="Slide Number Placeholder 3"/>
          <p:cNvSpPr>
            <a:spLocks noGrp="1"/>
          </p:cNvSpPr>
          <p:nvPr>
            <p:ph type="sldNum" sz="quarter" idx="10"/>
          </p:nvPr>
        </p:nvSpPr>
        <p:spPr/>
        <p:txBody>
          <a:bodyPr/>
          <a:lstStyle/>
          <a:p>
            <a:fld id="{051A27B3-A92C-42A2-A420-626AB99F384F}" type="slidenum">
              <a:rPr lang="en-AU" smtClean="0"/>
              <a:t>6</a:t>
            </a:fld>
            <a:endParaRPr lang="en-AU"/>
          </a:p>
        </p:txBody>
      </p:sp>
    </p:spTree>
    <p:extLst>
      <p:ext uri="{BB962C8B-B14F-4D97-AF65-F5344CB8AC3E}">
        <p14:creationId xmlns:p14="http://schemas.microsoft.com/office/powerpoint/2010/main" val="188774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Before I proceed, I would like to clarify that when I refer to sexually active in this presentation, I am referring to young people who have engage in oral, vaginal and/or anal intercourse. Participants were asked to report what sexual experiences they had participated in and from these responses we determined that 77% of the sample were sexually active.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Although 77% of the sample were sexually active, only 51% had previously sought sexual health information, testing or treatment from a healthcare professional, the most common being a physician, a doctor or a nurse. The most common reasons for seeking care from a healthcare professional were for sexual health testing, safer sex practices and sexual health information.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76% of young people who had ever sought sexual health information, testing or treatment reported </a:t>
            </a:r>
            <a:r>
              <a:rPr lang="en-AU" sz="1200" b="1" u="sng" kern="1200" dirty="0">
                <a:solidFill>
                  <a:schemeClr val="tx1"/>
                </a:solidFill>
                <a:effectLst/>
                <a:latin typeface="+mn-lt"/>
                <a:ea typeface="+mn-ea"/>
                <a:cs typeface="+mn-cs"/>
              </a:rPr>
              <a:t>they</a:t>
            </a:r>
            <a:r>
              <a:rPr lang="en-AU" sz="1200" kern="1200" dirty="0">
                <a:solidFill>
                  <a:schemeClr val="tx1"/>
                </a:solidFill>
                <a:effectLst/>
                <a:latin typeface="+mn-lt"/>
                <a:ea typeface="+mn-ea"/>
                <a:cs typeface="+mn-cs"/>
              </a:rPr>
              <a:t> were the one to initiate their sexual health related discussion with their healthcare professional.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A27B3-A92C-42A2-A420-626AB99F384F}" type="slidenum">
              <a:rPr lang="en-AU" smtClean="0"/>
              <a:t>7</a:t>
            </a:fld>
            <a:endParaRPr lang="en-AU"/>
          </a:p>
        </p:txBody>
      </p:sp>
    </p:spTree>
    <p:extLst>
      <p:ext uri="{BB962C8B-B14F-4D97-AF65-F5344CB8AC3E}">
        <p14:creationId xmlns:p14="http://schemas.microsoft.com/office/powerpoint/2010/main" val="55231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National Australian guidelines currently advise that all sexually active people aged 15-29 years should have an annual test for chlamydia, yet, amongst all the young people in our sample who were sexually active, 45% had never had a sexual health test.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graph highlights the most common reason that young people gave for not having a sexual health test: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63% said they knew their partner's sexual history</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59% said they were in a monogamous relationship</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58% trusted their partner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44% felt they were not at risk of contracting an STI, and 39% felt they were not at risk of contracting HIV</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Finally, 25% indicated that their doctor (or other healthcare professional) had never suggested that they should get tested</a:t>
            </a:r>
          </a:p>
        </p:txBody>
      </p:sp>
      <p:sp>
        <p:nvSpPr>
          <p:cNvPr id="4" name="Slide Number Placeholder 3"/>
          <p:cNvSpPr>
            <a:spLocks noGrp="1"/>
          </p:cNvSpPr>
          <p:nvPr>
            <p:ph type="sldNum" sz="quarter" idx="10"/>
          </p:nvPr>
        </p:nvSpPr>
        <p:spPr/>
        <p:txBody>
          <a:bodyPr/>
          <a:lstStyle/>
          <a:p>
            <a:fld id="{051A27B3-A92C-42A2-A420-626AB99F384F}" type="slidenum">
              <a:rPr lang="en-AU" smtClean="0"/>
              <a:t>8</a:t>
            </a:fld>
            <a:endParaRPr lang="en-AU"/>
          </a:p>
        </p:txBody>
      </p:sp>
    </p:spTree>
    <p:extLst>
      <p:ext uri="{BB962C8B-B14F-4D97-AF65-F5344CB8AC3E}">
        <p14:creationId xmlns:p14="http://schemas.microsoft.com/office/powerpoint/2010/main" val="238765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it came to those participants who were sexually active and had undertaken a sexual health test, the vast majority of these were performed by an individual’s regular doctor. Although roughly 1/5 young people visited a different doctor or attended a dedicated sexual health clinic.</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then asked all participants in our sample about their most preferred method of sexual health testing. Regular doctors and sexual health clinics were the most preferred options, but roughly one-third of the young people in our sample also liked the idea of self-collect and self-test options.</a:t>
            </a:r>
          </a:p>
        </p:txBody>
      </p:sp>
      <p:sp>
        <p:nvSpPr>
          <p:cNvPr id="4" name="Slide Number Placeholder 3"/>
          <p:cNvSpPr>
            <a:spLocks noGrp="1"/>
          </p:cNvSpPr>
          <p:nvPr>
            <p:ph type="sldNum" sz="quarter" idx="10"/>
          </p:nvPr>
        </p:nvSpPr>
        <p:spPr/>
        <p:txBody>
          <a:bodyPr/>
          <a:lstStyle/>
          <a:p>
            <a:fld id="{051A27B3-A92C-42A2-A420-626AB99F384F}" type="slidenum">
              <a:rPr lang="en-AU" smtClean="0"/>
              <a:t>9</a:t>
            </a:fld>
            <a:endParaRPr lang="en-AU"/>
          </a:p>
        </p:txBody>
      </p:sp>
    </p:spTree>
    <p:extLst>
      <p:ext uri="{BB962C8B-B14F-4D97-AF65-F5344CB8AC3E}">
        <p14:creationId xmlns:p14="http://schemas.microsoft.com/office/powerpoint/2010/main" val="61016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ED3C443-97AF-4090-BB56-5A1F9BF5D376}" type="datetimeFigureOut">
              <a:rPr lang="en-AU" smtClean="0"/>
              <a:t>7/06/2022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305839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D3C443-97AF-4090-BB56-5A1F9BF5D376}" type="datetimeFigureOut">
              <a:rPr lang="en-AU" smtClean="0"/>
              <a:t>7/06/2022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359477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D3C443-97AF-4090-BB56-5A1F9BF5D376}" type="datetimeFigureOut">
              <a:rPr lang="en-AU" smtClean="0"/>
              <a:t>7/06/2022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19064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D3C443-97AF-4090-BB56-5A1F9BF5D376}" type="datetimeFigureOut">
              <a:rPr lang="en-AU" smtClean="0"/>
              <a:t>7/06/2022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10330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D3C443-97AF-4090-BB56-5A1F9BF5D376}" type="datetimeFigureOut">
              <a:rPr lang="en-AU" smtClean="0"/>
              <a:t>7/06/2022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309226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ED3C443-97AF-4090-BB56-5A1F9BF5D376}" type="datetimeFigureOut">
              <a:rPr lang="en-AU" smtClean="0"/>
              <a:t>7/06/2022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304657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ED3C443-97AF-4090-BB56-5A1F9BF5D376}" type="datetimeFigureOut">
              <a:rPr lang="en-AU" smtClean="0"/>
              <a:t>7/06/2022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257463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ED3C443-97AF-4090-BB56-5A1F9BF5D376}" type="datetimeFigureOut">
              <a:rPr lang="en-AU" smtClean="0"/>
              <a:t>7/06/2022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28192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3C443-97AF-4090-BB56-5A1F9BF5D376}" type="datetimeFigureOut">
              <a:rPr lang="en-AU" smtClean="0"/>
              <a:t>7/06/2022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2862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D3C443-97AF-4090-BB56-5A1F9BF5D376}" type="datetimeFigureOut">
              <a:rPr lang="en-AU" smtClean="0"/>
              <a:t>7/06/2022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376286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D3C443-97AF-4090-BB56-5A1F9BF5D376}" type="datetimeFigureOut">
              <a:rPr lang="en-AU" smtClean="0"/>
              <a:t>7/06/2022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7F4FE2-C42D-4ADF-9A67-22EC0CA5C00E}" type="slidenum">
              <a:rPr lang="en-AU" smtClean="0"/>
              <a:t>‹#›</a:t>
            </a:fld>
            <a:endParaRPr lang="en-AU"/>
          </a:p>
        </p:txBody>
      </p:sp>
    </p:spTree>
    <p:extLst>
      <p:ext uri="{BB962C8B-B14F-4D97-AF65-F5344CB8AC3E}">
        <p14:creationId xmlns:p14="http://schemas.microsoft.com/office/powerpoint/2010/main" val="182180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3C443-97AF-4090-BB56-5A1F9BF5D376}" type="datetimeFigureOut">
              <a:rPr lang="en-AU" smtClean="0"/>
              <a:t>7/06/2022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F4FE2-C42D-4ADF-9A67-22EC0CA5C00E}" type="slidenum">
              <a:rPr lang="en-AU" smtClean="0"/>
              <a:t>‹#›</a:t>
            </a:fld>
            <a:endParaRPr lang="en-AU"/>
          </a:p>
        </p:txBody>
      </p:sp>
    </p:spTree>
    <p:extLst>
      <p:ext uri="{BB962C8B-B14F-4D97-AF65-F5344CB8AC3E}">
        <p14:creationId xmlns:p14="http://schemas.microsoft.com/office/powerpoint/2010/main" val="227166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mailto:jacqui.hendriks@curtin.edu.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hyperlink" Target="mailto:roisin.glasgow-collins@curtin.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3457" y="1186492"/>
            <a:ext cx="9853683" cy="1624950"/>
          </a:xfrm>
        </p:spPr>
        <p:txBody>
          <a:bodyPr>
            <a:noAutofit/>
          </a:bodyPr>
          <a:lstStyle/>
          <a:p>
            <a:r>
              <a:rPr lang="en-US" sz="3800" b="1" dirty="0">
                <a:solidFill>
                  <a:srgbClr val="242852"/>
                </a:solidFill>
                <a:latin typeface="+mn-lt"/>
              </a:rPr>
              <a:t>Western Australian youth and their experiences of sexual health services: An online survey and qualitative interviews</a:t>
            </a:r>
            <a:endParaRPr lang="en-AU" sz="3800" dirty="0">
              <a:solidFill>
                <a:srgbClr val="242852"/>
              </a:solidFill>
              <a:latin typeface="+mn-lt"/>
            </a:endParaRPr>
          </a:p>
        </p:txBody>
      </p:sp>
      <p:sp>
        <p:nvSpPr>
          <p:cNvPr id="3" name="Subtitle 2"/>
          <p:cNvSpPr>
            <a:spLocks noGrp="1"/>
          </p:cNvSpPr>
          <p:nvPr>
            <p:ph type="subTitle" idx="1"/>
          </p:nvPr>
        </p:nvSpPr>
        <p:spPr>
          <a:xfrm>
            <a:off x="1194216" y="3016155"/>
            <a:ext cx="9144000" cy="1186012"/>
          </a:xfrm>
        </p:spPr>
        <p:txBody>
          <a:bodyPr>
            <a:normAutofit fontScale="92500"/>
          </a:bodyPr>
          <a:lstStyle/>
          <a:p>
            <a:pPr>
              <a:lnSpc>
                <a:spcPct val="120000"/>
              </a:lnSpc>
            </a:pPr>
            <a:r>
              <a:rPr lang="en-AU" dirty="0"/>
              <a:t>Kahlia McCausland</a:t>
            </a:r>
            <a:r>
              <a:rPr lang="en-AU" baseline="30000" dirty="0"/>
              <a:t>1,2</a:t>
            </a:r>
            <a:r>
              <a:rPr lang="en-AU" dirty="0"/>
              <a:t>, Lorna Graham-Geraghty</a:t>
            </a:r>
            <a:r>
              <a:rPr lang="en-AU" baseline="30000" dirty="0"/>
              <a:t>3</a:t>
            </a:r>
            <a:r>
              <a:rPr lang="en-AU" dirty="0"/>
              <a:t>, Matthew Bacon</a:t>
            </a:r>
            <a:r>
              <a:rPr lang="en-AU" baseline="30000" dirty="0"/>
              <a:t>4</a:t>
            </a:r>
            <a:r>
              <a:rPr lang="en-AU" dirty="0"/>
              <a:t>, Donna Mak</a:t>
            </a:r>
            <a:r>
              <a:rPr lang="en-AU" baseline="30000" dirty="0"/>
              <a:t>5,6</a:t>
            </a:r>
            <a:r>
              <a:rPr lang="en-AU" dirty="0"/>
              <a:t>, Joe Staniszewski</a:t>
            </a:r>
            <a:r>
              <a:rPr lang="en-AU" baseline="30000" dirty="0"/>
              <a:t>7</a:t>
            </a:r>
            <a:r>
              <a:rPr lang="en-AU" dirty="0"/>
              <a:t>, </a:t>
            </a:r>
            <a:r>
              <a:rPr lang="en-AU" b="1" dirty="0"/>
              <a:t>Roisin</a:t>
            </a:r>
            <a:r>
              <a:rPr lang="en-AU" dirty="0"/>
              <a:t> </a:t>
            </a:r>
            <a:r>
              <a:rPr lang="en-AU" b="1" dirty="0"/>
              <a:t>Glasgow-Collins</a:t>
            </a:r>
            <a:r>
              <a:rPr lang="en-AU" baseline="30000" dirty="0"/>
              <a:t>1,2</a:t>
            </a:r>
            <a:r>
              <a:rPr lang="en-AU" dirty="0"/>
              <a:t>, </a:t>
            </a:r>
            <a:r>
              <a:rPr lang="en-AU" b="1" dirty="0"/>
              <a:t>Jacqui</a:t>
            </a:r>
            <a:r>
              <a:rPr lang="en-AU" dirty="0"/>
              <a:t> </a:t>
            </a:r>
            <a:r>
              <a:rPr lang="en-AU" b="1" dirty="0"/>
              <a:t>Hendriks</a:t>
            </a:r>
            <a:r>
              <a:rPr lang="en-AU" baseline="30000" dirty="0"/>
              <a:t>1,2,8</a:t>
            </a:r>
          </a:p>
        </p:txBody>
      </p:sp>
      <p:sp>
        <p:nvSpPr>
          <p:cNvPr id="4" name="Subtitle 2"/>
          <p:cNvSpPr txBox="1">
            <a:spLocks/>
          </p:cNvSpPr>
          <p:nvPr/>
        </p:nvSpPr>
        <p:spPr>
          <a:xfrm>
            <a:off x="499336" y="4202167"/>
            <a:ext cx="10533760" cy="16446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t>1 Sexual Health and Blood Borne Virus Applied Research and Evaluation Network (</a:t>
            </a:r>
            <a:r>
              <a:rPr lang="en-US" sz="1600" dirty="0" err="1"/>
              <a:t>SiREN</a:t>
            </a:r>
            <a:r>
              <a:rPr lang="en-US" sz="1600" dirty="0"/>
              <a:t>), Curtin University</a:t>
            </a:r>
            <a:br>
              <a:rPr lang="en-US" sz="1600" dirty="0"/>
            </a:br>
            <a:r>
              <a:rPr lang="en-US" sz="1600" dirty="0"/>
              <a:t>2 Collaboration for Research, Evidence and Impact in Public Health (CERIPH), Curtin University</a:t>
            </a:r>
            <a:br>
              <a:rPr lang="en-US" sz="1600" dirty="0"/>
            </a:br>
            <a:r>
              <a:rPr lang="en-US" sz="1600" dirty="0"/>
              <a:t>3 Youth Affairs Council of Western Australia</a:t>
            </a:r>
            <a:br>
              <a:rPr lang="en-US" sz="1600" dirty="0"/>
            </a:br>
            <a:r>
              <a:rPr lang="en-US" sz="1600" dirty="0"/>
              <a:t>4 Sexual Health &amp; Blood-borne Virus Program, Communicable Disease Control Directorate, WA Department of Health</a:t>
            </a:r>
            <a:br>
              <a:rPr lang="en-US" sz="1600" dirty="0"/>
            </a:br>
            <a:r>
              <a:rPr lang="en-US" sz="1600" dirty="0"/>
              <a:t>5 Population and Preventive Health, School of Medicine, The University of Notre Dame</a:t>
            </a:r>
            <a:br>
              <a:rPr lang="en-US" sz="1600" dirty="0"/>
            </a:br>
            <a:r>
              <a:rPr lang="en-US" sz="1600" dirty="0"/>
              <a:t>6 Communicable Disease Control Directorate, Public and Aboriginal Health Division, WA Department of Health</a:t>
            </a:r>
            <a:br>
              <a:rPr lang="en-US" sz="1600" dirty="0"/>
            </a:br>
            <a:r>
              <a:rPr lang="en-US" sz="1600" dirty="0"/>
              <a:t>7 M Clinic, WA AIDS Council </a:t>
            </a:r>
            <a:br>
              <a:rPr lang="en-US" sz="1600" dirty="0"/>
            </a:br>
            <a:r>
              <a:rPr lang="en-US" sz="1600" dirty="0"/>
              <a:t>8 Curtin School of Population Health, Curtin University</a:t>
            </a:r>
          </a:p>
          <a:p>
            <a:endParaRPr lang="en-AU" sz="1700" dirty="0"/>
          </a:p>
        </p:txBody>
      </p:sp>
      <p:pic>
        <p:nvPicPr>
          <p:cNvPr id="9" name="Picture 8"/>
          <p:cNvPicPr>
            <a:picLocks noChangeAspect="1"/>
          </p:cNvPicPr>
          <p:nvPr/>
        </p:nvPicPr>
        <p:blipFill rotWithShape="1">
          <a:blip r:embed="rId3"/>
          <a:srcRect l="3596" t="1899" b="1474"/>
          <a:stretch/>
        </p:blipFill>
        <p:spPr>
          <a:xfrm>
            <a:off x="11422505" y="-22485"/>
            <a:ext cx="799475" cy="688048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spTree>
    <p:extLst>
      <p:ext uri="{BB962C8B-B14F-4D97-AF65-F5344CB8AC3E}">
        <p14:creationId xmlns:p14="http://schemas.microsoft.com/office/powerpoint/2010/main" val="1864736038"/>
      </p:ext>
    </p:extLst>
  </p:cSld>
  <p:clrMapOvr>
    <a:masterClrMapping/>
  </p:clrMapOvr>
  <mc:AlternateContent xmlns:mc="http://schemas.openxmlformats.org/markup-compatibility/2006" xmlns:p14="http://schemas.microsoft.com/office/powerpoint/2010/main">
    <mc:Choice Requires="p14">
      <p:transition spd="slow" p14:dur="2000" advTm="42296"/>
    </mc:Choice>
    <mc:Fallback xmlns="">
      <p:transition spd="slow" advTm="422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42852"/>
                </a:solidFill>
                <a:latin typeface="+mn-lt"/>
              </a:rPr>
              <a:t>Negative experiences</a:t>
            </a:r>
            <a:endParaRPr lang="en-AU" sz="4000" b="1" dirty="0">
              <a:solidFill>
                <a:srgbClr val="242852"/>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13" name="Chart 12">
            <a:extLst>
              <a:ext uri="{FF2B5EF4-FFF2-40B4-BE49-F238E27FC236}">
                <a16:creationId xmlns:a16="http://schemas.microsoft.com/office/drawing/2014/main" id="{4A58602F-5DB1-482D-838A-561C792834C9}"/>
              </a:ext>
            </a:extLst>
          </p:cNvPr>
          <p:cNvGraphicFramePr/>
          <p:nvPr>
            <p:extLst>
              <p:ext uri="{D42A27DB-BD31-4B8C-83A1-F6EECF244321}">
                <p14:modId xmlns:p14="http://schemas.microsoft.com/office/powerpoint/2010/main" val="2598679939"/>
              </p:ext>
            </p:extLst>
          </p:nvPr>
        </p:nvGraphicFramePr>
        <p:xfrm>
          <a:off x="487180" y="1211184"/>
          <a:ext cx="10597131" cy="5078103"/>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a:extLst>
              <a:ext uri="{FF2B5EF4-FFF2-40B4-BE49-F238E27FC236}">
                <a16:creationId xmlns:a16="http://schemas.microsoft.com/office/drawing/2014/main" id="{6BE3FD98-3423-40FB-9412-5EF180836EBF}"/>
              </a:ext>
            </a:extLst>
          </p:cNvPr>
          <p:cNvSpPr>
            <a:spLocks noGrp="1"/>
          </p:cNvSpPr>
          <p:nvPr>
            <p:ph idx="1"/>
          </p:nvPr>
        </p:nvSpPr>
        <p:spPr>
          <a:xfrm>
            <a:off x="0" y="6598145"/>
            <a:ext cx="9744856" cy="244885"/>
          </a:xfrm>
        </p:spPr>
        <p:txBody>
          <a:bodyPr>
            <a:normAutofit/>
          </a:bodyPr>
          <a:lstStyle/>
          <a:p>
            <a:pPr marL="0" indent="0">
              <a:buClr>
                <a:srgbClr val="242852"/>
              </a:buClr>
              <a:buNone/>
            </a:pPr>
            <a:r>
              <a:rPr lang="en-US" sz="1050" dirty="0"/>
              <a:t>*Among participants who had sought sexual health information, testing or treatment from a healthcare professional n=465</a:t>
            </a:r>
            <a:endParaRPr lang="en-AU" sz="1050" dirty="0"/>
          </a:p>
        </p:txBody>
      </p:sp>
      <p:sp>
        <p:nvSpPr>
          <p:cNvPr id="8" name="Content Placeholder 2">
            <a:extLst>
              <a:ext uri="{FF2B5EF4-FFF2-40B4-BE49-F238E27FC236}">
                <a16:creationId xmlns:a16="http://schemas.microsoft.com/office/drawing/2014/main" id="{ACC43D6D-3D50-4AAA-8BF5-02EC0541B59D}"/>
              </a:ext>
            </a:extLst>
          </p:cNvPr>
          <p:cNvSpPr txBox="1">
            <a:spLocks/>
          </p:cNvSpPr>
          <p:nvPr/>
        </p:nvSpPr>
        <p:spPr>
          <a:xfrm>
            <a:off x="838200" y="1573968"/>
            <a:ext cx="9744856" cy="4976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42852"/>
              </a:buClr>
              <a:buFont typeface="Wingdings" panose="05000000000000000000" pitchFamily="2" charset="2"/>
              <a:buChar char="§"/>
            </a:pPr>
            <a:endParaRPr lang="en-AU" sz="2400" dirty="0"/>
          </a:p>
        </p:txBody>
      </p:sp>
    </p:spTree>
    <p:extLst>
      <p:ext uri="{BB962C8B-B14F-4D97-AF65-F5344CB8AC3E}">
        <p14:creationId xmlns:p14="http://schemas.microsoft.com/office/powerpoint/2010/main" val="1793799863"/>
      </p:ext>
    </p:extLst>
  </p:cSld>
  <p:clrMapOvr>
    <a:masterClrMapping/>
  </p:clrMapOvr>
  <mc:AlternateContent xmlns:mc="http://schemas.openxmlformats.org/markup-compatibility/2006" xmlns:p14="http://schemas.microsoft.com/office/powerpoint/2010/main">
    <mc:Choice Requires="p14">
      <p:transition spd="slow" p14:dur="2000" advTm="43713"/>
    </mc:Choice>
    <mc:Fallback xmlns="">
      <p:transition spd="slow" advTm="4371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DF108D5-E969-4956-BBD5-262FC00A4451}"/>
              </a:ext>
            </a:extLst>
          </p:cNvPr>
          <p:cNvGraphicFramePr/>
          <p:nvPr>
            <p:extLst>
              <p:ext uri="{D42A27DB-BD31-4B8C-83A1-F6EECF244321}">
                <p14:modId xmlns:p14="http://schemas.microsoft.com/office/powerpoint/2010/main" val="4069641102"/>
              </p:ext>
            </p:extLst>
          </p:nvPr>
        </p:nvGraphicFramePr>
        <p:xfrm>
          <a:off x="487181" y="1526525"/>
          <a:ext cx="10515600" cy="49979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4000" b="1" dirty="0">
                <a:solidFill>
                  <a:srgbClr val="242852"/>
                </a:solidFill>
                <a:latin typeface="+mn-lt"/>
              </a:rPr>
              <a:t>Negative experiences</a:t>
            </a:r>
            <a:endParaRPr lang="en-AU" sz="4000" b="1" dirty="0">
              <a:solidFill>
                <a:srgbClr val="242852"/>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5"/>
          <a:srcRect l="3596" t="1899" b="1474"/>
          <a:stretch/>
        </p:blipFill>
        <p:spPr>
          <a:xfrm>
            <a:off x="11422505" y="-22485"/>
            <a:ext cx="799475" cy="6880485"/>
          </a:xfrm>
          <a:prstGeom prst="rect">
            <a:avLst/>
          </a:prstGeom>
        </p:spPr>
      </p:pic>
      <p:sp>
        <p:nvSpPr>
          <p:cNvPr id="14" name="Content Placeholder 2">
            <a:extLst>
              <a:ext uri="{FF2B5EF4-FFF2-40B4-BE49-F238E27FC236}">
                <a16:creationId xmlns:a16="http://schemas.microsoft.com/office/drawing/2014/main" id="{6BE3FD98-3423-40FB-9412-5EF180836EBF}"/>
              </a:ext>
            </a:extLst>
          </p:cNvPr>
          <p:cNvSpPr>
            <a:spLocks noGrp="1"/>
          </p:cNvSpPr>
          <p:nvPr>
            <p:ph idx="1"/>
          </p:nvPr>
        </p:nvSpPr>
        <p:spPr>
          <a:xfrm>
            <a:off x="0" y="6598145"/>
            <a:ext cx="9744856" cy="244885"/>
          </a:xfrm>
        </p:spPr>
        <p:txBody>
          <a:bodyPr>
            <a:normAutofit/>
          </a:bodyPr>
          <a:lstStyle/>
          <a:p>
            <a:pPr marL="0" indent="0">
              <a:buClr>
                <a:srgbClr val="242852"/>
              </a:buClr>
              <a:buNone/>
            </a:pPr>
            <a:r>
              <a:rPr lang="en-US" sz="1050" dirty="0"/>
              <a:t>*Among participants who had sought sexual health information, testing or treatment from a healthcare professional n=465</a:t>
            </a:r>
            <a:endParaRPr lang="en-AU" sz="1050" dirty="0"/>
          </a:p>
        </p:txBody>
      </p:sp>
      <p:sp>
        <p:nvSpPr>
          <p:cNvPr id="8" name="Content Placeholder 2">
            <a:extLst>
              <a:ext uri="{FF2B5EF4-FFF2-40B4-BE49-F238E27FC236}">
                <a16:creationId xmlns:a16="http://schemas.microsoft.com/office/drawing/2014/main" id="{ACC43D6D-3D50-4AAA-8BF5-02EC0541B59D}"/>
              </a:ext>
            </a:extLst>
          </p:cNvPr>
          <p:cNvSpPr txBox="1">
            <a:spLocks/>
          </p:cNvSpPr>
          <p:nvPr/>
        </p:nvSpPr>
        <p:spPr>
          <a:xfrm>
            <a:off x="838200" y="1573968"/>
            <a:ext cx="9744856" cy="4976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42852"/>
              </a:buClr>
              <a:buNone/>
            </a:pPr>
            <a:endParaRPr lang="en-AU" sz="2400" dirty="0"/>
          </a:p>
        </p:txBody>
      </p:sp>
      <p:sp>
        <p:nvSpPr>
          <p:cNvPr id="10" name="Speech Bubble: Oval 9">
            <a:extLst>
              <a:ext uri="{FF2B5EF4-FFF2-40B4-BE49-F238E27FC236}">
                <a16:creationId xmlns:a16="http://schemas.microsoft.com/office/drawing/2014/main" id="{C531BBE4-5A0D-4F58-9456-411B92044919}"/>
              </a:ext>
            </a:extLst>
          </p:cNvPr>
          <p:cNvSpPr/>
          <p:nvPr/>
        </p:nvSpPr>
        <p:spPr>
          <a:xfrm>
            <a:off x="6328611" y="1036481"/>
            <a:ext cx="4639478" cy="2103761"/>
          </a:xfrm>
          <a:prstGeom prst="wedgeEllipseCallout">
            <a:avLst>
              <a:gd name="adj1" fmla="val -68883"/>
              <a:gd name="adj2" fmla="val 49970"/>
            </a:avLst>
          </a:prstGeom>
          <a:solidFill>
            <a:schemeClr val="bg1"/>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More likely to occur if they were male (15%), or identified lesbian (25.0%), as bisexual (17%), or trans (12.5%).</a:t>
            </a:r>
          </a:p>
        </p:txBody>
      </p:sp>
    </p:spTree>
    <p:extLst>
      <p:ext uri="{BB962C8B-B14F-4D97-AF65-F5344CB8AC3E}">
        <p14:creationId xmlns:p14="http://schemas.microsoft.com/office/powerpoint/2010/main" val="193434438"/>
      </p:ext>
    </p:extLst>
  </p:cSld>
  <p:clrMapOvr>
    <a:masterClrMapping/>
  </p:clrMapOvr>
  <mc:AlternateContent xmlns:mc="http://schemas.openxmlformats.org/markup-compatibility/2006" xmlns:p14="http://schemas.microsoft.com/office/powerpoint/2010/main">
    <mc:Choice Requires="p14">
      <p:transition spd="slow" p14:dur="2000" advTm="16068"/>
    </mc:Choice>
    <mc:Fallback xmlns="">
      <p:transition spd="slow" advTm="160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42852"/>
                </a:solidFill>
                <a:latin typeface="+mn-lt"/>
              </a:rPr>
              <a:t>Negative experiences</a:t>
            </a:r>
            <a:endParaRPr lang="en-AU" sz="4000" b="1" dirty="0">
              <a:solidFill>
                <a:srgbClr val="242852"/>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13" name="Chart 12">
            <a:extLst>
              <a:ext uri="{FF2B5EF4-FFF2-40B4-BE49-F238E27FC236}">
                <a16:creationId xmlns:a16="http://schemas.microsoft.com/office/drawing/2014/main" id="{4A58602F-5DB1-482D-838A-561C792834C9}"/>
              </a:ext>
            </a:extLst>
          </p:cNvPr>
          <p:cNvGraphicFramePr/>
          <p:nvPr>
            <p:extLst>
              <p:ext uri="{D42A27DB-BD31-4B8C-83A1-F6EECF244321}">
                <p14:modId xmlns:p14="http://schemas.microsoft.com/office/powerpoint/2010/main" val="1076966439"/>
              </p:ext>
            </p:extLst>
          </p:nvPr>
        </p:nvGraphicFramePr>
        <p:xfrm>
          <a:off x="487181" y="1526525"/>
          <a:ext cx="10515600" cy="4997919"/>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a:extLst>
              <a:ext uri="{FF2B5EF4-FFF2-40B4-BE49-F238E27FC236}">
                <a16:creationId xmlns:a16="http://schemas.microsoft.com/office/drawing/2014/main" id="{6BE3FD98-3423-40FB-9412-5EF180836EBF}"/>
              </a:ext>
            </a:extLst>
          </p:cNvPr>
          <p:cNvSpPr>
            <a:spLocks noGrp="1"/>
          </p:cNvSpPr>
          <p:nvPr>
            <p:ph idx="1"/>
          </p:nvPr>
        </p:nvSpPr>
        <p:spPr>
          <a:xfrm>
            <a:off x="0" y="6598145"/>
            <a:ext cx="9744856" cy="244885"/>
          </a:xfrm>
        </p:spPr>
        <p:txBody>
          <a:bodyPr>
            <a:normAutofit/>
          </a:bodyPr>
          <a:lstStyle/>
          <a:p>
            <a:pPr marL="0" indent="0">
              <a:buClr>
                <a:srgbClr val="242852"/>
              </a:buClr>
              <a:buNone/>
            </a:pPr>
            <a:r>
              <a:rPr lang="en-US" sz="1050" dirty="0"/>
              <a:t>*Among participants who had sought sexual health information, testing or treatment from a healthcare professional n=465</a:t>
            </a:r>
            <a:endParaRPr lang="en-AU" sz="1050" dirty="0"/>
          </a:p>
        </p:txBody>
      </p:sp>
      <p:sp>
        <p:nvSpPr>
          <p:cNvPr id="8" name="Content Placeholder 2">
            <a:extLst>
              <a:ext uri="{FF2B5EF4-FFF2-40B4-BE49-F238E27FC236}">
                <a16:creationId xmlns:a16="http://schemas.microsoft.com/office/drawing/2014/main" id="{ACC43D6D-3D50-4AAA-8BF5-02EC0541B59D}"/>
              </a:ext>
            </a:extLst>
          </p:cNvPr>
          <p:cNvSpPr txBox="1">
            <a:spLocks/>
          </p:cNvSpPr>
          <p:nvPr/>
        </p:nvSpPr>
        <p:spPr>
          <a:xfrm>
            <a:off x="838200" y="1573968"/>
            <a:ext cx="9744856" cy="4976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42852"/>
              </a:buClr>
              <a:buNone/>
            </a:pPr>
            <a:endParaRPr lang="en-AU" sz="2400" dirty="0"/>
          </a:p>
        </p:txBody>
      </p:sp>
      <p:sp>
        <p:nvSpPr>
          <p:cNvPr id="10" name="Speech Bubble: Oval 9">
            <a:extLst>
              <a:ext uri="{FF2B5EF4-FFF2-40B4-BE49-F238E27FC236}">
                <a16:creationId xmlns:a16="http://schemas.microsoft.com/office/drawing/2014/main" id="{C531BBE4-5A0D-4F58-9456-411B92044919}"/>
              </a:ext>
            </a:extLst>
          </p:cNvPr>
          <p:cNvSpPr/>
          <p:nvPr/>
        </p:nvSpPr>
        <p:spPr>
          <a:xfrm>
            <a:off x="6340643" y="1440818"/>
            <a:ext cx="4030578" cy="1566274"/>
          </a:xfrm>
          <a:prstGeom prst="wedgeEllipseCallout">
            <a:avLst>
              <a:gd name="adj1" fmla="val -41394"/>
              <a:gd name="adj2" fmla="val 65412"/>
            </a:avLst>
          </a:prstGeom>
          <a:solidFill>
            <a:schemeClr val="bg1"/>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More likely to occur if they identified as lesbian (69%) or bisexual (11%).</a:t>
            </a:r>
          </a:p>
        </p:txBody>
      </p:sp>
    </p:spTree>
    <p:extLst>
      <p:ext uri="{BB962C8B-B14F-4D97-AF65-F5344CB8AC3E}">
        <p14:creationId xmlns:p14="http://schemas.microsoft.com/office/powerpoint/2010/main" val="1291667888"/>
      </p:ext>
    </p:extLst>
  </p:cSld>
  <p:clrMapOvr>
    <a:masterClrMapping/>
  </p:clrMapOvr>
  <mc:AlternateContent xmlns:mc="http://schemas.openxmlformats.org/markup-compatibility/2006" xmlns:p14="http://schemas.microsoft.com/office/powerpoint/2010/main">
    <mc:Choice Requires="p14">
      <p:transition spd="slow" p14:dur="2000" advTm="9930"/>
    </mc:Choice>
    <mc:Fallback xmlns="">
      <p:transition spd="slow" advTm="99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E07062F-C6B4-4135-B967-EDD09BDD6C83}"/>
              </a:ext>
            </a:extLst>
          </p:cNvPr>
          <p:cNvGraphicFramePr/>
          <p:nvPr>
            <p:extLst>
              <p:ext uri="{D42A27DB-BD31-4B8C-83A1-F6EECF244321}">
                <p14:modId xmlns:p14="http://schemas.microsoft.com/office/powerpoint/2010/main" val="978511267"/>
              </p:ext>
            </p:extLst>
          </p:nvPr>
        </p:nvGraphicFramePr>
        <p:xfrm>
          <a:off x="487181" y="1526525"/>
          <a:ext cx="10515600" cy="49979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4000" b="1" dirty="0">
                <a:solidFill>
                  <a:srgbClr val="242852"/>
                </a:solidFill>
                <a:latin typeface="+mn-lt"/>
              </a:rPr>
              <a:t>Negative experiences</a:t>
            </a:r>
            <a:endParaRPr lang="en-AU" sz="4000" b="1" dirty="0">
              <a:solidFill>
                <a:srgbClr val="242852"/>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5"/>
          <a:srcRect l="3596" t="1899" b="1474"/>
          <a:stretch/>
        </p:blipFill>
        <p:spPr>
          <a:xfrm>
            <a:off x="11422505" y="-22485"/>
            <a:ext cx="799475" cy="6880485"/>
          </a:xfrm>
          <a:prstGeom prst="rect">
            <a:avLst/>
          </a:prstGeom>
        </p:spPr>
      </p:pic>
      <p:sp>
        <p:nvSpPr>
          <p:cNvPr id="14" name="Content Placeholder 2">
            <a:extLst>
              <a:ext uri="{FF2B5EF4-FFF2-40B4-BE49-F238E27FC236}">
                <a16:creationId xmlns:a16="http://schemas.microsoft.com/office/drawing/2014/main" id="{6BE3FD98-3423-40FB-9412-5EF180836EBF}"/>
              </a:ext>
            </a:extLst>
          </p:cNvPr>
          <p:cNvSpPr>
            <a:spLocks noGrp="1"/>
          </p:cNvSpPr>
          <p:nvPr>
            <p:ph idx="1"/>
          </p:nvPr>
        </p:nvSpPr>
        <p:spPr>
          <a:xfrm>
            <a:off x="0" y="6598145"/>
            <a:ext cx="9744856" cy="244885"/>
          </a:xfrm>
        </p:spPr>
        <p:txBody>
          <a:bodyPr>
            <a:normAutofit/>
          </a:bodyPr>
          <a:lstStyle/>
          <a:p>
            <a:pPr marL="0" indent="0">
              <a:buClr>
                <a:srgbClr val="242852"/>
              </a:buClr>
              <a:buNone/>
            </a:pPr>
            <a:r>
              <a:rPr lang="en-US" sz="1050" dirty="0"/>
              <a:t>*Among participants who had sought sexual health information, testing or treatment from a healthcare professional n=465</a:t>
            </a:r>
            <a:endParaRPr lang="en-AU" sz="1050" dirty="0"/>
          </a:p>
        </p:txBody>
      </p:sp>
      <p:sp>
        <p:nvSpPr>
          <p:cNvPr id="8" name="Content Placeholder 2">
            <a:extLst>
              <a:ext uri="{FF2B5EF4-FFF2-40B4-BE49-F238E27FC236}">
                <a16:creationId xmlns:a16="http://schemas.microsoft.com/office/drawing/2014/main" id="{ACC43D6D-3D50-4AAA-8BF5-02EC0541B59D}"/>
              </a:ext>
            </a:extLst>
          </p:cNvPr>
          <p:cNvSpPr txBox="1">
            <a:spLocks/>
          </p:cNvSpPr>
          <p:nvPr/>
        </p:nvSpPr>
        <p:spPr>
          <a:xfrm>
            <a:off x="838200" y="1573968"/>
            <a:ext cx="9744856" cy="4976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42852"/>
              </a:buClr>
              <a:buNone/>
            </a:pPr>
            <a:endParaRPr lang="en-AU" sz="2400" dirty="0"/>
          </a:p>
        </p:txBody>
      </p:sp>
      <p:sp>
        <p:nvSpPr>
          <p:cNvPr id="10" name="Speech Bubble: Oval 9">
            <a:extLst>
              <a:ext uri="{FF2B5EF4-FFF2-40B4-BE49-F238E27FC236}">
                <a16:creationId xmlns:a16="http://schemas.microsoft.com/office/drawing/2014/main" id="{C531BBE4-5A0D-4F58-9456-411B92044919}"/>
              </a:ext>
            </a:extLst>
          </p:cNvPr>
          <p:cNvSpPr/>
          <p:nvPr/>
        </p:nvSpPr>
        <p:spPr>
          <a:xfrm>
            <a:off x="7234102" y="1738131"/>
            <a:ext cx="4030578" cy="1566274"/>
          </a:xfrm>
          <a:prstGeom prst="wedgeEllipseCallout">
            <a:avLst>
              <a:gd name="adj1" fmla="val -21991"/>
              <a:gd name="adj2" fmla="val 99980"/>
            </a:avLst>
          </a:prstGeom>
          <a:solidFill>
            <a:schemeClr val="bg1"/>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More likely to occur is they identified as lesbian 11 (69%) or trans (50%).</a:t>
            </a:r>
          </a:p>
        </p:txBody>
      </p:sp>
    </p:spTree>
    <p:extLst>
      <p:ext uri="{BB962C8B-B14F-4D97-AF65-F5344CB8AC3E}">
        <p14:creationId xmlns:p14="http://schemas.microsoft.com/office/powerpoint/2010/main" val="167337552"/>
      </p:ext>
    </p:extLst>
  </p:cSld>
  <p:clrMapOvr>
    <a:masterClrMapping/>
  </p:clrMapOvr>
  <mc:AlternateContent xmlns:mc="http://schemas.openxmlformats.org/markup-compatibility/2006" xmlns:p14="http://schemas.microsoft.com/office/powerpoint/2010/main">
    <mc:Choice Requires="p14">
      <p:transition spd="slow" p14:dur="2000" advTm="10948"/>
    </mc:Choice>
    <mc:Fallback xmlns="">
      <p:transition spd="slow" advTm="109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797" y="2754975"/>
            <a:ext cx="10515600" cy="1325563"/>
          </a:xfrm>
        </p:spPr>
        <p:txBody>
          <a:bodyPr/>
          <a:lstStyle/>
          <a:p>
            <a:r>
              <a:rPr lang="en-AU" b="1" dirty="0">
                <a:solidFill>
                  <a:srgbClr val="242852"/>
                </a:solidFill>
                <a:latin typeface="+mn-lt"/>
              </a:rPr>
              <a:t>Phase 2: Interviews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87577898"/>
      </p:ext>
    </p:extLst>
  </p:cSld>
  <p:clrMapOvr>
    <a:masterClrMapping/>
  </p:clrMapOvr>
  <mc:AlternateContent xmlns:mc="http://schemas.openxmlformats.org/markup-compatibility/2006" xmlns:p14="http://schemas.microsoft.com/office/powerpoint/2010/main">
    <mc:Choice Requires="p14">
      <p:transition spd="slow" p14:dur="2000" advTm="84968"/>
    </mc:Choice>
    <mc:Fallback xmlns="">
      <p:transition spd="slow" advTm="849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6">
            <a:extLst>
              <a:ext uri="{FF2B5EF4-FFF2-40B4-BE49-F238E27FC236}">
                <a16:creationId xmlns:a16="http://schemas.microsoft.com/office/drawing/2014/main" id="{A440917E-356E-44F3-9B91-6862FD53D44D}"/>
              </a:ext>
            </a:extLst>
          </p:cNvPr>
          <p:cNvSpPr/>
          <p:nvPr/>
        </p:nvSpPr>
        <p:spPr>
          <a:xfrm>
            <a:off x="823043" y="961044"/>
            <a:ext cx="4378547" cy="50790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
        <p:nvSpPr>
          <p:cNvPr id="8" name="Content Placeholder 2">
            <a:extLst>
              <a:ext uri="{FF2B5EF4-FFF2-40B4-BE49-F238E27FC236}">
                <a16:creationId xmlns:a16="http://schemas.microsoft.com/office/drawing/2014/main" id="{A9B6DF21-328A-4AAD-895F-21D08069063F}"/>
              </a:ext>
            </a:extLst>
          </p:cNvPr>
          <p:cNvSpPr txBox="1">
            <a:spLocks/>
          </p:cNvSpPr>
          <p:nvPr/>
        </p:nvSpPr>
        <p:spPr>
          <a:xfrm>
            <a:off x="838200" y="3699473"/>
            <a:ext cx="8293768" cy="3025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42852"/>
              </a:buClr>
              <a:buFont typeface="Arial" panose="020B0604020202020204" pitchFamily="34" charset="0"/>
              <a:buNone/>
            </a:pPr>
            <a:endParaRPr lang="en-US" sz="2000" dirty="0"/>
          </a:p>
        </p:txBody>
      </p:sp>
      <p:sp>
        <p:nvSpPr>
          <p:cNvPr id="11" name="Rectangle: Rounded Corners 6">
            <a:extLst>
              <a:ext uri="{FF2B5EF4-FFF2-40B4-BE49-F238E27FC236}">
                <a16:creationId xmlns:a16="http://schemas.microsoft.com/office/drawing/2014/main" id="{A440917E-356E-44F3-9B91-6862FD53D44D}"/>
              </a:ext>
            </a:extLst>
          </p:cNvPr>
          <p:cNvSpPr/>
          <p:nvPr/>
        </p:nvSpPr>
        <p:spPr>
          <a:xfrm>
            <a:off x="6346859" y="961044"/>
            <a:ext cx="4378547" cy="50790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905F43DC-4E5A-4870-B0B1-98CF17E8C268}"/>
              </a:ext>
            </a:extLst>
          </p:cNvPr>
          <p:cNvSpPr>
            <a:spLocks noGrp="1"/>
          </p:cNvSpPr>
          <p:nvPr>
            <p:ph type="title"/>
          </p:nvPr>
        </p:nvSpPr>
        <p:spPr>
          <a:xfrm>
            <a:off x="1755015" y="817860"/>
            <a:ext cx="2514600" cy="1325563"/>
          </a:xfrm>
        </p:spPr>
        <p:txBody>
          <a:bodyPr/>
          <a:lstStyle/>
          <a:p>
            <a:pPr algn="ctr"/>
            <a:r>
              <a:rPr lang="en-AU" sz="4000" b="1" dirty="0">
                <a:solidFill>
                  <a:srgbClr val="002060"/>
                </a:solidFill>
                <a:latin typeface="+mn-lt"/>
                <a:cs typeface="Arial" panose="020B0604020202020204" pitchFamily="34" charset="0"/>
              </a:rPr>
              <a:t>Methods</a:t>
            </a:r>
            <a:r>
              <a:rPr lang="en-AU" b="1" dirty="0">
                <a:latin typeface="Arial" panose="020B0604020202020204" pitchFamily="34" charset="0"/>
                <a:cs typeface="Arial" panose="020B0604020202020204" pitchFamily="34" charset="0"/>
              </a:rPr>
              <a:t> </a:t>
            </a:r>
          </a:p>
        </p:txBody>
      </p:sp>
      <p:sp>
        <p:nvSpPr>
          <p:cNvPr id="13" name="Title 1">
            <a:extLst>
              <a:ext uri="{FF2B5EF4-FFF2-40B4-BE49-F238E27FC236}">
                <a16:creationId xmlns:a16="http://schemas.microsoft.com/office/drawing/2014/main" id="{BCFBFBB4-4A21-4406-AC02-7A3E9F94D99B}"/>
              </a:ext>
            </a:extLst>
          </p:cNvPr>
          <p:cNvSpPr txBox="1">
            <a:spLocks/>
          </p:cNvSpPr>
          <p:nvPr/>
        </p:nvSpPr>
        <p:spPr>
          <a:xfrm>
            <a:off x="6574538" y="806488"/>
            <a:ext cx="39256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rgbClr val="002060"/>
                </a:solidFill>
                <a:latin typeface="+mn-lt"/>
                <a:cs typeface="Arial" panose="020B0604020202020204" pitchFamily="34" charset="0"/>
              </a:rPr>
              <a:t>Demographics</a:t>
            </a:r>
          </a:p>
        </p:txBody>
      </p:sp>
      <p:sp>
        <p:nvSpPr>
          <p:cNvPr id="14" name="Content Placeholder 2">
            <a:extLst>
              <a:ext uri="{FF2B5EF4-FFF2-40B4-BE49-F238E27FC236}">
                <a16:creationId xmlns:a16="http://schemas.microsoft.com/office/drawing/2014/main" id="{5B3CB37B-DF91-402D-B851-FBB5827B1470}"/>
              </a:ext>
            </a:extLst>
          </p:cNvPr>
          <p:cNvSpPr>
            <a:spLocks noGrp="1"/>
          </p:cNvSpPr>
          <p:nvPr>
            <p:ph idx="1"/>
          </p:nvPr>
        </p:nvSpPr>
        <p:spPr>
          <a:xfrm>
            <a:off x="895043" y="2132051"/>
            <a:ext cx="4234543" cy="4351338"/>
          </a:xfrm>
        </p:spPr>
        <p:txBody>
          <a:bodyPr>
            <a:normAutofit/>
          </a:bodyPr>
          <a:lstStyle/>
          <a:p>
            <a:r>
              <a:rPr lang="en-AU" sz="2400" dirty="0">
                <a:solidFill>
                  <a:srgbClr val="002060"/>
                </a:solidFill>
                <a:cs typeface="Arial" panose="020B0604020202020204" pitchFamily="34" charset="0"/>
              </a:rPr>
              <a:t>Qualitative methodology used.</a:t>
            </a:r>
          </a:p>
          <a:p>
            <a:r>
              <a:rPr lang="en-AU" sz="2400" dirty="0">
                <a:solidFill>
                  <a:srgbClr val="002060"/>
                </a:solidFill>
                <a:cs typeface="Arial" panose="020B0604020202020204" pitchFamily="34" charset="0"/>
              </a:rPr>
              <a:t>Recruitment: 101 people contacted via email from a recruitment pool of 111.</a:t>
            </a:r>
          </a:p>
          <a:p>
            <a:r>
              <a:rPr lang="en-AU" sz="2400" dirty="0">
                <a:solidFill>
                  <a:srgbClr val="002060"/>
                </a:solidFill>
                <a:cs typeface="Arial" panose="020B0604020202020204" pitchFamily="34" charset="0"/>
              </a:rPr>
              <a:t>Interviews were organised face-to-face, or conducted via WebEx.</a:t>
            </a:r>
          </a:p>
          <a:p>
            <a:r>
              <a:rPr lang="en-AU" sz="2400" dirty="0">
                <a:solidFill>
                  <a:srgbClr val="002060"/>
                </a:solidFill>
                <a:cs typeface="Arial" panose="020B0604020202020204" pitchFamily="34" charset="0"/>
              </a:rPr>
              <a:t>18 interviews were scheduled.</a:t>
            </a:r>
          </a:p>
          <a:p>
            <a:r>
              <a:rPr lang="en-AU" sz="2400" dirty="0">
                <a:solidFill>
                  <a:srgbClr val="002060"/>
                </a:solidFill>
                <a:cs typeface="Arial" panose="020B0604020202020204" pitchFamily="34" charset="0"/>
              </a:rPr>
              <a:t>Thematic analysis conducted.</a:t>
            </a:r>
          </a:p>
        </p:txBody>
      </p:sp>
      <p:sp>
        <p:nvSpPr>
          <p:cNvPr id="15" name="Content Placeholder 2">
            <a:extLst>
              <a:ext uri="{FF2B5EF4-FFF2-40B4-BE49-F238E27FC236}">
                <a16:creationId xmlns:a16="http://schemas.microsoft.com/office/drawing/2014/main" id="{EC42E89F-91BC-4758-82DB-26B04E5268BA}"/>
              </a:ext>
            </a:extLst>
          </p:cNvPr>
          <p:cNvSpPr txBox="1">
            <a:spLocks/>
          </p:cNvSpPr>
          <p:nvPr/>
        </p:nvSpPr>
        <p:spPr>
          <a:xfrm>
            <a:off x="6418863" y="2143423"/>
            <a:ext cx="4234543" cy="3896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2060"/>
                </a:solidFill>
                <a:cs typeface="Arial" panose="020B0604020202020204" pitchFamily="34" charset="0"/>
              </a:rPr>
              <a:t>Final sample: 18 participants.</a:t>
            </a:r>
          </a:p>
          <a:p>
            <a:r>
              <a:rPr lang="en-AU" sz="2400" dirty="0">
                <a:solidFill>
                  <a:srgbClr val="002060"/>
                </a:solidFill>
                <a:cs typeface="Arial" panose="020B0604020202020204" pitchFamily="34" charset="0"/>
              </a:rPr>
              <a:t>Aged 18 to 25 years.</a:t>
            </a:r>
          </a:p>
          <a:p>
            <a:r>
              <a:rPr lang="en-AU" sz="2400" dirty="0">
                <a:solidFill>
                  <a:srgbClr val="002060"/>
                </a:solidFill>
                <a:cs typeface="Arial" panose="020B0604020202020204" pitchFamily="34" charset="0"/>
              </a:rPr>
              <a:t>12 cisgender females and 6 cisgender males.</a:t>
            </a:r>
          </a:p>
          <a:p>
            <a:r>
              <a:rPr lang="en-AU" sz="2400" dirty="0">
                <a:solidFill>
                  <a:srgbClr val="002060"/>
                </a:solidFill>
                <a:cs typeface="Arial" panose="020B0604020202020204" pitchFamily="34" charset="0"/>
              </a:rPr>
              <a:t>10 heterosexual. 8 gay, lesbian, bisexual, pansexual or “confused”.</a:t>
            </a:r>
          </a:p>
          <a:p>
            <a:r>
              <a:rPr lang="en-AU" sz="2400" dirty="0">
                <a:solidFill>
                  <a:srgbClr val="002060"/>
                </a:solidFill>
                <a:cs typeface="Arial" panose="020B0604020202020204" pitchFamily="34" charset="0"/>
              </a:rPr>
              <a:t>16 participants had accessed testing previously.</a:t>
            </a:r>
          </a:p>
          <a:p>
            <a:endParaRPr lang="en-AU" dirty="0"/>
          </a:p>
          <a:p>
            <a:endParaRPr lang="en-AU" dirty="0"/>
          </a:p>
          <a:p>
            <a:endParaRPr lang="en-AU" dirty="0"/>
          </a:p>
        </p:txBody>
      </p:sp>
    </p:spTree>
    <p:extLst>
      <p:ext uri="{BB962C8B-B14F-4D97-AF65-F5344CB8AC3E}">
        <p14:creationId xmlns:p14="http://schemas.microsoft.com/office/powerpoint/2010/main" val="2561002980"/>
      </p:ext>
    </p:extLst>
  </p:cSld>
  <p:clrMapOvr>
    <a:masterClrMapping/>
  </p:clrMapOvr>
  <mc:AlternateContent xmlns:mc="http://schemas.openxmlformats.org/markup-compatibility/2006" xmlns:p14="http://schemas.microsoft.com/office/powerpoint/2010/main">
    <mc:Choice Requires="p14">
      <p:transition spd="slow" p14:dur="2000" advTm="29651"/>
    </mc:Choice>
    <mc:Fallback xmlns="">
      <p:transition spd="slow" advTm="296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42852"/>
                </a:solidFill>
                <a:latin typeface="+mn-lt"/>
              </a:rPr>
              <a:t>Findings: Motivations</a:t>
            </a:r>
            <a:endParaRPr lang="en-AU" sz="4000" b="1" dirty="0">
              <a:solidFill>
                <a:srgbClr val="242852"/>
              </a:solidFill>
              <a:latin typeface="+mn-lt"/>
            </a:endParaRPr>
          </a:p>
        </p:txBody>
      </p:sp>
      <p:sp>
        <p:nvSpPr>
          <p:cNvPr id="3" name="Content Placeholder 2"/>
          <p:cNvSpPr>
            <a:spLocks noGrp="1"/>
          </p:cNvSpPr>
          <p:nvPr>
            <p:ph idx="1"/>
          </p:nvPr>
        </p:nvSpPr>
        <p:spPr>
          <a:xfrm>
            <a:off x="832150" y="1531772"/>
            <a:ext cx="10379438" cy="5177586"/>
          </a:xfrm>
        </p:spPr>
        <p:txBody>
          <a:bodyPr>
            <a:normAutofit lnSpcReduction="10000"/>
          </a:bodyPr>
          <a:lstStyle/>
          <a:p>
            <a:pPr marL="0" indent="0">
              <a:buNone/>
            </a:pPr>
            <a:r>
              <a:rPr lang="en-AU" sz="2400" b="1" dirty="0">
                <a:solidFill>
                  <a:srgbClr val="FF0000"/>
                </a:solidFill>
                <a:cs typeface="Arial" panose="020B0604020202020204" pitchFamily="34" charset="0"/>
              </a:rPr>
              <a:t>Testing when changing sexual partners.</a:t>
            </a:r>
          </a:p>
          <a:p>
            <a:pPr marL="457200" lvl="1" indent="0">
              <a:buNone/>
            </a:pPr>
            <a:r>
              <a:rPr lang="en-AU" sz="2000" i="1" dirty="0">
                <a:cs typeface="Arial" panose="020B0604020202020204" pitchFamily="34" charset="0"/>
              </a:rPr>
              <a:t>“I want to make sure I’m all clear of everything, so I can go into this relationship with that knowledge” </a:t>
            </a:r>
          </a:p>
          <a:p>
            <a:pPr marL="0" indent="0">
              <a:buNone/>
            </a:pPr>
            <a:r>
              <a:rPr lang="en-AU" sz="2400" b="1" dirty="0">
                <a:solidFill>
                  <a:srgbClr val="FF0000"/>
                </a:solidFill>
                <a:cs typeface="Arial" panose="020B0604020202020204" pitchFamily="34" charset="0"/>
              </a:rPr>
              <a:t>Testing for “peace of mind”.</a:t>
            </a:r>
          </a:p>
          <a:p>
            <a:pPr marL="434975" indent="0">
              <a:buNone/>
            </a:pPr>
            <a:r>
              <a:rPr lang="en-AU" sz="2000" i="1" dirty="0">
                <a:cs typeface="Arial" panose="020B0604020202020204" pitchFamily="34" charset="0"/>
              </a:rPr>
              <a:t>“As a female…who would like to have children in the future, making sure that…if I am at risk of affecting my future reproductive abilities, making sure that everything’s okay on a routine basis would be [beneficial] I think”</a:t>
            </a:r>
          </a:p>
          <a:p>
            <a:pPr marL="0" indent="0">
              <a:lnSpc>
                <a:spcPct val="100000"/>
              </a:lnSpc>
              <a:spcBef>
                <a:spcPts val="0"/>
              </a:spcBef>
              <a:buNone/>
              <a:defRPr/>
            </a:pPr>
            <a:r>
              <a:rPr kumimoji="0" lang="en-AU" sz="2400" b="1" i="0" u="none" strike="noStrike" kern="1200" cap="none" spc="0" normalizeH="0" baseline="0" noProof="0" dirty="0">
                <a:ln>
                  <a:noFill/>
                </a:ln>
                <a:solidFill>
                  <a:srgbClr val="FF0000"/>
                </a:solidFill>
                <a:effectLst/>
                <a:uLnTx/>
                <a:uFillTx/>
                <a:ea typeface="+mn-ea"/>
                <a:cs typeface="Arial" panose="020B0604020202020204" pitchFamily="34" charset="0"/>
              </a:rPr>
              <a:t>Testing as part of another medical appointment.</a:t>
            </a:r>
          </a:p>
          <a:p>
            <a:pPr marL="457200" lvl="1" indent="0">
              <a:lnSpc>
                <a:spcPct val="100000"/>
              </a:lnSpc>
              <a:spcBef>
                <a:spcPts val="0"/>
              </a:spcBef>
              <a:buNone/>
              <a:defRPr/>
            </a:pPr>
            <a:r>
              <a:rPr kumimoji="0" lang="en-AU" sz="2000" i="1" u="none" strike="noStrike" kern="1200" cap="none" spc="0" normalizeH="0" baseline="0" noProof="0" dirty="0">
                <a:ln>
                  <a:noFill/>
                </a:ln>
                <a:solidFill>
                  <a:prstClr val="black"/>
                </a:solidFill>
                <a:effectLst/>
                <a:uLnTx/>
                <a:uFillTx/>
                <a:ea typeface="+mn-ea"/>
                <a:cs typeface="Arial" panose="020B0604020202020204" pitchFamily="34" charset="0"/>
              </a:rPr>
              <a:t>“I had a rash [not on the genitals] that just took a while to go away…and the doctor was like ‘oh it could be because you’re immune compromised like either from an STI or diabetes’…so I’m just getting…all like my STIs checked and stuff like that”</a:t>
            </a:r>
          </a:p>
          <a:p>
            <a:pPr marL="457200" lvl="1" indent="0">
              <a:lnSpc>
                <a:spcPct val="100000"/>
              </a:lnSpc>
              <a:spcBef>
                <a:spcPts val="0"/>
              </a:spcBef>
              <a:buNone/>
              <a:defRPr/>
            </a:pPr>
            <a:endParaRPr kumimoji="0" lang="en-AU" sz="2200" i="1" u="none" strike="noStrike" kern="1200" cap="none" spc="0" normalizeH="0" baseline="0" noProof="0" dirty="0">
              <a:ln>
                <a:noFill/>
              </a:ln>
              <a:solidFill>
                <a:prstClr val="black"/>
              </a:solidFill>
              <a:effectLst/>
              <a:uLnTx/>
              <a:uFillTx/>
              <a:ea typeface="+mn-ea"/>
              <a:cs typeface="Arial" panose="020B0604020202020204" pitchFamily="34" charset="0"/>
            </a:endParaRPr>
          </a:p>
          <a:p>
            <a:pPr>
              <a:lnSpc>
                <a:spcPct val="100000"/>
              </a:lnSpc>
              <a:spcBef>
                <a:spcPts val="0"/>
              </a:spcBef>
              <a:defRPr/>
            </a:pPr>
            <a:r>
              <a:rPr kumimoji="0" lang="en-AU" sz="2600" i="0" u="none" strike="noStrike" kern="1200" cap="none" spc="0" normalizeH="0" baseline="0" noProof="0" dirty="0">
                <a:ln>
                  <a:noFill/>
                </a:ln>
                <a:solidFill>
                  <a:prstClr val="black"/>
                </a:solidFill>
                <a:effectLst/>
                <a:uLnTx/>
                <a:uFillTx/>
                <a:ea typeface="+mn-ea"/>
                <a:cs typeface="Arial" panose="020B0604020202020204" pitchFamily="34" charset="0"/>
              </a:rPr>
              <a:t>Young people lacked an understanding and awareness of STI risk and testing.</a:t>
            </a:r>
          </a:p>
          <a:p>
            <a:pPr>
              <a:lnSpc>
                <a:spcPct val="100000"/>
              </a:lnSpc>
              <a:spcBef>
                <a:spcPts val="0"/>
              </a:spcBef>
              <a:defRPr/>
            </a:pPr>
            <a:r>
              <a:rPr kumimoji="0" lang="en-AU" sz="2600" i="0" u="none" strike="noStrike" kern="1200" cap="none" spc="0" normalizeH="0" baseline="0" noProof="0" dirty="0">
                <a:ln>
                  <a:noFill/>
                </a:ln>
                <a:solidFill>
                  <a:prstClr val="black"/>
                </a:solidFill>
                <a:effectLst/>
                <a:uLnTx/>
                <a:uFillTx/>
                <a:ea typeface="+mn-ea"/>
                <a:cs typeface="Arial" panose="020B0604020202020204" pitchFamily="34" charset="0"/>
              </a:rPr>
              <a:t>Shame and stigma affected pathways to service provision.</a:t>
            </a:r>
          </a:p>
          <a:p>
            <a:pPr marL="457200" lvl="1" indent="0">
              <a:buNone/>
            </a:pPr>
            <a:endParaRPr lang="en-AU" sz="2200" dirty="0">
              <a:latin typeface="Arial" panose="020B0604020202020204" pitchFamily="34" charset="0"/>
              <a:cs typeface="Arial" panose="020B0604020202020204" pitchFamily="34" charset="0"/>
            </a:endParaRPr>
          </a:p>
          <a:p>
            <a:pPr marL="0" indent="0">
              <a:buClr>
                <a:srgbClr val="242852"/>
              </a:buClr>
              <a:buNone/>
            </a:pPr>
            <a:endParaRPr lang="en-AU" sz="2000"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1485769262"/>
      </p:ext>
    </p:extLst>
  </p:cSld>
  <p:clrMapOvr>
    <a:masterClrMapping/>
  </p:clrMapOvr>
  <mc:AlternateContent xmlns:mc="http://schemas.openxmlformats.org/markup-compatibility/2006" xmlns:p14="http://schemas.microsoft.com/office/powerpoint/2010/main">
    <mc:Choice Requires="p14">
      <p:transition spd="slow" p14:dur="2000" advTm="29651"/>
    </mc:Choice>
    <mc:Fallback xmlns="">
      <p:transition spd="slow" advTm="296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42852"/>
                </a:solidFill>
                <a:latin typeface="+mn-lt"/>
              </a:rPr>
              <a:t>Findings: Experiences</a:t>
            </a:r>
            <a:endParaRPr lang="en-AU" sz="4000" b="1" dirty="0">
              <a:solidFill>
                <a:srgbClr val="242852"/>
              </a:solidFill>
              <a:latin typeface="+mn-lt"/>
            </a:endParaRPr>
          </a:p>
        </p:txBody>
      </p:sp>
      <p:sp>
        <p:nvSpPr>
          <p:cNvPr id="3" name="Content Placeholder 2"/>
          <p:cNvSpPr>
            <a:spLocks noGrp="1"/>
          </p:cNvSpPr>
          <p:nvPr>
            <p:ph idx="1"/>
          </p:nvPr>
        </p:nvSpPr>
        <p:spPr>
          <a:xfrm>
            <a:off x="832150" y="1721032"/>
            <a:ext cx="10379438" cy="4771843"/>
          </a:xfrm>
        </p:spPr>
        <p:txBody>
          <a:bodyPr>
            <a:normAutofit fontScale="85000" lnSpcReduction="20000"/>
          </a:bodyPr>
          <a:lstStyle/>
          <a:p>
            <a:pPr marL="0" indent="0">
              <a:buNone/>
            </a:pPr>
            <a:r>
              <a:rPr lang="en-AU" b="1" dirty="0">
                <a:solidFill>
                  <a:srgbClr val="FF0000"/>
                </a:solidFill>
                <a:cs typeface="Arial" panose="020B0604020202020204" pitchFamily="34" charset="0"/>
              </a:rPr>
              <a:t>Streamlined services were preferred.</a:t>
            </a:r>
          </a:p>
          <a:p>
            <a:pPr marL="457200" lvl="1" indent="0">
              <a:buNone/>
            </a:pPr>
            <a:r>
              <a:rPr lang="en-AU" i="1" dirty="0">
                <a:ea typeface="Calibri" panose="020F0502020204030204" pitchFamily="34" charset="0"/>
              </a:rPr>
              <a:t>“everything is on site, like you get tested…the little lab thing is there, so it’s all done in one situation” </a:t>
            </a:r>
            <a:endParaRPr lang="en-AU" i="1" dirty="0">
              <a:cs typeface="Arial" panose="020B0604020202020204" pitchFamily="34" charset="0"/>
            </a:endParaRPr>
          </a:p>
          <a:p>
            <a:pPr marL="0" indent="0">
              <a:buNone/>
            </a:pPr>
            <a:r>
              <a:rPr lang="en-AU" b="1" dirty="0">
                <a:solidFill>
                  <a:srgbClr val="FF0000"/>
                </a:solidFill>
                <a:cs typeface="Arial" panose="020B0604020202020204" pitchFamily="34" charset="0"/>
              </a:rPr>
              <a:t>Practitioners who were knowledgeable were desired.</a:t>
            </a:r>
          </a:p>
          <a:p>
            <a:pPr marL="457200" lvl="1" indent="0">
              <a:buNone/>
            </a:pPr>
            <a:r>
              <a:rPr lang="en-AU" i="1" dirty="0">
                <a:cs typeface="Arial" panose="020B0604020202020204" pitchFamily="34" charset="0"/>
              </a:rPr>
              <a:t>“</a:t>
            </a:r>
            <a:r>
              <a:rPr lang="en-AU" i="1" dirty="0">
                <a:ea typeface="Calibri" panose="020F0502020204030204" pitchFamily="34" charset="0"/>
                <a:cs typeface="Arial" panose="020B0604020202020204" pitchFamily="34" charset="0"/>
              </a:rPr>
              <a:t>services that…are staffed by people that know the medicine, know the science, and give you good quality treatment, and that leave no stone unturned”</a:t>
            </a:r>
            <a:endParaRPr lang="en-AU" i="1" dirty="0">
              <a:cs typeface="Arial" panose="020B0604020202020204" pitchFamily="34" charset="0"/>
            </a:endParaRPr>
          </a:p>
          <a:p>
            <a:pPr marL="0" indent="0">
              <a:buNone/>
            </a:pPr>
            <a:r>
              <a:rPr lang="en-AU" b="1" dirty="0">
                <a:solidFill>
                  <a:srgbClr val="FF0000"/>
                </a:solidFill>
                <a:cs typeface="Arial" panose="020B0604020202020204" pitchFamily="34" charset="0"/>
              </a:rPr>
              <a:t>Judgements and assumptions made by practitioners were experienced.</a:t>
            </a:r>
          </a:p>
          <a:p>
            <a:pPr marL="457200" lvl="1" indent="0">
              <a:buNone/>
            </a:pPr>
            <a:r>
              <a:rPr lang="en-AU" i="1" dirty="0">
                <a:cs typeface="Arial" panose="020B0604020202020204" pitchFamily="34" charset="0"/>
              </a:rPr>
              <a:t>“</a:t>
            </a:r>
            <a:r>
              <a:rPr lang="en-AU" i="1" dirty="0">
                <a:ea typeface="Calibri" panose="020F0502020204030204" pitchFamily="34" charset="0"/>
                <a:cs typeface="Arial" panose="020B0604020202020204" pitchFamily="34" charset="0"/>
              </a:rPr>
              <a:t>she also wrote me out like a three-repeat script for the morning after pill, and I was like…this doesn’t seem like something I would require right now, and it felt like a bit of a slut shaming move”</a:t>
            </a:r>
          </a:p>
          <a:p>
            <a:pPr marL="0" indent="0">
              <a:buNone/>
            </a:pPr>
            <a:r>
              <a:rPr lang="en-AU" b="1" dirty="0">
                <a:solidFill>
                  <a:srgbClr val="FF0000"/>
                </a:solidFill>
                <a:cs typeface="Arial" panose="020B0604020202020204" pitchFamily="34" charset="0"/>
              </a:rPr>
              <a:t>The possible costs of testing was a barrier to accessing the service.</a:t>
            </a:r>
          </a:p>
          <a:p>
            <a:pPr marL="457200" lvl="1" indent="0">
              <a:buNone/>
            </a:pPr>
            <a:r>
              <a:rPr lang="en-AU" i="1" dirty="0">
                <a:cs typeface="Arial" panose="020B0604020202020204" pitchFamily="34" charset="0"/>
              </a:rPr>
              <a:t>“</a:t>
            </a:r>
            <a:r>
              <a:rPr lang="en-AU" i="1" dirty="0">
                <a:ea typeface="Calibri" panose="020F0502020204030204" pitchFamily="34" charset="0"/>
                <a:cs typeface="Arial" panose="020B0604020202020204" pitchFamily="34" charset="0"/>
              </a:rPr>
              <a:t>being a struggling </a:t>
            </a:r>
            <a:r>
              <a:rPr lang="en-AU" i="1" dirty="0" err="1">
                <a:ea typeface="Calibri" panose="020F0502020204030204" pitchFamily="34" charset="0"/>
                <a:cs typeface="Arial" panose="020B0604020202020204" pitchFamily="34" charset="0"/>
              </a:rPr>
              <a:t>uni</a:t>
            </a:r>
            <a:r>
              <a:rPr lang="en-AU" i="1" dirty="0">
                <a:ea typeface="Calibri" panose="020F0502020204030204" pitchFamily="34" charset="0"/>
                <a:cs typeface="Arial" panose="020B0604020202020204" pitchFamily="34" charset="0"/>
              </a:rPr>
              <a:t> student…people at our age group don’t have a lot of money to throw around”</a:t>
            </a:r>
            <a:endParaRPr lang="en-AU" i="1" dirty="0">
              <a:cs typeface="Arial" panose="020B0604020202020204" pitchFamily="34" charset="0"/>
            </a:endParaRPr>
          </a:p>
          <a:p>
            <a:pPr marL="0" indent="0">
              <a:buNone/>
            </a:pPr>
            <a:r>
              <a:rPr lang="en-AU" b="1" dirty="0">
                <a:solidFill>
                  <a:srgbClr val="FF0000"/>
                </a:solidFill>
                <a:cs typeface="Arial" panose="020B0604020202020204" pitchFamily="34" charset="0"/>
              </a:rPr>
              <a:t>There was a strong preference for hearing about negative results.</a:t>
            </a:r>
          </a:p>
          <a:p>
            <a:pPr marL="457200" lvl="1" indent="0">
              <a:buNone/>
            </a:pPr>
            <a:r>
              <a:rPr lang="en-AU" i="1" dirty="0">
                <a:cs typeface="Arial" panose="020B0604020202020204" pitchFamily="34" charset="0"/>
              </a:rPr>
              <a:t>“</a:t>
            </a:r>
            <a:r>
              <a:rPr lang="en-AU" i="1" dirty="0">
                <a:ea typeface="Calibri" panose="020F0502020204030204" pitchFamily="34" charset="0"/>
                <a:cs typeface="Arial" panose="020B0604020202020204" pitchFamily="34" charset="0"/>
              </a:rPr>
              <a:t>I would like to be notified about what the results are cos even now…if it’s [negative] I don’t get any contact, which if you’re nervous, you can take it as…they’re just building up the balls to tell me you have HIV”</a:t>
            </a:r>
            <a:endParaRPr lang="en-AU" i="1" dirty="0">
              <a:cs typeface="Arial" panose="020B0604020202020204" pitchFamily="34" charset="0"/>
            </a:endParaRPr>
          </a:p>
          <a:p>
            <a:pPr marL="457200" lvl="1" indent="0">
              <a:buNone/>
            </a:pPr>
            <a:endParaRPr lang="en-AU" sz="1800" dirty="0">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AU" dirty="0">
              <a:latin typeface="Arial" panose="020B0604020202020204" pitchFamily="34" charset="0"/>
              <a:cs typeface="Arial" panose="020B0604020202020204" pitchFamily="34" charset="0"/>
            </a:endParaRPr>
          </a:p>
          <a:p>
            <a:pPr marL="0" indent="0">
              <a:buClr>
                <a:srgbClr val="242852"/>
              </a:buClr>
              <a:buNone/>
            </a:pPr>
            <a:endParaRPr lang="en-AU" sz="2000"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2893470757"/>
      </p:ext>
    </p:extLst>
  </p:cSld>
  <p:clrMapOvr>
    <a:masterClrMapping/>
  </p:clrMapOvr>
  <mc:AlternateContent xmlns:mc="http://schemas.openxmlformats.org/markup-compatibility/2006" xmlns:p14="http://schemas.microsoft.com/office/powerpoint/2010/main">
    <mc:Choice Requires="p14">
      <p:transition spd="slow" p14:dur="2000" advTm="29651"/>
    </mc:Choice>
    <mc:Fallback xmlns="">
      <p:transition spd="slow" advTm="2965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42852"/>
                </a:solidFill>
                <a:latin typeface="+mn-lt"/>
              </a:rPr>
              <a:t>Findings: Recommendations</a:t>
            </a:r>
            <a:endParaRPr lang="en-AU" sz="4000" b="1" dirty="0">
              <a:solidFill>
                <a:srgbClr val="242852"/>
              </a:solidFill>
              <a:latin typeface="+mn-lt"/>
            </a:endParaRPr>
          </a:p>
        </p:txBody>
      </p:sp>
      <p:sp>
        <p:nvSpPr>
          <p:cNvPr id="3" name="Content Placeholder 2"/>
          <p:cNvSpPr>
            <a:spLocks noGrp="1"/>
          </p:cNvSpPr>
          <p:nvPr>
            <p:ph idx="1"/>
          </p:nvPr>
        </p:nvSpPr>
        <p:spPr>
          <a:xfrm>
            <a:off x="832150" y="1465354"/>
            <a:ext cx="10379438" cy="2459453"/>
          </a:xfrm>
        </p:spPr>
        <p:txBody>
          <a:bodyPr>
            <a:normAutofit/>
          </a:bodyPr>
          <a:lstStyle/>
          <a:p>
            <a:pPr marL="0" indent="0">
              <a:buNone/>
            </a:pPr>
            <a:r>
              <a:rPr lang="en-AU" sz="2400" b="1" dirty="0">
                <a:solidFill>
                  <a:srgbClr val="FF0000"/>
                </a:solidFill>
                <a:cs typeface="Arial" panose="020B0604020202020204" pitchFamily="34" charset="0"/>
              </a:rPr>
              <a:t>A text-based service for annual testing reminders and communication of results would be useful.</a:t>
            </a:r>
          </a:p>
          <a:p>
            <a:pPr marL="457200" lvl="1" indent="0">
              <a:buNone/>
            </a:pPr>
            <a:r>
              <a:rPr lang="en-AU" sz="2000" i="1" dirty="0">
                <a:cs typeface="Arial" panose="020B0604020202020204" pitchFamily="34" charset="0"/>
              </a:rPr>
              <a:t>“</a:t>
            </a:r>
            <a:r>
              <a:rPr lang="en-AU" sz="2000" i="1" dirty="0">
                <a:ea typeface="Calibri" panose="020F0502020204030204" pitchFamily="34" charset="0"/>
                <a:cs typeface="Arial" panose="020B0604020202020204" pitchFamily="34" charset="0"/>
              </a:rPr>
              <a:t>a text message…goes a substantial way to alleviating my anxieties and probably also helps encourage me to make another appointment or encourages me to come back”</a:t>
            </a:r>
            <a:endParaRPr lang="en-AU" sz="2000" i="1" dirty="0">
              <a:cs typeface="Arial" panose="020B0604020202020204" pitchFamily="34" charset="0"/>
            </a:endParaRPr>
          </a:p>
          <a:p>
            <a:pPr marL="0" indent="0">
              <a:buNone/>
            </a:pPr>
            <a:r>
              <a:rPr lang="en-AU" sz="2400" b="1" dirty="0">
                <a:solidFill>
                  <a:srgbClr val="FF0000"/>
                </a:solidFill>
                <a:cs typeface="Arial" panose="020B0604020202020204" pitchFamily="34" charset="0"/>
              </a:rPr>
              <a:t>Telehealth would increase convenience of testing.</a:t>
            </a:r>
          </a:p>
          <a:p>
            <a:pPr marL="457200" lvl="1" indent="0">
              <a:buNone/>
            </a:pPr>
            <a:r>
              <a:rPr lang="en-AU" sz="2000" i="1" dirty="0">
                <a:cs typeface="Arial" panose="020B0604020202020204" pitchFamily="34" charset="0"/>
              </a:rPr>
              <a:t>“</a:t>
            </a:r>
            <a:r>
              <a:rPr lang="en-AU" sz="2000" i="1" dirty="0">
                <a:ea typeface="Calibri" panose="020F0502020204030204" pitchFamily="34" charset="0"/>
                <a:cs typeface="Arial" panose="020B0604020202020204" pitchFamily="34" charset="0"/>
              </a:rPr>
              <a:t>If I’d known about it, I probably would have chosen that rather than the GP to seek out information…I definitely wasted a lot of my day driving”</a:t>
            </a:r>
          </a:p>
          <a:p>
            <a:pPr marL="0" indent="0">
              <a:buClr>
                <a:srgbClr val="242852"/>
              </a:buClr>
              <a:buNone/>
            </a:pPr>
            <a:endParaRPr lang="en-AU" sz="2000"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AU" sz="2000" b="1" dirty="0"/>
          </a:p>
          <a:p>
            <a:pPr marL="0" indent="0">
              <a:buClr>
                <a:srgbClr val="242852"/>
              </a:buClr>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
        <p:nvSpPr>
          <p:cNvPr id="8" name="Content Placeholder 2">
            <a:extLst>
              <a:ext uri="{FF2B5EF4-FFF2-40B4-BE49-F238E27FC236}">
                <a16:creationId xmlns:a16="http://schemas.microsoft.com/office/drawing/2014/main" id="{A9B6DF21-328A-4AAD-895F-21D08069063F}"/>
              </a:ext>
            </a:extLst>
          </p:cNvPr>
          <p:cNvSpPr txBox="1">
            <a:spLocks/>
          </p:cNvSpPr>
          <p:nvPr/>
        </p:nvSpPr>
        <p:spPr>
          <a:xfrm>
            <a:off x="761043" y="3924807"/>
            <a:ext cx="8395836" cy="30256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2400" b="1" dirty="0">
                <a:solidFill>
                  <a:srgbClr val="FF0000"/>
                </a:solidFill>
                <a:cs typeface="Arial" panose="020B0604020202020204" pitchFamily="34" charset="0"/>
              </a:rPr>
              <a:t>Practitioners who normalised testing were desired.</a:t>
            </a:r>
          </a:p>
          <a:p>
            <a:pPr marL="457200" lvl="1" indent="0">
              <a:lnSpc>
                <a:spcPct val="100000"/>
              </a:lnSpc>
              <a:buNone/>
            </a:pPr>
            <a:r>
              <a:rPr lang="en-AU" sz="2000" i="1" dirty="0">
                <a:cs typeface="Arial" panose="020B0604020202020204" pitchFamily="34" charset="0"/>
              </a:rPr>
              <a:t>“</a:t>
            </a:r>
            <a:r>
              <a:rPr lang="en-AU" sz="2000" i="1" dirty="0">
                <a:ea typeface="Calibri" panose="020F0502020204030204" pitchFamily="34" charset="0"/>
                <a:cs typeface="Arial" panose="020B0604020202020204" pitchFamily="34" charset="0"/>
              </a:rPr>
              <a:t>if you go in for…a pathology request for a blood test for…iron or something else, like asking ‘hey while we’re at it, did you want us to test?’”</a:t>
            </a:r>
            <a:br>
              <a:rPr lang="en-AU" sz="2000" i="1" dirty="0">
                <a:ea typeface="Calibri" panose="020F0502020204030204" pitchFamily="34" charset="0"/>
                <a:cs typeface="Arial" panose="020B0604020202020204" pitchFamily="34" charset="0"/>
              </a:rPr>
            </a:br>
            <a:r>
              <a:rPr lang="en-AU" sz="2000" i="1" dirty="0">
                <a:ea typeface="Calibri" panose="020F0502020204030204" pitchFamily="34" charset="0"/>
                <a:cs typeface="Arial" panose="020B0604020202020204" pitchFamily="34" charset="0"/>
              </a:rPr>
              <a:t>“[STI testing should be] something they say to everybody, and it’s like not a big deal at all” </a:t>
            </a:r>
            <a:endParaRPr lang="en-AU" sz="2000" i="1" dirty="0">
              <a:cs typeface="Arial" panose="020B0604020202020204" pitchFamily="34" charset="0"/>
            </a:endParaRPr>
          </a:p>
          <a:p>
            <a:pPr marL="0" indent="0">
              <a:buNone/>
            </a:pPr>
            <a:r>
              <a:rPr lang="en-AU" sz="2400" b="1" dirty="0">
                <a:solidFill>
                  <a:srgbClr val="FF0000"/>
                </a:solidFill>
                <a:cs typeface="Arial" panose="020B0604020202020204" pitchFamily="34" charset="0"/>
              </a:rPr>
              <a:t>A step-by-step testing resource is needed.</a:t>
            </a:r>
          </a:p>
          <a:p>
            <a:pPr marL="457200" lvl="1" indent="0">
              <a:buNone/>
            </a:pPr>
            <a:r>
              <a:rPr lang="en-AU" sz="2000" i="1" dirty="0">
                <a:cs typeface="Arial" panose="020B0604020202020204" pitchFamily="34" charset="0"/>
              </a:rPr>
              <a:t>“[The resource could include] </a:t>
            </a:r>
            <a:r>
              <a:rPr lang="en-AU" sz="2000" i="1" dirty="0">
                <a:ea typeface="Calibri" panose="020F0502020204030204" pitchFamily="34" charset="0"/>
                <a:cs typeface="Arial" panose="020B0604020202020204" pitchFamily="34" charset="0"/>
              </a:rPr>
              <a:t>a bit of a timeline of…you get tested here, this is how you get tested and then a couple of days [later] your results are going to come back”</a:t>
            </a:r>
            <a:endParaRPr lang="en-AU" sz="2000" i="1" dirty="0">
              <a:cs typeface="Arial" panose="020B0604020202020204" pitchFamily="34" charset="0"/>
            </a:endParaRPr>
          </a:p>
          <a:p>
            <a:pPr marL="0" indent="0">
              <a:buClr>
                <a:srgbClr val="242852"/>
              </a:buClr>
              <a:buFont typeface="Arial" panose="020B0604020202020204" pitchFamily="34" charset="0"/>
              <a:buNone/>
            </a:pPr>
            <a:endParaRPr lang="en-US" sz="2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197" y="3965719"/>
            <a:ext cx="2170391" cy="2268701"/>
          </a:xfrm>
          <a:prstGeom prst="rect">
            <a:avLst/>
          </a:prstGeom>
        </p:spPr>
      </p:pic>
    </p:spTree>
    <p:extLst>
      <p:ext uri="{BB962C8B-B14F-4D97-AF65-F5344CB8AC3E}">
        <p14:creationId xmlns:p14="http://schemas.microsoft.com/office/powerpoint/2010/main" val="4146553027"/>
      </p:ext>
    </p:extLst>
  </p:cSld>
  <p:clrMapOvr>
    <a:masterClrMapping/>
  </p:clrMapOvr>
  <mc:AlternateContent xmlns:mc="http://schemas.openxmlformats.org/markup-compatibility/2006" xmlns:p14="http://schemas.microsoft.com/office/powerpoint/2010/main">
    <mc:Choice Requires="p14">
      <p:transition spd="slow" p14:dur="2000" advTm="29651"/>
    </mc:Choice>
    <mc:Fallback xmlns="">
      <p:transition spd="slow" advTm="296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9734"/>
            <a:ext cx="10515600" cy="1325563"/>
          </a:xfrm>
        </p:spPr>
        <p:txBody>
          <a:bodyPr/>
          <a:lstStyle/>
          <a:p>
            <a:r>
              <a:rPr lang="en-AU" b="1" dirty="0">
                <a:solidFill>
                  <a:srgbClr val="242852"/>
                </a:solidFill>
                <a:latin typeface="+mn-lt"/>
              </a:rPr>
              <a:t>Conclusion</a:t>
            </a:r>
          </a:p>
        </p:txBody>
      </p:sp>
      <p:sp>
        <p:nvSpPr>
          <p:cNvPr id="3" name="Content Placeholder 2"/>
          <p:cNvSpPr>
            <a:spLocks noGrp="1"/>
          </p:cNvSpPr>
          <p:nvPr>
            <p:ph idx="1"/>
          </p:nvPr>
        </p:nvSpPr>
        <p:spPr>
          <a:xfrm>
            <a:off x="693821" y="1915297"/>
            <a:ext cx="10515600" cy="4562776"/>
          </a:xfrm>
        </p:spPr>
        <p:txBody>
          <a:bodyPr>
            <a:normAutofit/>
          </a:bodyPr>
          <a:lstStyle/>
          <a:p>
            <a:pPr>
              <a:buFont typeface="Wingdings" panose="05000000000000000000" pitchFamily="2" charset="2"/>
              <a:buChar char="§"/>
            </a:pPr>
            <a:r>
              <a:rPr lang="en-US" sz="2400" dirty="0"/>
              <a:t>This mixed methods study gave insight into the lived experiences of young people living in WA and addressed gaps regarding youth experiences of sexual health information, testing and treatment.</a:t>
            </a:r>
          </a:p>
          <a:p>
            <a:pPr>
              <a:buFont typeface="Wingdings" panose="05000000000000000000" pitchFamily="2" charset="2"/>
              <a:buChar char="§"/>
            </a:pPr>
            <a:r>
              <a:rPr lang="en-US" sz="2400" dirty="0"/>
              <a:t>Negative experiences can hinder patient pathways for young people. </a:t>
            </a:r>
          </a:p>
          <a:p>
            <a:pPr>
              <a:buFont typeface="Wingdings" panose="05000000000000000000" pitchFamily="2" charset="2"/>
              <a:buChar char="§"/>
            </a:pPr>
            <a:r>
              <a:rPr lang="en-AU" sz="2400" dirty="0"/>
              <a:t>Young people recommended improved telehealth options, text-based services for reminders and results, and step-by-step resources.</a:t>
            </a:r>
          </a:p>
          <a:p>
            <a:pPr>
              <a:buFont typeface="Wingdings" panose="05000000000000000000" pitchFamily="2" charset="2"/>
              <a:buChar char="§"/>
            </a:pPr>
            <a:r>
              <a:rPr lang="en-AU" sz="2400" dirty="0"/>
              <a:t>Youth voices also highlighted the importance of practitioner attitudes. Health practitioners must have compassion for young people, affirm diverse identities and cultural backgrounds, and understand their right to confidentiality and autonomy.</a:t>
            </a:r>
          </a:p>
          <a:p>
            <a:pPr>
              <a:buFont typeface="Wingdings" panose="05000000000000000000" pitchFamily="2" charset="2"/>
              <a:buChar char="§"/>
            </a:pPr>
            <a:r>
              <a:rPr lang="en-AU" sz="2400" dirty="0"/>
              <a:t>These strategies should hopefully encourage safer sexual practices, and support young people to seek quality information, testing and treatment.</a:t>
            </a:r>
          </a:p>
          <a:p>
            <a:pPr>
              <a:buFont typeface="Wingdings" panose="05000000000000000000" pitchFamily="2" charset="2"/>
              <a:buChar char="§"/>
            </a:pPr>
            <a:endParaRPr lang="en-AU" sz="2600" dirty="0"/>
          </a:p>
          <a:p>
            <a:pPr>
              <a:buFont typeface="Wingdings" panose="05000000000000000000" pitchFamily="2" charset="2"/>
              <a:buChar char="§"/>
            </a:pPr>
            <a:endParaRPr lang="en-AU" dirty="0"/>
          </a:p>
          <a:p>
            <a:pPr>
              <a:buFont typeface="Wingdings" panose="05000000000000000000" pitchFamily="2" charset="2"/>
              <a:buChar char="§"/>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5" name="Picture 4"/>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3783174534"/>
      </p:ext>
    </p:extLst>
  </p:cSld>
  <p:clrMapOvr>
    <a:masterClrMapping/>
  </p:clrMapOvr>
  <mc:AlternateContent xmlns:mc="http://schemas.openxmlformats.org/markup-compatibility/2006" xmlns:p14="http://schemas.microsoft.com/office/powerpoint/2010/main">
    <mc:Choice Requires="p14">
      <p:transition spd="slow" p14:dur="2000" advTm="62008"/>
    </mc:Choice>
    <mc:Fallback xmlns="">
      <p:transition spd="slow" advTm="620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37" y="410096"/>
            <a:ext cx="10515600" cy="1325563"/>
          </a:xfrm>
        </p:spPr>
        <p:txBody>
          <a:bodyPr/>
          <a:lstStyle/>
          <a:p>
            <a:r>
              <a:rPr lang="en-AU" b="1" dirty="0">
                <a:solidFill>
                  <a:srgbClr val="242852"/>
                </a:solidFill>
                <a:latin typeface="+mn-lt"/>
              </a:rPr>
              <a:t>Background</a:t>
            </a:r>
          </a:p>
        </p:txBody>
      </p:sp>
      <p:sp>
        <p:nvSpPr>
          <p:cNvPr id="3" name="Content Placeholder 2"/>
          <p:cNvSpPr>
            <a:spLocks noGrp="1"/>
          </p:cNvSpPr>
          <p:nvPr>
            <p:ph idx="1"/>
          </p:nvPr>
        </p:nvSpPr>
        <p:spPr>
          <a:xfrm>
            <a:off x="628337" y="1585783"/>
            <a:ext cx="10515600" cy="4862121"/>
          </a:xfrm>
        </p:spPr>
        <p:txBody>
          <a:bodyPr>
            <a:normAutofit/>
          </a:bodyPr>
          <a:lstStyle/>
          <a:p>
            <a:pPr>
              <a:buClr>
                <a:srgbClr val="242852"/>
              </a:buClr>
              <a:buFont typeface="Wingdings" panose="05000000000000000000" pitchFamily="2" charset="2"/>
              <a:buChar char="§"/>
            </a:pPr>
            <a:r>
              <a:rPr lang="en-AU" sz="2400" dirty="0"/>
              <a:t>Young people (&lt;30yo) contribute substantially to STI notification rates, and this group is identified as a priority population in the Western Australian Sexually Transmissible Infections Strategy 2019-2023.</a:t>
            </a:r>
            <a:endParaRPr lang="en-US" sz="2400" dirty="0"/>
          </a:p>
          <a:p>
            <a:pPr>
              <a:buClr>
                <a:srgbClr val="242852"/>
              </a:buClr>
              <a:buFont typeface="Wingdings" panose="05000000000000000000" pitchFamily="2" charset="2"/>
              <a:buChar char="§"/>
            </a:pPr>
            <a:r>
              <a:rPr lang="en-US" sz="2400" dirty="0"/>
              <a:t>Research surrounding young people’s experience with healthcare professionals when seeking sexual health information, testing and/or treatment is limited, particularly in the Western Australian context. </a:t>
            </a:r>
          </a:p>
          <a:p>
            <a:pPr>
              <a:buClr>
                <a:srgbClr val="242852"/>
              </a:buClr>
              <a:buFont typeface="Wingdings" panose="05000000000000000000" pitchFamily="2" charset="2"/>
              <a:buChar char="§"/>
            </a:pPr>
            <a:r>
              <a:rPr lang="en-US" sz="2400" dirty="0"/>
              <a:t>The project aims to investigate the predictors of STI and BBV testing among young people (16-25 years) in WA and to determine the feasibility of conducting a periodic survey. </a:t>
            </a:r>
          </a:p>
          <a:p>
            <a:pPr>
              <a:buClr>
                <a:srgbClr val="242852"/>
              </a:buClr>
              <a:buFont typeface="Wingdings" panose="05000000000000000000" pitchFamily="2" charset="2"/>
              <a:buChar char="§"/>
            </a:pPr>
            <a:r>
              <a:rPr lang="en-US" sz="2400" b="1" dirty="0"/>
              <a:t>This presentation specifically examines young people’s experiences with healthcare professionals to identify potential barriers to safer sex practices.</a:t>
            </a:r>
          </a:p>
          <a:p>
            <a:pPr>
              <a:buClr>
                <a:srgbClr val="242852"/>
              </a:buClr>
              <a:buFont typeface="Wingdings" panose="05000000000000000000" pitchFamily="2" charset="2"/>
              <a:buChar char="§"/>
            </a:pPr>
            <a:endParaRPr lang="en-AU" baseline="30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627177453"/>
      </p:ext>
    </p:extLst>
  </p:cSld>
  <p:clrMapOvr>
    <a:masterClrMapping/>
  </p:clrMapOvr>
  <mc:AlternateContent xmlns:mc="http://schemas.openxmlformats.org/markup-compatibility/2006" xmlns:p14="http://schemas.microsoft.com/office/powerpoint/2010/main">
    <mc:Choice Requires="p14">
      <p:transition spd="slow" p14:dur="2000" advTm="99418"/>
    </mc:Choice>
    <mc:Fallback xmlns="">
      <p:transition spd="slow" advTm="994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37" y="1379094"/>
            <a:ext cx="10164159" cy="4948890"/>
          </a:xfrm>
        </p:spPr>
        <p:txBody>
          <a:bodyPr>
            <a:normAutofit fontScale="92500" lnSpcReduction="20000"/>
          </a:bodyPr>
          <a:lstStyle/>
          <a:p>
            <a:pPr marL="0" indent="0" algn="ctr">
              <a:buNone/>
            </a:pPr>
            <a:endParaRPr lang="en-AU" dirty="0"/>
          </a:p>
          <a:p>
            <a:pPr marL="0" indent="0">
              <a:buNone/>
            </a:pPr>
            <a:r>
              <a:rPr lang="en-US" sz="2600" dirty="0"/>
              <a:t>We would like to thank the members of the Projects Advisory Group, various student volunteers and the young people of Western Australia who contributed to this work.</a:t>
            </a:r>
          </a:p>
          <a:p>
            <a:pPr marL="0" indent="0">
              <a:buNone/>
            </a:pPr>
            <a:endParaRPr lang="en-US" sz="2600" dirty="0"/>
          </a:p>
          <a:p>
            <a:pPr marL="0" indent="0">
              <a:buNone/>
            </a:pPr>
            <a:r>
              <a:rPr lang="en-GB" sz="2600" dirty="0"/>
              <a:t>The </a:t>
            </a:r>
            <a:r>
              <a:rPr lang="en-GB" sz="2600" dirty="0" err="1"/>
              <a:t>SiREN</a:t>
            </a:r>
            <a:r>
              <a:rPr lang="en-GB" sz="2600" dirty="0"/>
              <a:t> project is funded by the Sexual Health and Blood-borne Virus Program, Western Australian Department of Health. </a:t>
            </a:r>
          </a:p>
          <a:p>
            <a:pPr marL="0" indent="0">
              <a:buNone/>
            </a:pPr>
            <a:endParaRPr lang="en-AU" dirty="0"/>
          </a:p>
          <a:p>
            <a:pPr marL="0" indent="0">
              <a:buNone/>
            </a:pPr>
            <a:endParaRPr lang="en-AU" sz="2200" b="1" dirty="0">
              <a:solidFill>
                <a:srgbClr val="242852"/>
              </a:solidFill>
            </a:endParaRPr>
          </a:p>
          <a:p>
            <a:pPr marL="0" indent="0">
              <a:buNone/>
            </a:pPr>
            <a:r>
              <a:rPr lang="en-AU" sz="2200" b="1" dirty="0">
                <a:solidFill>
                  <a:srgbClr val="242852"/>
                </a:solidFill>
              </a:rPr>
              <a:t>Dr Jacqui Hendriks </a:t>
            </a:r>
          </a:p>
          <a:p>
            <a:pPr marL="0" indent="0">
              <a:buNone/>
            </a:pPr>
            <a:r>
              <a:rPr lang="en-AU" sz="2200" dirty="0">
                <a:hlinkClick r:id="rId3"/>
              </a:rPr>
              <a:t>jacqui.hendriks@curtin.edu.au</a:t>
            </a:r>
            <a:r>
              <a:rPr lang="en-AU" sz="2200" dirty="0"/>
              <a:t>  </a:t>
            </a:r>
            <a:r>
              <a:rPr lang="en-AU" sz="2200" b="1" dirty="0"/>
              <a:t> </a:t>
            </a:r>
          </a:p>
          <a:p>
            <a:pPr marL="0" indent="0">
              <a:buNone/>
            </a:pPr>
            <a:endParaRPr lang="en-AU" sz="1100" b="1" dirty="0">
              <a:solidFill>
                <a:srgbClr val="242852"/>
              </a:solidFill>
            </a:endParaRPr>
          </a:p>
          <a:p>
            <a:pPr marL="0" indent="0">
              <a:buNone/>
            </a:pPr>
            <a:r>
              <a:rPr lang="en-AU" sz="2200" b="1" dirty="0">
                <a:solidFill>
                  <a:srgbClr val="242852"/>
                </a:solidFill>
              </a:rPr>
              <a:t>Roisin Glasgow-Collins</a:t>
            </a:r>
          </a:p>
          <a:p>
            <a:pPr marL="0" indent="0">
              <a:buNone/>
            </a:pPr>
            <a:r>
              <a:rPr lang="en-AU" sz="2200" dirty="0">
                <a:solidFill>
                  <a:srgbClr val="242852"/>
                </a:solidFill>
                <a:hlinkClick r:id="rId4"/>
              </a:rPr>
              <a:t>roisin.glasgow-collins@curtin.edu.au</a:t>
            </a:r>
            <a:r>
              <a:rPr lang="en-AU" sz="2200" dirty="0">
                <a:solidFill>
                  <a:srgbClr val="242852"/>
                </a:solidFill>
              </a:rPr>
              <a:t> </a:t>
            </a:r>
            <a:endParaRPr lang="en-AU" sz="3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5" name="Picture 4"/>
          <p:cNvPicPr>
            <a:picLocks noChangeAspect="1"/>
          </p:cNvPicPr>
          <p:nvPr/>
        </p:nvPicPr>
        <p:blipFill rotWithShape="1">
          <a:blip r:embed="rId6"/>
          <a:srcRect l="3596" t="1899" b="1474"/>
          <a:stretch/>
        </p:blipFill>
        <p:spPr>
          <a:xfrm>
            <a:off x="11422505" y="-22485"/>
            <a:ext cx="799475" cy="6880485"/>
          </a:xfrm>
          <a:prstGeom prst="rect">
            <a:avLst/>
          </a:prstGeom>
        </p:spPr>
      </p:pic>
      <p:sp>
        <p:nvSpPr>
          <p:cNvPr id="6" name="Title 1"/>
          <p:cNvSpPr>
            <a:spLocks noGrp="1"/>
          </p:cNvSpPr>
          <p:nvPr>
            <p:ph type="title"/>
          </p:nvPr>
        </p:nvSpPr>
        <p:spPr>
          <a:xfrm>
            <a:off x="628338" y="530016"/>
            <a:ext cx="10515600" cy="1325563"/>
          </a:xfrm>
        </p:spPr>
        <p:txBody>
          <a:bodyPr/>
          <a:lstStyle/>
          <a:p>
            <a:r>
              <a:rPr lang="en-AU" b="1" dirty="0">
                <a:solidFill>
                  <a:srgbClr val="242852"/>
                </a:solidFill>
                <a:latin typeface="+mn-lt"/>
              </a:rPr>
              <a:t>Acknowledgements</a:t>
            </a:r>
          </a:p>
        </p:txBody>
      </p:sp>
      <p:cxnSp>
        <p:nvCxnSpPr>
          <p:cNvPr id="7" name="Straight Connector 6">
            <a:extLst>
              <a:ext uri="{FF2B5EF4-FFF2-40B4-BE49-F238E27FC236}">
                <a16:creationId xmlns:a16="http://schemas.microsoft.com/office/drawing/2014/main" id="{5CACF503-FD26-4E8E-82FF-00616C0403E7}"/>
              </a:ext>
            </a:extLst>
          </p:cNvPr>
          <p:cNvCxnSpPr/>
          <p:nvPr/>
        </p:nvCxnSpPr>
        <p:spPr>
          <a:xfrm>
            <a:off x="0" y="4288744"/>
            <a:ext cx="423746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5738550"/>
      </p:ext>
    </p:extLst>
  </p:cSld>
  <p:clrMapOvr>
    <a:masterClrMapping/>
  </p:clrMapOvr>
  <mc:AlternateContent xmlns:mc="http://schemas.openxmlformats.org/markup-compatibility/2006" xmlns:p14="http://schemas.microsoft.com/office/powerpoint/2010/main">
    <mc:Choice Requires="p14">
      <p:transition spd="slow" p14:dur="2000" advTm="44191"/>
    </mc:Choice>
    <mc:Fallback xmlns="">
      <p:transition spd="slow" advTm="441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797" y="2754975"/>
            <a:ext cx="10515600" cy="1325563"/>
          </a:xfrm>
        </p:spPr>
        <p:txBody>
          <a:bodyPr/>
          <a:lstStyle/>
          <a:p>
            <a:r>
              <a:rPr lang="en-AU" b="1" dirty="0">
                <a:solidFill>
                  <a:srgbClr val="242852"/>
                </a:solidFill>
                <a:latin typeface="+mn-lt"/>
              </a:rPr>
              <a:t>Phase 1: Online survey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Tree>
    <p:extLst>
      <p:ext uri="{BB962C8B-B14F-4D97-AF65-F5344CB8AC3E}">
        <p14:creationId xmlns:p14="http://schemas.microsoft.com/office/powerpoint/2010/main" val="4120981293"/>
      </p:ext>
    </p:extLst>
  </p:cSld>
  <p:clrMapOvr>
    <a:masterClrMapping/>
  </p:clrMapOvr>
  <mc:AlternateContent xmlns:mc="http://schemas.openxmlformats.org/markup-compatibility/2006" xmlns:p14="http://schemas.microsoft.com/office/powerpoint/2010/main">
    <mc:Choice Requires="p14">
      <p:transition spd="slow" p14:dur="2000" advTm="84968"/>
    </mc:Choice>
    <mc:Fallback xmlns="">
      <p:transition spd="slow" advTm="849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28" y="254856"/>
            <a:ext cx="10515600" cy="1325563"/>
          </a:xfrm>
        </p:spPr>
        <p:txBody>
          <a:bodyPr/>
          <a:lstStyle/>
          <a:p>
            <a:r>
              <a:rPr lang="en-AU" b="1" dirty="0">
                <a:solidFill>
                  <a:srgbClr val="242852"/>
                </a:solidFill>
                <a:latin typeface="+mn-lt"/>
              </a:rPr>
              <a:t>Methods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sp>
        <p:nvSpPr>
          <p:cNvPr id="18" name="Content Placeholder 2">
            <a:extLst>
              <a:ext uri="{FF2B5EF4-FFF2-40B4-BE49-F238E27FC236}">
                <a16:creationId xmlns:a16="http://schemas.microsoft.com/office/drawing/2014/main" id="{4F33F7B6-5C18-4714-81C3-79352226DB38}"/>
              </a:ext>
            </a:extLst>
          </p:cNvPr>
          <p:cNvSpPr txBox="1">
            <a:spLocks/>
          </p:cNvSpPr>
          <p:nvPr/>
        </p:nvSpPr>
        <p:spPr>
          <a:xfrm>
            <a:off x="643328" y="1385572"/>
            <a:ext cx="10515600" cy="4664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42852"/>
              </a:buClr>
              <a:buFont typeface="Wingdings" panose="05000000000000000000" pitchFamily="2" charset="2"/>
              <a:buChar char="§"/>
            </a:pPr>
            <a:r>
              <a:rPr lang="en-GB" sz="2400" dirty="0"/>
              <a:t>Cross-sectional survey developed.</a:t>
            </a:r>
          </a:p>
          <a:p>
            <a:pPr>
              <a:buClr>
                <a:srgbClr val="242852"/>
              </a:buClr>
              <a:buFont typeface="Wingdings" panose="05000000000000000000" pitchFamily="2" charset="2"/>
              <a:buChar char="§"/>
            </a:pPr>
            <a:r>
              <a:rPr lang="en-US" sz="2400" dirty="0"/>
              <a:t>Survey administered through Qualtrics from 9 Nov 2020 – 31 Jan 2021.</a:t>
            </a:r>
          </a:p>
          <a:p>
            <a:pPr>
              <a:buClr>
                <a:srgbClr val="242852"/>
              </a:buClr>
              <a:buFont typeface="Wingdings" panose="05000000000000000000" pitchFamily="2" charset="2"/>
              <a:buChar char="§"/>
            </a:pPr>
            <a:r>
              <a:rPr lang="en-US" sz="2400" dirty="0"/>
              <a:t>Recruitment: social media, SHBBV networks, and targeted emails to relevant WA based </a:t>
            </a:r>
            <a:r>
              <a:rPr lang="en-US" sz="2400" dirty="0" err="1"/>
              <a:t>organsations</a:t>
            </a:r>
            <a:r>
              <a:rPr lang="en-US" sz="2400" dirty="0"/>
              <a:t>. </a:t>
            </a:r>
          </a:p>
          <a:p>
            <a:pPr>
              <a:buClr>
                <a:srgbClr val="242852"/>
              </a:buClr>
              <a:buFont typeface="Wingdings" panose="05000000000000000000" pitchFamily="2" charset="2"/>
              <a:buChar char="§"/>
            </a:pPr>
            <a:r>
              <a:rPr lang="en-US" sz="2400" dirty="0"/>
              <a:t>1,263 entries were received, of which 347 </a:t>
            </a:r>
            <a:br>
              <a:rPr lang="en-US" sz="2400" dirty="0"/>
            </a:br>
            <a:r>
              <a:rPr lang="en-US" sz="2400" dirty="0"/>
              <a:t>were excluded.</a:t>
            </a:r>
          </a:p>
          <a:p>
            <a:pPr>
              <a:buClr>
                <a:srgbClr val="242852"/>
              </a:buClr>
              <a:buFont typeface="Wingdings" panose="05000000000000000000" pitchFamily="2" charset="2"/>
              <a:buChar char="§"/>
            </a:pPr>
            <a:r>
              <a:rPr lang="en-US" sz="2400" dirty="0"/>
              <a:t> A total sample of 916 participants was </a:t>
            </a:r>
            <a:br>
              <a:rPr lang="en-US" sz="2400" dirty="0"/>
            </a:br>
            <a:r>
              <a:rPr lang="en-US" sz="2400" dirty="0"/>
              <a:t>included in the analysis. </a:t>
            </a:r>
          </a:p>
          <a:p>
            <a:pPr>
              <a:buClr>
                <a:srgbClr val="242852"/>
              </a:buClr>
              <a:buFont typeface="Wingdings" panose="05000000000000000000" pitchFamily="2" charset="2"/>
              <a:buChar char="§"/>
            </a:pPr>
            <a:endParaRPr lang="en-US" sz="2600" dirty="0"/>
          </a:p>
          <a:p>
            <a:pPr>
              <a:buClr>
                <a:srgbClr val="242852"/>
              </a:buClr>
              <a:buFont typeface="Wingdings" panose="05000000000000000000" pitchFamily="2" charset="2"/>
              <a:buChar char="§"/>
            </a:pPr>
            <a:endParaRPr lang="en-US" sz="2400" dirty="0"/>
          </a:p>
        </p:txBody>
      </p:sp>
      <p:pic>
        <p:nvPicPr>
          <p:cNvPr id="12" name="Picture 11" descr="A picture containing text&#10;&#10;Description automatically generated">
            <a:extLst>
              <a:ext uri="{FF2B5EF4-FFF2-40B4-BE49-F238E27FC236}">
                <a16:creationId xmlns:a16="http://schemas.microsoft.com/office/drawing/2014/main" id="{6036C884-B217-48A1-B026-5962CD46F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5678">
            <a:off x="7412781" y="3077949"/>
            <a:ext cx="3705558" cy="3444432"/>
          </a:xfrm>
          <a:prstGeom prst="rect">
            <a:avLst/>
          </a:prstGeom>
        </p:spPr>
      </p:pic>
    </p:spTree>
    <p:extLst>
      <p:ext uri="{BB962C8B-B14F-4D97-AF65-F5344CB8AC3E}">
        <p14:creationId xmlns:p14="http://schemas.microsoft.com/office/powerpoint/2010/main" val="3051821701"/>
      </p:ext>
    </p:extLst>
  </p:cSld>
  <p:clrMapOvr>
    <a:masterClrMapping/>
  </p:clrMapOvr>
  <mc:AlternateContent xmlns:mc="http://schemas.openxmlformats.org/markup-compatibility/2006" xmlns:p14="http://schemas.microsoft.com/office/powerpoint/2010/main">
    <mc:Choice Requires="p14">
      <p:transition spd="slow" p14:dur="2000" advTm="84968"/>
    </mc:Choice>
    <mc:Fallback xmlns="">
      <p:transition spd="slow" advTm="849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242852"/>
                </a:solidFill>
                <a:latin typeface="+mn-lt"/>
              </a:rPr>
              <a:t>Demographics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7" name="Chart 6">
            <a:extLst>
              <a:ext uri="{FF2B5EF4-FFF2-40B4-BE49-F238E27FC236}">
                <a16:creationId xmlns:a16="http://schemas.microsoft.com/office/drawing/2014/main" id="{1A0D0F0E-1415-4C8E-9393-E3276B380EA4}"/>
              </a:ext>
            </a:extLst>
          </p:cNvPr>
          <p:cNvGraphicFramePr/>
          <p:nvPr>
            <p:extLst>
              <p:ext uri="{D42A27DB-BD31-4B8C-83A1-F6EECF244321}">
                <p14:modId xmlns:p14="http://schemas.microsoft.com/office/powerpoint/2010/main" val="1071917610"/>
              </p:ext>
            </p:extLst>
          </p:nvPr>
        </p:nvGraphicFramePr>
        <p:xfrm>
          <a:off x="462436" y="1257257"/>
          <a:ext cx="4933013" cy="5170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A0CBE442-41E5-4424-B358-E5C21E7CE9C5}"/>
              </a:ext>
            </a:extLst>
          </p:cNvPr>
          <p:cNvGraphicFramePr/>
          <p:nvPr>
            <p:extLst>
              <p:ext uri="{D42A27DB-BD31-4B8C-83A1-F6EECF244321}">
                <p14:modId xmlns:p14="http://schemas.microsoft.com/office/powerpoint/2010/main" val="1055115163"/>
              </p:ext>
            </p:extLst>
          </p:nvPr>
        </p:nvGraphicFramePr>
        <p:xfrm>
          <a:off x="5890586" y="1257257"/>
          <a:ext cx="5303440" cy="4537488"/>
        </p:xfrm>
        <a:graphic>
          <a:graphicData uri="http://schemas.openxmlformats.org/drawingml/2006/chart">
            <c:chart xmlns:c="http://schemas.openxmlformats.org/drawingml/2006/chart" xmlns:r="http://schemas.openxmlformats.org/officeDocument/2006/relationships" r:id="rId6"/>
          </a:graphicData>
        </a:graphic>
      </p:graphicFrame>
      <p:sp>
        <p:nvSpPr>
          <p:cNvPr id="10" name="Content Placeholder 2">
            <a:extLst>
              <a:ext uri="{FF2B5EF4-FFF2-40B4-BE49-F238E27FC236}">
                <a16:creationId xmlns:a16="http://schemas.microsoft.com/office/drawing/2014/main" id="{B2D659A8-F24B-4A75-8C46-6E48E9D66464}"/>
              </a:ext>
            </a:extLst>
          </p:cNvPr>
          <p:cNvSpPr>
            <a:spLocks noGrp="1"/>
          </p:cNvSpPr>
          <p:nvPr>
            <p:ph idx="1"/>
          </p:nvPr>
        </p:nvSpPr>
        <p:spPr>
          <a:xfrm>
            <a:off x="5854864" y="5268173"/>
            <a:ext cx="5967378" cy="1159702"/>
          </a:xfrm>
        </p:spPr>
        <p:txBody>
          <a:bodyPr>
            <a:normAutofit lnSpcReduction="10000"/>
          </a:bodyPr>
          <a:lstStyle/>
          <a:p>
            <a:pPr>
              <a:buClr>
                <a:srgbClr val="242852"/>
              </a:buClr>
              <a:buFont typeface="Wingdings" panose="05000000000000000000" pitchFamily="2" charset="2"/>
              <a:buChar char="§"/>
            </a:pPr>
            <a:r>
              <a:rPr lang="en-US" sz="2000" dirty="0"/>
              <a:t>Aboriginal and Torres Strait Islander 4% (37)</a:t>
            </a:r>
          </a:p>
          <a:p>
            <a:pPr>
              <a:buClr>
                <a:srgbClr val="242852"/>
              </a:buClr>
              <a:buFont typeface="Wingdings" panose="05000000000000000000" pitchFamily="2" charset="2"/>
              <a:buChar char="§"/>
            </a:pPr>
            <a:r>
              <a:rPr lang="en-US" sz="2000" dirty="0"/>
              <a:t>Born in Australia 73% (670)</a:t>
            </a:r>
          </a:p>
          <a:p>
            <a:pPr>
              <a:buClr>
                <a:srgbClr val="242852"/>
              </a:buClr>
              <a:buFont typeface="Wingdings" panose="05000000000000000000" pitchFamily="2" charset="2"/>
              <a:buChar char="§"/>
            </a:pPr>
            <a:r>
              <a:rPr lang="en-US" sz="2000" dirty="0"/>
              <a:t>Born overseas 25% (230)</a:t>
            </a:r>
          </a:p>
          <a:p>
            <a:pPr>
              <a:buClr>
                <a:srgbClr val="242852"/>
              </a:buClr>
              <a:buFont typeface="Wingdings" panose="05000000000000000000" pitchFamily="2" charset="2"/>
              <a:buChar char="§"/>
            </a:pPr>
            <a:endParaRPr lang="en-AU" sz="3800" dirty="0"/>
          </a:p>
        </p:txBody>
      </p:sp>
    </p:spTree>
    <p:extLst>
      <p:ext uri="{BB962C8B-B14F-4D97-AF65-F5344CB8AC3E}">
        <p14:creationId xmlns:p14="http://schemas.microsoft.com/office/powerpoint/2010/main" val="467807663"/>
      </p:ext>
    </p:extLst>
  </p:cSld>
  <p:clrMapOvr>
    <a:masterClrMapping/>
  </p:clrMapOvr>
  <mc:AlternateContent xmlns:mc="http://schemas.openxmlformats.org/markup-compatibility/2006" xmlns:p14="http://schemas.microsoft.com/office/powerpoint/2010/main">
    <mc:Choice Requires="p14">
      <p:transition spd="slow" p14:dur="2000" advTm="42011"/>
    </mc:Choice>
    <mc:Fallback xmlns="">
      <p:transition spd="slow" advTm="4201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242852"/>
                </a:solidFill>
                <a:latin typeface="+mn-lt"/>
              </a:rPr>
              <a:t>Sex, gender and sexuality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11" name="Chart 10">
            <a:extLst>
              <a:ext uri="{FF2B5EF4-FFF2-40B4-BE49-F238E27FC236}">
                <a16:creationId xmlns:a16="http://schemas.microsoft.com/office/drawing/2014/main" id="{45F941E4-5218-497A-B961-0B8B48846718}"/>
              </a:ext>
            </a:extLst>
          </p:cNvPr>
          <p:cNvGraphicFramePr/>
          <p:nvPr>
            <p:extLst>
              <p:ext uri="{D42A27DB-BD31-4B8C-83A1-F6EECF244321}">
                <p14:modId xmlns:p14="http://schemas.microsoft.com/office/powerpoint/2010/main" val="2338050575"/>
              </p:ext>
            </p:extLst>
          </p:nvPr>
        </p:nvGraphicFramePr>
        <p:xfrm>
          <a:off x="416560" y="1721166"/>
          <a:ext cx="5328920" cy="55206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4993CA4A-8213-4788-AFF1-9DDDC69B50BD}"/>
              </a:ext>
            </a:extLst>
          </p:cNvPr>
          <p:cNvGraphicFramePr/>
          <p:nvPr>
            <p:extLst>
              <p:ext uri="{D42A27DB-BD31-4B8C-83A1-F6EECF244321}">
                <p14:modId xmlns:p14="http://schemas.microsoft.com/office/powerpoint/2010/main" val="3782069756"/>
              </p:ext>
            </p:extLst>
          </p:nvPr>
        </p:nvGraphicFramePr>
        <p:xfrm>
          <a:off x="6024880" y="1721167"/>
          <a:ext cx="5328920" cy="5520669"/>
        </p:xfrm>
        <a:graphic>
          <a:graphicData uri="http://schemas.openxmlformats.org/drawingml/2006/chart">
            <c:chart xmlns:c="http://schemas.openxmlformats.org/drawingml/2006/chart" xmlns:r="http://schemas.openxmlformats.org/officeDocument/2006/relationships" r:id="rId6"/>
          </a:graphicData>
        </a:graphic>
      </p:graphicFrame>
      <p:sp>
        <p:nvSpPr>
          <p:cNvPr id="13" name="Content Placeholder 2">
            <a:extLst>
              <a:ext uri="{FF2B5EF4-FFF2-40B4-BE49-F238E27FC236}">
                <a16:creationId xmlns:a16="http://schemas.microsoft.com/office/drawing/2014/main" id="{EF6CABEE-F928-4FEC-963C-4F74C4A03C6D}"/>
              </a:ext>
            </a:extLst>
          </p:cNvPr>
          <p:cNvSpPr>
            <a:spLocks noGrp="1"/>
          </p:cNvSpPr>
          <p:nvPr>
            <p:ph idx="1"/>
          </p:nvPr>
        </p:nvSpPr>
        <p:spPr>
          <a:xfrm>
            <a:off x="838200" y="1573968"/>
            <a:ext cx="10195560" cy="610521"/>
          </a:xfrm>
        </p:spPr>
        <p:txBody>
          <a:bodyPr>
            <a:normAutofit/>
          </a:bodyPr>
          <a:lstStyle/>
          <a:p>
            <a:pPr>
              <a:buClr>
                <a:srgbClr val="242852"/>
              </a:buClr>
              <a:buFont typeface="Wingdings" panose="05000000000000000000" pitchFamily="2" charset="2"/>
              <a:buChar char="§"/>
            </a:pPr>
            <a:r>
              <a:rPr lang="en-AU" sz="2400" dirty="0"/>
              <a:t>68% (620) assigned female, </a:t>
            </a:r>
            <a:r>
              <a:rPr lang="en-US" sz="2400" dirty="0"/>
              <a:t>3</a:t>
            </a:r>
            <a:r>
              <a:rPr lang="en-AU" sz="2400" dirty="0"/>
              <a:t>1% (286) assigned male at birth.</a:t>
            </a:r>
          </a:p>
        </p:txBody>
      </p:sp>
    </p:spTree>
    <p:extLst>
      <p:ext uri="{BB962C8B-B14F-4D97-AF65-F5344CB8AC3E}">
        <p14:creationId xmlns:p14="http://schemas.microsoft.com/office/powerpoint/2010/main" val="690736842"/>
      </p:ext>
    </p:extLst>
  </p:cSld>
  <p:clrMapOvr>
    <a:masterClrMapping/>
  </p:clrMapOvr>
  <mc:AlternateContent xmlns:mc="http://schemas.openxmlformats.org/markup-compatibility/2006" xmlns:p14="http://schemas.microsoft.com/office/powerpoint/2010/main">
    <mc:Choice Requires="p14">
      <p:transition spd="slow" p14:dur="2000" advTm="26794"/>
    </mc:Choice>
    <mc:Fallback xmlns="">
      <p:transition spd="slow" advTm="267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662E90-F243-4FCD-AC11-FD9B17749F48}"/>
              </a:ext>
            </a:extLst>
          </p:cNvPr>
          <p:cNvPicPr>
            <a:picLocks noChangeAspect="1"/>
          </p:cNvPicPr>
          <p:nvPr/>
        </p:nvPicPr>
        <p:blipFill>
          <a:blip r:embed="rId3"/>
          <a:stretch>
            <a:fillRect/>
          </a:stretch>
        </p:blipFill>
        <p:spPr>
          <a:xfrm>
            <a:off x="8977670" y="4468211"/>
            <a:ext cx="2166937" cy="2241147"/>
          </a:xfrm>
          <a:prstGeom prst="rect">
            <a:avLst/>
          </a:prstGeom>
        </p:spPr>
      </p:pic>
      <p:sp>
        <p:nvSpPr>
          <p:cNvPr id="2" name="Title 1"/>
          <p:cNvSpPr>
            <a:spLocks noGrp="1"/>
          </p:cNvSpPr>
          <p:nvPr>
            <p:ph type="title"/>
          </p:nvPr>
        </p:nvSpPr>
        <p:spPr/>
        <p:txBody>
          <a:bodyPr>
            <a:normAutofit/>
          </a:bodyPr>
          <a:lstStyle/>
          <a:p>
            <a:r>
              <a:rPr lang="en-US" sz="4000" b="1" dirty="0">
                <a:solidFill>
                  <a:srgbClr val="242852"/>
                </a:solidFill>
                <a:latin typeface="+mn-lt"/>
              </a:rPr>
              <a:t>Sexual</a:t>
            </a:r>
            <a:r>
              <a:rPr lang="en-AU" sz="4000" b="1" dirty="0">
                <a:solidFill>
                  <a:srgbClr val="242852"/>
                </a:solidFill>
                <a:latin typeface="+mn-lt"/>
              </a:rPr>
              <a:t> health information, testing, treatment</a:t>
            </a:r>
          </a:p>
        </p:txBody>
      </p:sp>
      <p:sp>
        <p:nvSpPr>
          <p:cNvPr id="3" name="Content Placeholder 2"/>
          <p:cNvSpPr>
            <a:spLocks noGrp="1"/>
          </p:cNvSpPr>
          <p:nvPr>
            <p:ph idx="1"/>
          </p:nvPr>
        </p:nvSpPr>
        <p:spPr>
          <a:xfrm>
            <a:off x="838200" y="1573968"/>
            <a:ext cx="9744856" cy="5135390"/>
          </a:xfrm>
        </p:spPr>
        <p:txBody>
          <a:bodyPr>
            <a:normAutofit/>
          </a:bodyPr>
          <a:lstStyle/>
          <a:p>
            <a:pPr>
              <a:buClr>
                <a:srgbClr val="242852"/>
              </a:buClr>
              <a:buFont typeface="Wingdings" panose="05000000000000000000" pitchFamily="2" charset="2"/>
              <a:buChar char="§"/>
            </a:pPr>
            <a:r>
              <a:rPr lang="en-US" sz="2400" dirty="0"/>
              <a:t>77% (704) of respondents were sexually active (oral/vaginal/anal sex).</a:t>
            </a:r>
          </a:p>
          <a:p>
            <a:pPr>
              <a:buClr>
                <a:srgbClr val="242852"/>
              </a:buClr>
              <a:buFont typeface="Wingdings" panose="05000000000000000000" pitchFamily="2" charset="2"/>
              <a:buChar char="§"/>
            </a:pPr>
            <a:r>
              <a:rPr lang="en-US" sz="2400" dirty="0"/>
              <a:t>51% (465) of respondents had previously sought sexual health information, testing or treatment from a healthcare professional - most commonly a physician, doctor or nurse (90%, 417).</a:t>
            </a:r>
          </a:p>
          <a:p>
            <a:pPr>
              <a:buClr>
                <a:srgbClr val="242852"/>
              </a:buClr>
              <a:buFont typeface="Wingdings" panose="05000000000000000000" pitchFamily="2" charset="2"/>
              <a:buChar char="§"/>
            </a:pPr>
            <a:r>
              <a:rPr lang="en-US" sz="2400" dirty="0"/>
              <a:t>Primary reasons for seeking care were:</a:t>
            </a:r>
          </a:p>
          <a:p>
            <a:pPr marL="0" indent="0">
              <a:buClr>
                <a:srgbClr val="242852"/>
              </a:buClr>
              <a:buNone/>
            </a:pPr>
            <a:r>
              <a:rPr lang="en-US" sz="2400" dirty="0"/>
              <a:t>	- Sexual health testing (58%, 270)</a:t>
            </a:r>
          </a:p>
          <a:p>
            <a:pPr marL="0" indent="0">
              <a:buClr>
                <a:srgbClr val="242852"/>
              </a:buClr>
              <a:buNone/>
            </a:pPr>
            <a:r>
              <a:rPr lang="en-US" sz="2400" dirty="0"/>
              <a:t>	- Safer sex practices (e.g. contraception) (44%, 206) </a:t>
            </a:r>
          </a:p>
          <a:p>
            <a:pPr marL="0" indent="0">
              <a:buClr>
                <a:srgbClr val="242852"/>
              </a:buClr>
              <a:buNone/>
            </a:pPr>
            <a:r>
              <a:rPr lang="en-US" sz="2400" dirty="0"/>
              <a:t>	- Sexual health information (41%, 189)</a:t>
            </a:r>
          </a:p>
          <a:p>
            <a:pPr>
              <a:buClr>
                <a:srgbClr val="242852"/>
              </a:buClr>
              <a:buFont typeface="Wingdings" panose="05000000000000000000" pitchFamily="2" charset="2"/>
              <a:buChar char="§"/>
            </a:pPr>
            <a:r>
              <a:rPr lang="en-US" sz="2400" dirty="0"/>
              <a:t>Respondents (76%, 354) were more likely to initiate </a:t>
            </a:r>
            <a:br>
              <a:rPr lang="en-US" sz="2400" dirty="0"/>
            </a:br>
            <a:r>
              <a:rPr lang="en-US" sz="2400" dirty="0"/>
              <a:t>discussions regarding sexual health than their healthcare </a:t>
            </a:r>
            <a:br>
              <a:rPr lang="en-US" sz="2400" dirty="0"/>
            </a:br>
            <a:r>
              <a:rPr lang="en-US" sz="2400" dirty="0"/>
              <a:t>professional (21%, 97).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5"/>
          <a:srcRect l="3596" t="1899" b="1474"/>
          <a:stretch/>
        </p:blipFill>
        <p:spPr>
          <a:xfrm>
            <a:off x="11422505" y="-22485"/>
            <a:ext cx="799475" cy="6880485"/>
          </a:xfrm>
          <a:prstGeom prst="rect">
            <a:avLst/>
          </a:prstGeom>
        </p:spPr>
      </p:pic>
      <p:pic>
        <p:nvPicPr>
          <p:cNvPr id="9" name="Picture 8">
            <a:extLst>
              <a:ext uri="{FF2B5EF4-FFF2-40B4-BE49-F238E27FC236}">
                <a16:creationId xmlns:a16="http://schemas.microsoft.com/office/drawing/2014/main" id="{3684EE3A-0B27-48F3-A2C9-7C83264628F9}"/>
              </a:ext>
            </a:extLst>
          </p:cNvPr>
          <p:cNvPicPr>
            <a:picLocks noChangeAspect="1"/>
          </p:cNvPicPr>
          <p:nvPr/>
        </p:nvPicPr>
        <p:blipFill>
          <a:blip r:embed="rId6"/>
          <a:stretch>
            <a:fillRect/>
          </a:stretch>
        </p:blipFill>
        <p:spPr>
          <a:xfrm>
            <a:off x="8238343" y="2899531"/>
            <a:ext cx="2066815" cy="1954226"/>
          </a:xfrm>
          <a:prstGeom prst="rect">
            <a:avLst/>
          </a:prstGeom>
        </p:spPr>
      </p:pic>
    </p:spTree>
    <p:extLst>
      <p:ext uri="{BB962C8B-B14F-4D97-AF65-F5344CB8AC3E}">
        <p14:creationId xmlns:p14="http://schemas.microsoft.com/office/powerpoint/2010/main" val="1801364741"/>
      </p:ext>
    </p:extLst>
  </p:cSld>
  <p:clrMapOvr>
    <a:masterClrMapping/>
  </p:clrMapOvr>
  <mc:AlternateContent xmlns:mc="http://schemas.openxmlformats.org/markup-compatibility/2006" xmlns:p14="http://schemas.microsoft.com/office/powerpoint/2010/main">
    <mc:Choice Requires="p14">
      <p:transition spd="slow" p14:dur="2000" advTm="60036"/>
    </mc:Choice>
    <mc:Fallback xmlns="">
      <p:transition spd="slow" advTm="600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800" b="1" dirty="0">
                <a:solidFill>
                  <a:srgbClr val="242852"/>
                </a:solidFill>
                <a:latin typeface="+mn-lt"/>
              </a:rPr>
              <a:t>Sexually active and never had a sexual health test</a:t>
            </a:r>
          </a:p>
        </p:txBody>
      </p:sp>
      <p:sp>
        <p:nvSpPr>
          <p:cNvPr id="3" name="Content Placeholder 2"/>
          <p:cNvSpPr>
            <a:spLocks noGrp="1"/>
          </p:cNvSpPr>
          <p:nvPr>
            <p:ph idx="1"/>
          </p:nvPr>
        </p:nvSpPr>
        <p:spPr>
          <a:xfrm>
            <a:off x="838200" y="1573968"/>
            <a:ext cx="9744856" cy="5135390"/>
          </a:xfrm>
        </p:spPr>
        <p:txBody>
          <a:bodyPr>
            <a:normAutofit/>
          </a:bodyPr>
          <a:lstStyle/>
          <a:p>
            <a:pPr>
              <a:buClr>
                <a:srgbClr val="242852"/>
              </a:buClr>
              <a:buFont typeface="Wingdings" panose="05000000000000000000" pitchFamily="2" charset="2"/>
              <a:buChar char="§"/>
            </a:pPr>
            <a:r>
              <a:rPr lang="en-AU" sz="2400" dirty="0"/>
              <a:t>Of the young people who were sexually active, 45% (315) had never had a sexual health test.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8" name="Chart 7">
            <a:extLst>
              <a:ext uri="{FF2B5EF4-FFF2-40B4-BE49-F238E27FC236}">
                <a16:creationId xmlns:a16="http://schemas.microsoft.com/office/drawing/2014/main" id="{6A06499C-88F4-44D1-A5C8-F2D2A1BD085C}"/>
              </a:ext>
            </a:extLst>
          </p:cNvPr>
          <p:cNvGraphicFramePr/>
          <p:nvPr>
            <p:extLst>
              <p:ext uri="{D42A27DB-BD31-4B8C-83A1-F6EECF244321}">
                <p14:modId xmlns:p14="http://schemas.microsoft.com/office/powerpoint/2010/main" val="3405262483"/>
              </p:ext>
            </p:extLst>
          </p:nvPr>
        </p:nvGraphicFramePr>
        <p:xfrm>
          <a:off x="521872" y="2406316"/>
          <a:ext cx="10515600" cy="40865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33688038"/>
      </p:ext>
    </p:extLst>
  </p:cSld>
  <p:clrMapOvr>
    <a:masterClrMapping/>
  </p:clrMapOvr>
  <mc:AlternateContent xmlns:mc="http://schemas.openxmlformats.org/markup-compatibility/2006" xmlns:p14="http://schemas.microsoft.com/office/powerpoint/2010/main">
    <mc:Choice Requires="p14">
      <p:transition spd="slow" p14:dur="2000" advTm="55945"/>
    </mc:Choice>
    <mc:Fallback xmlns="">
      <p:transition spd="slow" advTm="559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a:solidFill>
                  <a:srgbClr val="242852"/>
                </a:solidFill>
                <a:latin typeface="+mn-lt"/>
              </a:rPr>
              <a:t>Sexual health testing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43" y="148642"/>
            <a:ext cx="3115457" cy="610521"/>
          </a:xfrm>
          <a:prstGeom prst="rect">
            <a:avLst/>
          </a:prstGeom>
        </p:spPr>
      </p:pic>
      <p:pic>
        <p:nvPicPr>
          <p:cNvPr id="6" name="Picture 5"/>
          <p:cNvPicPr>
            <a:picLocks noChangeAspect="1"/>
          </p:cNvPicPr>
          <p:nvPr/>
        </p:nvPicPr>
        <p:blipFill rotWithShape="1">
          <a:blip r:embed="rId4"/>
          <a:srcRect l="3596" t="1899" b="1474"/>
          <a:stretch/>
        </p:blipFill>
        <p:spPr>
          <a:xfrm>
            <a:off x="11422505" y="-22485"/>
            <a:ext cx="799475" cy="6880485"/>
          </a:xfrm>
          <a:prstGeom prst="rect">
            <a:avLst/>
          </a:prstGeom>
        </p:spPr>
      </p:pic>
      <p:graphicFrame>
        <p:nvGraphicFramePr>
          <p:cNvPr id="8" name="Chart 7">
            <a:extLst>
              <a:ext uri="{FF2B5EF4-FFF2-40B4-BE49-F238E27FC236}">
                <a16:creationId xmlns:a16="http://schemas.microsoft.com/office/drawing/2014/main" id="{6A06499C-88F4-44D1-A5C8-F2D2A1BD085C}"/>
              </a:ext>
            </a:extLst>
          </p:cNvPr>
          <p:cNvGraphicFramePr/>
          <p:nvPr>
            <p:extLst>
              <p:ext uri="{D42A27DB-BD31-4B8C-83A1-F6EECF244321}">
                <p14:modId xmlns:p14="http://schemas.microsoft.com/office/powerpoint/2010/main" val="2193631888"/>
              </p:ext>
            </p:extLst>
          </p:nvPr>
        </p:nvGraphicFramePr>
        <p:xfrm>
          <a:off x="152904" y="1251284"/>
          <a:ext cx="5758612" cy="52117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AE85E700-12A7-415F-B372-64615544C6BD}"/>
              </a:ext>
            </a:extLst>
          </p:cNvPr>
          <p:cNvGraphicFramePr/>
          <p:nvPr>
            <p:extLst>
              <p:ext uri="{D42A27DB-BD31-4B8C-83A1-F6EECF244321}">
                <p14:modId xmlns:p14="http://schemas.microsoft.com/office/powerpoint/2010/main" val="3260161684"/>
              </p:ext>
            </p:extLst>
          </p:nvPr>
        </p:nvGraphicFramePr>
        <p:xfrm>
          <a:off x="5663893" y="1251284"/>
          <a:ext cx="5758612" cy="5211762"/>
        </p:xfrm>
        <a:graphic>
          <a:graphicData uri="http://schemas.openxmlformats.org/drawingml/2006/chart">
            <c:chart xmlns:c="http://schemas.openxmlformats.org/drawingml/2006/chart" xmlns:r="http://schemas.openxmlformats.org/officeDocument/2006/relationships" r:id="rId6"/>
          </a:graphicData>
        </a:graphic>
      </p:graphicFrame>
      <p:sp>
        <p:nvSpPr>
          <p:cNvPr id="10" name="Content Placeholder 2">
            <a:extLst>
              <a:ext uri="{FF2B5EF4-FFF2-40B4-BE49-F238E27FC236}">
                <a16:creationId xmlns:a16="http://schemas.microsoft.com/office/drawing/2014/main" id="{AC6E9E40-F01E-485A-8F61-669DA83A6F77}"/>
              </a:ext>
            </a:extLst>
          </p:cNvPr>
          <p:cNvSpPr>
            <a:spLocks noGrp="1"/>
          </p:cNvSpPr>
          <p:nvPr>
            <p:ph idx="1"/>
          </p:nvPr>
        </p:nvSpPr>
        <p:spPr>
          <a:xfrm>
            <a:off x="559720" y="6556322"/>
            <a:ext cx="4944979" cy="259855"/>
          </a:xfrm>
        </p:spPr>
        <p:txBody>
          <a:bodyPr>
            <a:normAutofit/>
          </a:bodyPr>
          <a:lstStyle/>
          <a:p>
            <a:pPr marL="0" indent="0">
              <a:buClr>
                <a:srgbClr val="242852"/>
              </a:buClr>
              <a:buNone/>
            </a:pPr>
            <a:r>
              <a:rPr lang="en-US" sz="1050" dirty="0"/>
              <a:t>*Among participants who were sexually active and have had a sexual health test n=385</a:t>
            </a:r>
            <a:endParaRPr lang="en-AU" sz="1050" dirty="0"/>
          </a:p>
        </p:txBody>
      </p:sp>
      <p:sp>
        <p:nvSpPr>
          <p:cNvPr id="11" name="Content Placeholder 2">
            <a:extLst>
              <a:ext uri="{FF2B5EF4-FFF2-40B4-BE49-F238E27FC236}">
                <a16:creationId xmlns:a16="http://schemas.microsoft.com/office/drawing/2014/main" id="{73113C11-F698-42CB-A401-C126BCFC3609}"/>
              </a:ext>
            </a:extLst>
          </p:cNvPr>
          <p:cNvSpPr txBox="1">
            <a:spLocks/>
          </p:cNvSpPr>
          <p:nvPr/>
        </p:nvSpPr>
        <p:spPr>
          <a:xfrm>
            <a:off x="6096000" y="6556322"/>
            <a:ext cx="2001253" cy="240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42852"/>
              </a:buClr>
              <a:buFont typeface="Arial" panose="020B0604020202020204" pitchFamily="34" charset="0"/>
              <a:buNone/>
            </a:pPr>
            <a:r>
              <a:rPr lang="en-US" sz="1050" dirty="0"/>
              <a:t>*Among all participants n=916</a:t>
            </a:r>
            <a:endParaRPr lang="en-AU" sz="1050" dirty="0"/>
          </a:p>
        </p:txBody>
      </p:sp>
    </p:spTree>
    <p:extLst>
      <p:ext uri="{BB962C8B-B14F-4D97-AF65-F5344CB8AC3E}">
        <p14:creationId xmlns:p14="http://schemas.microsoft.com/office/powerpoint/2010/main" val="2205829012"/>
      </p:ext>
    </p:extLst>
  </p:cSld>
  <p:clrMapOvr>
    <a:masterClrMapping/>
  </p:clrMapOvr>
  <mc:AlternateContent xmlns:mc="http://schemas.openxmlformats.org/markup-compatibility/2006" xmlns:p14="http://schemas.microsoft.com/office/powerpoint/2010/main">
    <mc:Choice Requires="p14">
      <p:transition spd="slow" p14:dur="2000" advTm="33047"/>
    </mc:Choice>
    <mc:Fallback xmlns="">
      <p:transition spd="slow" advTm="3304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3485</TotalTime>
  <Words>3532</Words>
  <Application>Microsoft Office PowerPoint</Application>
  <PresentationFormat>Widescreen</PresentationFormat>
  <Paragraphs>234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Source Sans Pro</vt:lpstr>
      <vt:lpstr>Wingdings</vt:lpstr>
      <vt:lpstr>Office Theme</vt:lpstr>
      <vt:lpstr>Western Australian youth and their experiences of sexual health services: An online survey and qualitative interviews</vt:lpstr>
      <vt:lpstr>Background</vt:lpstr>
      <vt:lpstr>Phase 1: Online survey</vt:lpstr>
      <vt:lpstr>Methods</vt:lpstr>
      <vt:lpstr>Demographics</vt:lpstr>
      <vt:lpstr>Sex, gender and sexuality</vt:lpstr>
      <vt:lpstr>Sexual health information, testing, treatment</vt:lpstr>
      <vt:lpstr>Sexually active and never had a sexual health test</vt:lpstr>
      <vt:lpstr>Sexual health testing</vt:lpstr>
      <vt:lpstr>Negative experiences</vt:lpstr>
      <vt:lpstr>Negative experiences</vt:lpstr>
      <vt:lpstr>Negative experiences</vt:lpstr>
      <vt:lpstr>Negative experiences</vt:lpstr>
      <vt:lpstr>Phase 2: Interviews</vt:lpstr>
      <vt:lpstr>Methods </vt:lpstr>
      <vt:lpstr>Findings: Motivations</vt:lpstr>
      <vt:lpstr>Findings: Experiences</vt:lpstr>
      <vt:lpstr>Findings: Recommendations</vt:lpstr>
      <vt:lpstr>Conclusion</vt:lpstr>
      <vt:lpstr>Acknowledgements</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stigma that makes my work dangerous”: Experiences and consequences of disclosure, stigma and discrimination among sex workers in Western Australia</dc:title>
  <dc:creator>Kahlia McCausland</dc:creator>
  <cp:lastModifiedBy>Jacqui Hendriks</cp:lastModifiedBy>
  <cp:revision>108</cp:revision>
  <dcterms:created xsi:type="dcterms:W3CDTF">2020-10-01T02:56:05Z</dcterms:created>
  <dcterms:modified xsi:type="dcterms:W3CDTF">2022-06-07T07:29:07Z</dcterms:modified>
</cp:coreProperties>
</file>