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6" r:id="rId7"/>
    <p:sldId id="259" r:id="rId8"/>
    <p:sldId id="262" r:id="rId9"/>
    <p:sldId id="263" r:id="rId10"/>
    <p:sldId id="265" r:id="rId11"/>
    <p:sldId id="267" r:id="rId12"/>
    <p:sldId id="268" r:id="rId13"/>
  </p:sldIdLst>
  <p:sldSz cx="18288000" cy="10287000"/>
  <p:notesSz cx="6858000" cy="9144000"/>
  <p:embeddedFontLst>
    <p:embeddedFont>
      <p:font typeface="Xarrovv" panose="02000603000000000000" charset="-128"/>
      <p:regular r:id="rId15"/>
    </p:embeddedFont>
    <p:embeddedFont>
      <p:font typeface="Bryndan Writ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ng Soon" panose="020B0604020202020204" charset="0"/>
      <p:regular r:id="rId21"/>
    </p:embeddedFont>
    <p:embeddedFont>
      <p:font typeface="Garet ExtraBold" panose="020B0604020202020204" charset="0"/>
      <p:regular r:id="rId22"/>
    </p:embeddedFont>
    <p:embeddedFont>
      <p:font typeface="Gloria Hallelujah" panose="020B0604020202020204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charset="0"/>
      <p:regular r:id="rId28"/>
      <p:bold r:id="rId29"/>
    </p:embeddedFont>
    <p:embeddedFont>
      <p:font typeface="Poppins Light" panose="00000400000000000000" pitchFamily="2" charset="0"/>
      <p:regular r:id="rId30"/>
      <p:italic r:id="rId31"/>
    </p:embeddedFont>
    <p:embeddedFont>
      <p:font typeface="Poppins Medium" panose="00000600000000000000" pitchFamily="2" charset="0"/>
      <p:regular r:id="rId32"/>
      <p:italic r:id="rId33"/>
    </p:embeddedFont>
    <p:embeddedFont>
      <p:font typeface="Purisa" panose="020B0604020202020204" charset="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E2DC5-2F8A-4EF8-9626-D50D239EDFBD}" v="13" dt="2022-06-07T05:09:32.512"/>
    <p1510:client id="{B5D19525-3ADF-1D27-AD1B-B72DED818F05}" v="3" dt="2022-06-07T05:08:19.873"/>
    <p1510:client id="{E196815C-25BB-9C3D-EBC9-03AFE21816ED}" v="25" dt="2022-06-07T05:13:34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microsoft.com/office/2015/10/relationships/revisionInfo" Target="revisionInfo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311DE-D709-4DA0-82F3-10C33A4FB78A}" type="datetimeFigureOut">
              <a:rPr lang="en-AU" smtClean="0"/>
              <a:t>08/06/2022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0523-1E8E-43CF-BA53-47FC2DCF23D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17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The transgender, gender diverse and non-binary people who took the time to share their thoughts and experiences via consultation, and took part in our photoshoot.</a:t>
            </a:r>
          </a:p>
          <a:p>
            <a:pPr marL="431802" lvl="1" indent="-215901">
              <a:lnSpc>
                <a:spcPts val="3000"/>
              </a:lnSpc>
              <a:buFont typeface="Arial"/>
              <a:buChar char="•"/>
            </a:pPr>
            <a:r>
              <a:rPr lang="en-US" sz="1100">
                <a:solidFill>
                  <a:srgbClr val="FFF8E9"/>
                </a:solidFill>
                <a:latin typeface="Poppins Light"/>
              </a:rPr>
              <a:t>Stevie Lane (@thequeeradvocate), a digital creator who created video content for the website and shared information about the project through their networks.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Hanna and Sam for their involvement in the video consult.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Tegan Stoney (@stoneysdraws) who created beautiful illustrations for the project.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 err="1">
                <a:solidFill>
                  <a:srgbClr val="FFF8E9"/>
                </a:solidFill>
                <a:latin typeface="Poppins Light"/>
              </a:rPr>
              <a:t>Marziya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Mohammedali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(@kikeidotnet) who took the wonderful photographs used on the website.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Our steering committee stakeholders from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TransFolk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of WA, Freedom Centre, Mental Health Commission of WA, WAAC and the Western Australian Department of Health for their ongoing support and valuable input.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The YEP Project, RUAH,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HepatitisWA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and SECCA, who provided initial input to the project.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ACON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Transhub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, who provided ideas for consumer engagement and offered helpful resources.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Royal Perth Hospital and WA Primary Health Alliance for helping to distribute surveys.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Studio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KFord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for developing a logo for EmbraceU.</a:t>
            </a:r>
          </a:p>
          <a:p>
            <a:pPr marL="453392" lvl="1" indent="-226696">
              <a:lnSpc>
                <a:spcPts val="3150"/>
              </a:lnSpc>
              <a:buFont typeface="Arial"/>
              <a:buChar char="•"/>
            </a:pPr>
            <a:r>
              <a:rPr lang="en-US" sz="1200">
                <a:solidFill>
                  <a:srgbClr val="FFF8E9"/>
                </a:solidFill>
                <a:latin typeface="Poppins Light"/>
              </a:rPr>
              <a:t>The team at </a:t>
            </a:r>
            <a:r>
              <a:rPr lang="en-US" sz="1200" err="1">
                <a:solidFill>
                  <a:srgbClr val="FFF8E9"/>
                </a:solidFill>
                <a:latin typeface="Poppins Light"/>
              </a:rPr>
              <a:t>Humaan</a:t>
            </a:r>
            <a:r>
              <a:rPr lang="en-US" sz="1200">
                <a:solidFill>
                  <a:srgbClr val="FFF8E9"/>
                </a:solidFill>
                <a:latin typeface="Poppins Light"/>
              </a:rPr>
              <a:t> for creating the EmbraceU website.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0523-1E8E-43CF-BA53-47FC2DCF23D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405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70523-1E8E-43CF-BA53-47FC2DCF23D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7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png"/><Relationship Id="rId12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4.sv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sv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4.svg"/><Relationship Id="rId7" Type="http://schemas.openxmlformats.org/officeDocument/2006/relationships/image" Target="../media/image1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6.svg"/><Relationship Id="rId10" Type="http://schemas.openxmlformats.org/officeDocument/2006/relationships/image" Target="../media/image21.png"/><Relationship Id="rId4" Type="http://schemas.openxmlformats.org/officeDocument/2006/relationships/image" Target="../media/image5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972545">
            <a:off x="-2856714" y="-5442448"/>
            <a:ext cx="10578966" cy="11421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2008875" y="-702589"/>
            <a:ext cx="17375562" cy="184356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0316730">
            <a:off x="-6607979" y="9027950"/>
            <a:ext cx="7628908" cy="6637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14081" y="268195"/>
            <a:ext cx="1890717" cy="18907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28853" y="4848756"/>
            <a:ext cx="106302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AU" sz="3200" b="1" i="0">
                <a:solidFill>
                  <a:srgbClr val="FFF8E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An inclusive space</a:t>
            </a:r>
            <a:r>
              <a:rPr lang="en-AU" sz="3200" b="0" i="0">
                <a:solidFill>
                  <a:srgbClr val="FFF8E9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 providing sexual health and blood-borne virus information for the trans, gender diverse &amp; non-binary community</a:t>
            </a:r>
            <a:endParaRPr lang="en-US" sz="3199">
              <a:solidFill>
                <a:srgbClr val="FFFFFF"/>
              </a:solidFill>
              <a:latin typeface="Poppins Medium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12215612" y="-94622"/>
            <a:ext cx="17375562" cy="1843560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581487" y="1359665"/>
            <a:ext cx="13708378" cy="26217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33318" y="1058138"/>
            <a:ext cx="4902456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endParaRPr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23B27D5-F11A-40D1-B495-81A86047D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2868" y="8247072"/>
            <a:ext cx="2623888" cy="1603487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BF37D9D-89AF-44AD-9A7D-73FD0AAC7CE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69438" y="7831112"/>
            <a:ext cx="2120836" cy="20446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4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56616">
            <a:off x="-1780591" y="-7086143"/>
            <a:ext cx="22856984" cy="17288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231646" y="4127604"/>
            <a:ext cx="4733683" cy="5000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6664821" y="4159236"/>
            <a:ext cx="4733683" cy="5000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323" t="8728" r="2548" b="13501"/>
          <a:stretch>
            <a:fillRect/>
          </a:stretch>
        </p:blipFill>
        <p:spPr>
          <a:xfrm>
            <a:off x="11831989" y="4063310"/>
            <a:ext cx="4733683" cy="50006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98488" y="4822508"/>
            <a:ext cx="360159" cy="89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>
                <a:solidFill>
                  <a:srgbClr val="FFF8E9"/>
                </a:solidFill>
                <a:latin typeface="Poppins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63921" y="4672503"/>
            <a:ext cx="360159" cy="89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>
                <a:solidFill>
                  <a:srgbClr val="FFF8E9"/>
                </a:solidFill>
                <a:latin typeface="Poppins Bold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98831" y="4672503"/>
            <a:ext cx="360159" cy="89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>
                <a:solidFill>
                  <a:srgbClr val="FFF8E9"/>
                </a:solidFill>
                <a:latin typeface="Poppins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6212" y="637516"/>
            <a:ext cx="17388437" cy="147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>
                <a:solidFill>
                  <a:srgbClr val="FFF8E9"/>
                </a:solidFill>
                <a:latin typeface="Garet ExtraBold"/>
              </a:rPr>
              <a:t>Purpose of EmbraceU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1948" y="2175577"/>
            <a:ext cx="6999428" cy="62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8"/>
              </a:lnSpc>
            </a:pPr>
            <a:r>
              <a:rPr lang="en-US" sz="3459">
                <a:solidFill>
                  <a:srgbClr val="FFF8E9"/>
                </a:solidFill>
                <a:latin typeface="Poppins Light"/>
              </a:rPr>
              <a:t>The aims of the project: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31255" y="5490672"/>
            <a:ext cx="3600815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50"/>
              </a:lnSpc>
            </a:pPr>
            <a:r>
              <a:rPr lang="en-US" sz="2500">
                <a:solidFill>
                  <a:srgbClr val="FFF8E9"/>
                </a:solidFill>
                <a:latin typeface="Poppins Light"/>
              </a:rPr>
              <a:t>increase knowledge and perceptions of risk around sexually transmissible infections (STIs) and blood-borne viruses (BBV's)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71299" y="6224097"/>
            <a:ext cx="294585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</a:pPr>
            <a:r>
              <a:rPr lang="en-US" sz="2499">
                <a:solidFill>
                  <a:srgbClr val="FFF8E9"/>
                </a:solidFill>
                <a:latin typeface="Poppins Light"/>
              </a:rPr>
              <a:t>increase testing pathways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2328" y="6244532"/>
            <a:ext cx="3623616" cy="1400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749"/>
              </a:lnSpc>
            </a:pPr>
            <a:r>
              <a:rPr lang="en-US" sz="2499">
                <a:solidFill>
                  <a:srgbClr val="FFF8E9"/>
                </a:solidFill>
                <a:latin typeface="Poppins Light"/>
              </a:rPr>
              <a:t>identify and reduce barriers to accessing services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91904" y="7775269"/>
            <a:ext cx="2342745" cy="30699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21705" y="8435020"/>
            <a:ext cx="2074570" cy="26986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13491F3-2AAA-0963-7BE8-ED42B64E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6689762" y="498676"/>
            <a:ext cx="17375562" cy="184356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02853" y="1734783"/>
            <a:ext cx="8282294" cy="82822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9557" y="427508"/>
            <a:ext cx="14815446" cy="120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7934">
                <a:solidFill>
                  <a:srgbClr val="FFF8E9"/>
                </a:solidFill>
                <a:latin typeface="Garet ExtraBold"/>
              </a:rPr>
              <a:t>Community Collaboration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A6CF7B8-D314-DC10-3B2C-86B5D3CE4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8" y="9201132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2733110" y="-3645825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1062" y="3476401"/>
            <a:ext cx="4982021" cy="70564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81426" b="4025"/>
          <a:stretch>
            <a:fillRect/>
          </a:stretch>
        </p:blipFill>
        <p:spPr>
          <a:xfrm rot="1119028">
            <a:off x="16613546" y="315919"/>
            <a:ext cx="1266386" cy="176646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1A23C4F-7185-4FE1-A810-D16D49AF53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80" t="51449" r="1573" b="1603"/>
          <a:stretch>
            <a:fillRect/>
          </a:stretch>
        </p:blipFill>
        <p:spPr>
          <a:xfrm>
            <a:off x="5696254" y="5295696"/>
            <a:ext cx="7682830" cy="454698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DC9C928-4D8E-4C9D-8797-71546825B9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868400" y="4394696"/>
            <a:ext cx="5710109" cy="8099852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A9B0BC45-55BC-45CF-BE8A-5C50043B1D1C}"/>
              </a:ext>
            </a:extLst>
          </p:cNvPr>
          <p:cNvSpPr txBox="1"/>
          <p:nvPr/>
        </p:nvSpPr>
        <p:spPr>
          <a:xfrm>
            <a:off x="2783962" y="3634167"/>
            <a:ext cx="12435152" cy="1121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4400">
                <a:solidFill>
                  <a:srgbClr val="FFF8E9"/>
                </a:solidFill>
                <a:latin typeface="Garet ExtraBold"/>
              </a:rPr>
              <a:t>Testing Information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A3499065-8EB8-4109-A192-9EECBCE61236}"/>
              </a:ext>
            </a:extLst>
          </p:cNvPr>
          <p:cNvSpPr txBox="1"/>
          <p:nvPr/>
        </p:nvSpPr>
        <p:spPr>
          <a:xfrm>
            <a:off x="3022073" y="4671024"/>
            <a:ext cx="12435152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81"/>
              </a:lnSpc>
            </a:pPr>
            <a:r>
              <a:rPr lang="en-US" sz="2400">
                <a:solidFill>
                  <a:srgbClr val="FFF8E9"/>
                </a:solidFill>
                <a:latin typeface="Garet ExtraBold"/>
              </a:rPr>
              <a:t>for health professionals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3AF7218-BB47-4147-AACF-E9389C98621A}"/>
              </a:ext>
            </a:extLst>
          </p:cNvPr>
          <p:cNvSpPr txBox="1"/>
          <p:nvPr/>
        </p:nvSpPr>
        <p:spPr>
          <a:xfrm>
            <a:off x="13120741" y="3281276"/>
            <a:ext cx="5205663" cy="1121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4400">
                <a:solidFill>
                  <a:srgbClr val="FFF8E9"/>
                </a:solidFill>
                <a:latin typeface="Garet ExtraBold"/>
              </a:rPr>
              <a:t>Language Guide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309B1FED-90D4-450F-AAC9-F3F5B0EF545F}"/>
              </a:ext>
            </a:extLst>
          </p:cNvPr>
          <p:cNvSpPr txBox="1"/>
          <p:nvPr/>
        </p:nvSpPr>
        <p:spPr>
          <a:xfrm>
            <a:off x="-609600" y="2389948"/>
            <a:ext cx="7607497" cy="1082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4400">
                <a:solidFill>
                  <a:srgbClr val="FFF8E9"/>
                </a:solidFill>
                <a:latin typeface="Garet ExtraBold"/>
              </a:rPr>
              <a:t>Letter for professionals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EE880B-B38D-22B9-89A0-57768DAFC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88597" y="7076542"/>
            <a:ext cx="780325" cy="86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000000"/>
                </a:solidFill>
                <a:latin typeface="Poppins Bold"/>
              </a:rPr>
              <a:t>B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3247345" y="2867506"/>
            <a:ext cx="1948345" cy="2120648"/>
            <a:chOff x="0" y="0"/>
            <a:chExt cx="2597794" cy="282753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97794" cy="282753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1107504" y="879836"/>
              <a:ext cx="928085" cy="1191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00"/>
                </a:lnSpc>
              </a:pPr>
              <a:r>
                <a:rPr lang="en-US" sz="6500">
                  <a:solidFill>
                    <a:srgbClr val="000000"/>
                  </a:solidFill>
                  <a:latin typeface="Poppins Bold"/>
                </a:rPr>
                <a:t>#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77425">
            <a:off x="-2259706" y="-497296"/>
            <a:ext cx="6982142" cy="4570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r="31894" b="19473"/>
          <a:stretch>
            <a:fillRect/>
          </a:stretch>
        </p:blipFill>
        <p:spPr>
          <a:xfrm>
            <a:off x="9706834" y="1933959"/>
            <a:ext cx="7552466" cy="33144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r="32678" b="22750"/>
          <a:stretch>
            <a:fillRect/>
          </a:stretch>
        </p:blipFill>
        <p:spPr>
          <a:xfrm>
            <a:off x="9706834" y="5454974"/>
            <a:ext cx="7552466" cy="36371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2370">
            <a:off x="7394802" y="4256291"/>
            <a:ext cx="2045885" cy="10152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85837" y="2091813"/>
            <a:ext cx="8239671" cy="1960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The sexual safety quiz is designed for an individual to understand how often they may need to have STI/BBV testing. The quiz asks questions without the use of gendered terms.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6049" y="430815"/>
            <a:ext cx="10322777" cy="120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7934">
                <a:solidFill>
                  <a:srgbClr val="FFF8E9"/>
                </a:solidFill>
                <a:latin typeface="Garet ExtraBold"/>
              </a:rPr>
              <a:t>Sexual Safety Quiz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0780" y="5677080"/>
            <a:ext cx="8239671" cy="344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The quiz also asks about BBV risk behaviour, e.g. sharing injecting equipment, disclosure from partners, vaccination, symptoms, and use of barrier methods/condoms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FFF8E9"/>
              </a:solidFill>
              <a:latin typeface="Poppins Medium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Quiz results can be emailed to individual on request, and are not stored on the website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564565">
            <a:off x="12642349" y="8123921"/>
            <a:ext cx="7315200" cy="3604399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9B3BF82-BF21-6D79-A79D-2C4512D7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29464">
            <a:off x="-3126779" y="-3856237"/>
            <a:ext cx="9856415" cy="106412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78143">
            <a:off x="14135740" y="6221291"/>
            <a:ext cx="6982142" cy="45701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932418" y="3238500"/>
            <a:ext cx="4636684" cy="46366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75287" y="430815"/>
            <a:ext cx="15421504" cy="120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7934">
                <a:solidFill>
                  <a:srgbClr val="FFF8E9"/>
                </a:solidFill>
                <a:latin typeface="Garet ExtraBold"/>
              </a:rPr>
              <a:t>Sexual Health Testing Video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DA35D-4180-4920-8628-5BEBE496A1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" t="1707" r="964" b="996"/>
          <a:stretch/>
        </p:blipFill>
        <p:spPr>
          <a:xfrm>
            <a:off x="762000" y="2499527"/>
            <a:ext cx="11639550" cy="65151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D9C035B-B0B8-356D-8808-235B38B8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77425">
            <a:off x="-2259706" y="-497296"/>
            <a:ext cx="6982142" cy="45701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2370">
            <a:off x="8284495" y="8750665"/>
            <a:ext cx="2045885" cy="10152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564565">
            <a:off x="12642349" y="8123921"/>
            <a:ext cx="7315200" cy="3604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160375" y="852272"/>
            <a:ext cx="3563891" cy="51058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931643" y="4159954"/>
            <a:ext cx="4537183" cy="453718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67767" y="2133717"/>
            <a:ext cx="8239671" cy="146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EmbraceU includes a brochure, wallet cards, and posters which can be downloaded online, or ordered through the website.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46049" y="430815"/>
            <a:ext cx="10322777" cy="120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1"/>
              </a:lnSpc>
            </a:pPr>
            <a:r>
              <a:rPr lang="en-US" sz="7934">
                <a:solidFill>
                  <a:srgbClr val="FFF8E9"/>
                </a:solidFill>
                <a:latin typeface="Garet ExtraBold"/>
              </a:rPr>
              <a:t>Print 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102804"/>
            <a:ext cx="8239671" cy="4428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The brochure includes information on safer sex and STI/BBV testing info targeted at people who are trans, gender diverse and non-binary. It also discusses your rights as a patient, and directs readers to the EmbraceU website for more.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FFF8E9"/>
              </a:solidFill>
              <a:latin typeface="Poppins Medium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8E9"/>
                </a:solidFill>
                <a:latin typeface="Poppins Medium"/>
              </a:rPr>
              <a:t>If you would like to order these resources, this QR code will take you to the ordering page!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E22F476-FBBA-40C9-EE40-175837B7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922" y="2036009"/>
            <a:ext cx="6280077" cy="3744496"/>
            <a:chOff x="0" y="0"/>
            <a:chExt cx="8373436" cy="499266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373436" cy="4992661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452481" y="480321"/>
              <a:ext cx="7468473" cy="3067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14"/>
                </a:lnSpc>
              </a:pPr>
              <a:r>
                <a:rPr lang="en-US" sz="2476">
                  <a:solidFill>
                    <a:srgbClr val="293469"/>
                  </a:solidFill>
                  <a:latin typeface="Gloria Hallelujah"/>
                </a:rPr>
                <a:t>"I would love EmbraceU to be WA's TGDNB sexual health site, so literally any expansion on/sequels to any of the topics/resources would be lovely to see!"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586060" y="1118058"/>
            <a:ext cx="5905766" cy="4662447"/>
            <a:chOff x="0" y="0"/>
            <a:chExt cx="7874355" cy="62165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874355" cy="6216596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287053" y="1110613"/>
              <a:ext cx="6863724" cy="3163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850"/>
                </a:lnSpc>
              </a:pPr>
              <a:r>
                <a:rPr lang="en-US" sz="2567">
                  <a:solidFill>
                    <a:srgbClr val="FFF8E9"/>
                  </a:solidFill>
                  <a:latin typeface="Coming Soon"/>
                </a:rPr>
                <a:t>“The cameos with quotes make it personal and foster a sense of familiarity and community. Inclusive of nonbinary identities and POC, which is very important.”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5556026"/>
            <a:ext cx="6958189" cy="4340804"/>
            <a:chOff x="0" y="0"/>
            <a:chExt cx="9277585" cy="578773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277585" cy="5787738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745998" y="678865"/>
              <a:ext cx="7785590" cy="3873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05"/>
                </a:lnSpc>
              </a:pPr>
              <a:r>
                <a:rPr lang="en-US" sz="1937">
                  <a:solidFill>
                    <a:srgbClr val="FFF8E9"/>
                  </a:solidFill>
                  <a:latin typeface="Purisa"/>
                </a:rPr>
                <a:t>"I hope you can have even more trans resources - I know sexual health is the focus here, but I think having an expansive list really would help some folks out in a confidential space and might help convince people to look after their sexual health if they have more validating resources!"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365030" y="5345126"/>
            <a:ext cx="5506485" cy="3913174"/>
            <a:chOff x="0" y="0"/>
            <a:chExt cx="7341980" cy="521756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t="2748" b="2748"/>
            <a:stretch>
              <a:fillRect/>
            </a:stretch>
          </p:blipFill>
          <p:spPr>
            <a:xfrm>
              <a:off x="0" y="0"/>
              <a:ext cx="7341980" cy="521756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515785" y="1350782"/>
              <a:ext cx="4948362" cy="3566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3"/>
                </a:lnSpc>
              </a:pPr>
              <a:r>
                <a:rPr lang="en-US" sz="2868">
                  <a:solidFill>
                    <a:srgbClr val="FFF8E9"/>
                  </a:solidFill>
                  <a:latin typeface="Bryndan Write"/>
                </a:rPr>
                <a:t>“I like the big, bright colours, they make me feel safe and affirmed.”</a:t>
              </a:r>
            </a:p>
            <a:p>
              <a:pPr marL="0" lvl="0" indent="0" algn="ctr">
                <a:lnSpc>
                  <a:spcPts val="4303"/>
                </a:lnSpc>
              </a:pPr>
              <a:endParaRPr lang="en-US" sz="2868">
                <a:solidFill>
                  <a:srgbClr val="FFF8E9"/>
                </a:solidFill>
                <a:latin typeface="Bryndan Writ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24322" y="3519491"/>
            <a:ext cx="4563678" cy="6377339"/>
            <a:chOff x="0" y="0"/>
            <a:chExt cx="6084904" cy="850311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84904" cy="8503119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821890" y="796117"/>
              <a:ext cx="3375623" cy="6844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092"/>
                </a:lnSpc>
              </a:pPr>
              <a:r>
                <a:rPr lang="en-US" sz="2728">
                  <a:solidFill>
                    <a:srgbClr val="293469"/>
                  </a:solidFill>
                  <a:latin typeface="Xarrovv"/>
                </a:rPr>
                <a:t>"Thank you so much for letting me take part in this, I'm really new to transitioning so it's really validating might sound silly but very happy to have been here"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587121"/>
            <a:ext cx="6128355" cy="144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5"/>
              </a:lnSpc>
            </a:pPr>
            <a:r>
              <a:rPr lang="en-US" sz="8482">
                <a:solidFill>
                  <a:srgbClr val="FFF8E9"/>
                </a:solidFill>
                <a:latin typeface="Garet ExtraBold"/>
              </a:rPr>
              <a:t>Evaluation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9BA4BE6-6944-08B9-B084-D68D617F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2" y="9113675"/>
            <a:ext cx="951635" cy="9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85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515600" y="-7404708"/>
            <a:ext cx="13395093" cy="143332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700000">
            <a:off x="-3024182" y="6145130"/>
            <a:ext cx="11797300" cy="781571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75990" y="1760780"/>
            <a:ext cx="11947937" cy="139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20"/>
              </a:lnSpc>
            </a:pPr>
            <a:r>
              <a:rPr lang="en-US" sz="9183">
                <a:solidFill>
                  <a:srgbClr val="FFF8E9"/>
                </a:solidFill>
                <a:latin typeface="Garet ExtraBold"/>
              </a:rPr>
              <a:t>Thank you!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0" y="5883941"/>
            <a:ext cx="11028947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66"/>
              </a:lnSpc>
              <a:spcBef>
                <a:spcPct val="0"/>
              </a:spcBef>
            </a:pPr>
            <a:r>
              <a:rPr lang="en-US" sz="5389">
                <a:solidFill>
                  <a:srgbClr val="FFF8E9"/>
                </a:solidFill>
                <a:latin typeface="Garet ExtraBold"/>
              </a:rPr>
              <a:t>embraceu@shq.org.au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8111" y="4617510"/>
            <a:ext cx="14811779" cy="10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1"/>
              </a:lnSpc>
              <a:spcBef>
                <a:spcPct val="0"/>
              </a:spcBef>
            </a:pPr>
            <a:r>
              <a:rPr lang="en-US" sz="6809">
                <a:solidFill>
                  <a:srgbClr val="FFF8E9"/>
                </a:solidFill>
                <a:latin typeface="Garet ExtraBold"/>
              </a:rPr>
              <a:t>www.embraceu.shq.org.au/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17362" y="7155587"/>
            <a:ext cx="2670638" cy="34996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13104" y="7884018"/>
            <a:ext cx="2276412" cy="296118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085FD4B-7EE7-95FF-E240-74C05314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5" y="8529187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5569b6-5bc1-4999-9e4c-ed51427408c1">
      <Terms xmlns="http://schemas.microsoft.com/office/infopath/2007/PartnerControls"/>
    </lcf76f155ced4ddcb4097134ff3c332f>
    <TaxCatchAll xmlns="59b9abfd-f415-40b5-bf68-f21d77bde9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78BF133598CC49943B13655DBB0842" ma:contentTypeVersion="16" ma:contentTypeDescription="Create a new document." ma:contentTypeScope="" ma:versionID="24c0371dbfde9e029d077b51fe99a269">
  <xsd:schema xmlns:xsd="http://www.w3.org/2001/XMLSchema" xmlns:xs="http://www.w3.org/2001/XMLSchema" xmlns:p="http://schemas.microsoft.com/office/2006/metadata/properties" xmlns:ns2="875569b6-5bc1-4999-9e4c-ed51427408c1" xmlns:ns3="59b9abfd-f415-40b5-bf68-f21d77bde9e5" targetNamespace="http://schemas.microsoft.com/office/2006/metadata/properties" ma:root="true" ma:fieldsID="273a3ca670854e8ab8b0e258b8bceb93" ns2:_="" ns3:_="">
    <xsd:import namespace="875569b6-5bc1-4999-9e4c-ed51427408c1"/>
    <xsd:import namespace="59b9abfd-f415-40b5-bf68-f21d77bde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69b6-5bc1-4999-9e4c-ed5142740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3c7726-03ee-48a8-ade9-fd5c7fd105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9abfd-f415-40b5-bf68-f21d77bde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3a9888-811d-4dbd-9e81-8e7a89ae35b3}" ma:internalName="TaxCatchAll" ma:showField="CatchAllData" ma:web="59b9abfd-f415-40b5-bf68-f21d77bde9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CBCA2-9668-45DE-93FD-4BBC48BF5F78}">
  <ds:schemaRefs>
    <ds:schemaRef ds:uri="http://schemas.openxmlformats.org/package/2006/metadata/core-properties"/>
    <ds:schemaRef ds:uri="59b9abfd-f415-40b5-bf68-f21d77bde9e5"/>
    <ds:schemaRef ds:uri="http://purl.org/dc/dcmitype/"/>
    <ds:schemaRef ds:uri="875569b6-5bc1-4999-9e4c-ed51427408c1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59BD7EA-11CC-4A39-8151-E0CC1D57ABD7}">
  <ds:schemaRefs>
    <ds:schemaRef ds:uri="59b9abfd-f415-40b5-bf68-f21d77bde9e5"/>
    <ds:schemaRef ds:uri="875569b6-5bc1-4999-9e4c-ed51427408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50016C-C594-4BBC-BF62-43EC58CD33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Custom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Poppins Light</vt:lpstr>
      <vt:lpstr>Coming Soon</vt:lpstr>
      <vt:lpstr>Xarrovv</vt:lpstr>
      <vt:lpstr>Calibri</vt:lpstr>
      <vt:lpstr>Gloria Hallelujah</vt:lpstr>
      <vt:lpstr>Poppins Medium</vt:lpstr>
      <vt:lpstr>Poppins Bold</vt:lpstr>
      <vt:lpstr>Purisa</vt:lpstr>
      <vt:lpstr>Garet ExtraBold</vt:lpstr>
      <vt:lpstr>Poppins</vt:lpstr>
      <vt:lpstr>Arial</vt:lpstr>
      <vt:lpstr>Bryndan Write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Pink Blue and Yellow Organic Shape Diversity Workshop Webinar Keynote Presentation</dc:title>
  <dc:creator>Maddi Whittle</dc:creator>
  <cp:lastModifiedBy>Bronwyn Jones</cp:lastModifiedBy>
  <cp:revision>8</cp:revision>
  <dcterms:created xsi:type="dcterms:W3CDTF">2006-08-16T00:00:00Z</dcterms:created>
  <dcterms:modified xsi:type="dcterms:W3CDTF">2022-06-08T00:46:27Z</dcterms:modified>
  <dc:identifier>DAEvH0jmCV4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0x0101007D78BF133598CC49943B13655DBB0842</vt:lpwstr>
  </property>
  <property fmtid="{D5CDD505-2E9C-101B-9397-08002B2CF9AE}" pid="3" name="MediaServiceImageTags">
    <vt:lpwstr/>
  </property>
</Properties>
</file>